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7" roundtripDataSignature="AMtx7mgX/5h+WU107ctMf8dg7HkWmJVcM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efd1bf967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g1efd1bf967a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722313" y="3305175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722313" y="2180035"/>
            <a:ext cx="77724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457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4648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457200" y="1151335"/>
            <a:ext cx="40401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57200" y="1631156"/>
            <a:ext cx="40401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4645025" y="1151335"/>
            <a:ext cx="40419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4645025" y="1631156"/>
            <a:ext cx="40419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457200" y="204788"/>
            <a:ext cx="3008400" cy="871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3575050" y="204788"/>
            <a:ext cx="5111700" cy="438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457200" y="1076325"/>
            <a:ext cx="3008400" cy="35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1792288" y="3600450"/>
            <a:ext cx="54864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1792288" y="4025504"/>
            <a:ext cx="54864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2874749" y="-1217400"/>
            <a:ext cx="33945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5463749" y="1371628"/>
            <a:ext cx="43887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1272750" y="-609571"/>
            <a:ext cx="43887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hyperlink" Target="http://drive.google.com/file/d/123AVdaK-XjwMRxzuzJVsFK8fPoiPbHQN/view" TargetMode="External"/><Relationship Id="rId10" Type="http://schemas.openxmlformats.org/officeDocument/2006/relationships/image" Target="../media/image10.png"/><Relationship Id="rId13" Type="http://schemas.openxmlformats.org/officeDocument/2006/relationships/image" Target="../media/image9.png"/><Relationship Id="rId1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3.jpg"/><Relationship Id="rId9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openxmlformats.org/officeDocument/2006/relationships/image" Target="../media/image2.png"/><Relationship Id="rId7" Type="http://schemas.openxmlformats.org/officeDocument/2006/relationships/image" Target="../media/image8.png"/><Relationship Id="rId8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2E9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1efd1bf967a_0_0"/>
          <p:cNvSpPr txBox="1"/>
          <p:nvPr/>
        </p:nvSpPr>
        <p:spPr>
          <a:xfrm>
            <a:off x="1233550" y="0"/>
            <a:ext cx="78549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en-US" sz="1700">
                <a:solidFill>
                  <a:schemeClr val="dk1"/>
                </a:solidFill>
              </a:rPr>
              <a:t>Engineering an IL-6 Responsive Probiotic for Dynamic Follistatin Secretion and Myostatin Inhibition</a:t>
            </a:r>
            <a:endParaRPr b="1" i="0" sz="1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200">
                <a:solidFill>
                  <a:schemeClr val="dk1"/>
                </a:solidFill>
              </a:rPr>
              <a:t>Adelaide Baran, Sanam Mody, Arya Shirsat, Lydia Stropki, Colton Waters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</a:t>
            </a:r>
            <a:r>
              <a:rPr lang="en-US" sz="1200">
                <a:solidFill>
                  <a:schemeClr val="dk1"/>
                </a:solidFill>
              </a:rPr>
              <a:t> Ms. 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Viv</a:t>
            </a:r>
            <a:r>
              <a:rPr lang="en-US" sz="1200">
                <a:solidFill>
                  <a:schemeClr val="dk1"/>
                </a:solidFill>
              </a:rPr>
              <a:t>ien </a:t>
            </a:r>
            <a:r>
              <a:rPr lang="en-US" sz="1200">
                <a:solidFill>
                  <a:schemeClr val="dk1"/>
                </a:solidFill>
              </a:rPr>
              <a:t>Marmerstein</a:t>
            </a:r>
            <a:r>
              <a:rPr lang="en-US" sz="1200">
                <a:solidFill>
                  <a:schemeClr val="dk1"/>
                </a:solidFill>
              </a:rPr>
              <a:t>, Dr. Kosuke Seki 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1200">
                <a:solidFill>
                  <a:schemeClr val="dk1"/>
                </a:solidFill>
              </a:rPr>
              <a:t>UCSF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),</a:t>
            </a:r>
            <a:r>
              <a:rPr lang="en-US" sz="1200">
                <a:solidFill>
                  <a:schemeClr val="dk1"/>
                </a:solidFill>
              </a:rPr>
              <a:t> Western Reserve Academy, Hudson, Ohio, United States of America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5" name="Google Shape;85;g1efd1bf967a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"/>
            <a:ext cx="1475100" cy="509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g1efd1bf967a_0_0"/>
          <p:cNvPicPr preferRelativeResize="0"/>
          <p:nvPr/>
        </p:nvPicPr>
        <p:blipFill rotWithShape="1">
          <a:blip r:embed="rId4">
            <a:alphaModFix/>
          </a:blip>
          <a:srcRect b="21911" l="9561" r="11287" t="13886"/>
          <a:stretch/>
        </p:blipFill>
        <p:spPr>
          <a:xfrm>
            <a:off x="483225" y="4668088"/>
            <a:ext cx="1082950" cy="44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g1efd1bf967a_0_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76824" y="4799406"/>
            <a:ext cx="761382" cy="300242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g1efd1bf967a_0_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822265" y="4786753"/>
            <a:ext cx="1337699" cy="325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g1efd1bf967a_0_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481374" y="4782159"/>
            <a:ext cx="333567" cy="334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g1efd1bf967a_0_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438764" y="4781457"/>
            <a:ext cx="1003244" cy="336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g1efd1bf967a_0_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416074" y="4729678"/>
            <a:ext cx="1082962" cy="321035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g1efd1bf967a_0_0"/>
          <p:cNvSpPr txBox="1"/>
          <p:nvPr/>
        </p:nvSpPr>
        <p:spPr>
          <a:xfrm>
            <a:off x="259400" y="1139025"/>
            <a:ext cx="3282300" cy="19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1300">
                <a:solidFill>
                  <a:schemeClr val="dk1"/>
                </a:solidFill>
              </a:rPr>
              <a:t>Project </a:t>
            </a:r>
            <a:r>
              <a:rPr b="1" lang="en-US" sz="1300">
                <a:solidFill>
                  <a:schemeClr val="dk1"/>
                </a:solidFill>
              </a:rPr>
              <a:t>objective</a:t>
            </a:r>
            <a:endParaRPr b="1" sz="1300">
              <a:solidFill>
                <a:schemeClr val="dk1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-US" sz="1300">
                <a:solidFill>
                  <a:schemeClr val="dk1"/>
                </a:solidFill>
              </a:rPr>
              <a:t>Engineer a probiotic (</a:t>
            </a:r>
            <a:r>
              <a:rPr i="1" lang="en-US" sz="1300">
                <a:solidFill>
                  <a:schemeClr val="dk1"/>
                </a:solidFill>
              </a:rPr>
              <a:t>L. reuteri</a:t>
            </a:r>
            <a:r>
              <a:rPr lang="en-US" sz="1300">
                <a:solidFill>
                  <a:schemeClr val="dk1"/>
                </a:solidFill>
              </a:rPr>
              <a:t>) that produces </a:t>
            </a:r>
            <a:r>
              <a:rPr lang="en-US" sz="1300">
                <a:solidFill>
                  <a:schemeClr val="dk1"/>
                </a:solidFill>
              </a:rPr>
              <a:t>follistatin</a:t>
            </a:r>
            <a:r>
              <a:rPr lang="en-US" sz="1300">
                <a:solidFill>
                  <a:schemeClr val="dk1"/>
                </a:solidFill>
              </a:rPr>
              <a:t> in response to IL-6, to treat muscle </a:t>
            </a:r>
            <a:r>
              <a:rPr lang="en-US" sz="1300">
                <a:solidFill>
                  <a:schemeClr val="dk1"/>
                </a:solidFill>
              </a:rPr>
              <a:t>dystrophy</a:t>
            </a:r>
            <a:endParaRPr sz="1300">
              <a:solidFill>
                <a:schemeClr val="dk1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-US" sz="1300">
                <a:solidFill>
                  <a:schemeClr val="dk1"/>
                </a:solidFill>
              </a:rPr>
              <a:t>Provide a self-regulating alternative to steroids by secreting Follistatin to block myostatin.</a:t>
            </a:r>
            <a:endParaRPr sz="1300">
              <a:solidFill>
                <a:schemeClr val="dk1"/>
              </a:solidFill>
            </a:endParaRPr>
          </a:p>
        </p:txBody>
      </p:sp>
      <p:pic>
        <p:nvPicPr>
          <p:cNvPr id="93" name="Google Shape;93;g1efd1bf967a_0_0" title="Screenshot 2026-02-19 at 10.07.03 AM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085950" y="2746922"/>
            <a:ext cx="4903251" cy="1931501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4" name="Google Shape;94;g1efd1bf967a_0_0"/>
          <p:cNvSpPr txBox="1"/>
          <p:nvPr/>
        </p:nvSpPr>
        <p:spPr>
          <a:xfrm>
            <a:off x="259400" y="3058425"/>
            <a:ext cx="4102800" cy="145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1300">
                <a:solidFill>
                  <a:schemeClr val="dk1"/>
                </a:solidFill>
              </a:rPr>
              <a:t>Techniques</a:t>
            </a:r>
            <a:endParaRPr b="1" sz="1200">
              <a:solidFill>
                <a:schemeClr val="dk1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-US" sz="1300">
                <a:solidFill>
                  <a:schemeClr val="dk1"/>
                </a:solidFill>
              </a:rPr>
              <a:t>IL-6 responsive promoter → Follistatin production.</a:t>
            </a:r>
            <a:endParaRPr sz="1300">
              <a:solidFill>
                <a:schemeClr val="dk1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-US" sz="1300">
                <a:solidFill>
                  <a:schemeClr val="dk1"/>
                </a:solidFill>
              </a:rPr>
              <a:t>Using a TetR "off switch" for dosing and a </a:t>
            </a:r>
            <a:r>
              <a:rPr i="1" lang="en-US" sz="1300">
                <a:solidFill>
                  <a:schemeClr val="dk1"/>
                </a:solidFill>
              </a:rPr>
              <a:t>mazF</a:t>
            </a:r>
            <a:r>
              <a:rPr lang="en-US" sz="1300">
                <a:solidFill>
                  <a:schemeClr val="dk1"/>
                </a:solidFill>
              </a:rPr>
              <a:t> "kill switch" for biocontainment.</a:t>
            </a:r>
            <a:endParaRPr sz="1300">
              <a:solidFill>
                <a:schemeClr val="dk1"/>
              </a:solidFill>
            </a:endParaRPr>
          </a:p>
        </p:txBody>
      </p:sp>
      <p:pic>
        <p:nvPicPr>
          <p:cNvPr id="95" name="Google Shape;95;g1efd1bf967a_0_0" title="New Recording 11.mp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44962" y="461525"/>
            <a:ext cx="585175" cy="585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g1efd1bf967a_0_0" title="Screenshot 2026-02-27 at 2.49.59 PM.png"/>
          <p:cNvPicPr preferRelativeResize="0"/>
          <p:nvPr/>
        </p:nvPicPr>
        <p:blipFill rotWithShape="1">
          <a:blip r:embed="rId13">
            <a:alphaModFix/>
          </a:blip>
          <a:srcRect b="4494" l="5583" r="5796" t="55167"/>
          <a:stretch/>
        </p:blipFill>
        <p:spPr>
          <a:xfrm>
            <a:off x="6608775" y="1557329"/>
            <a:ext cx="2380424" cy="107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g1efd1bf967a_0_0" title="Screenshot 2026-02-27 at 2.49.59 PM.png"/>
          <p:cNvPicPr preferRelativeResize="0"/>
          <p:nvPr/>
        </p:nvPicPr>
        <p:blipFill rotWithShape="1">
          <a:blip r:embed="rId13">
            <a:alphaModFix/>
          </a:blip>
          <a:srcRect b="51940" l="5583" r="5796" t="11856"/>
          <a:stretch/>
        </p:blipFill>
        <p:spPr>
          <a:xfrm>
            <a:off x="4085962" y="1666812"/>
            <a:ext cx="2395424" cy="972912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g1efd1bf967a_0_0"/>
          <p:cNvSpPr txBox="1"/>
          <p:nvPr/>
        </p:nvSpPr>
        <p:spPr>
          <a:xfrm>
            <a:off x="4082120" y="1181150"/>
            <a:ext cx="2395500" cy="492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chemeClr val="dk1"/>
                </a:solidFill>
              </a:rPr>
              <a:t>Device 1: IL-6 Responsive Follistatin Expression</a:t>
            </a:r>
            <a:endParaRPr b="1" sz="1000">
              <a:solidFill>
                <a:schemeClr val="dk1"/>
              </a:solidFill>
            </a:endParaRPr>
          </a:p>
        </p:txBody>
      </p:sp>
      <p:sp>
        <p:nvSpPr>
          <p:cNvPr id="99" name="Google Shape;99;g1efd1bf967a_0_0"/>
          <p:cNvSpPr txBox="1"/>
          <p:nvPr/>
        </p:nvSpPr>
        <p:spPr>
          <a:xfrm>
            <a:off x="6608775" y="1077300"/>
            <a:ext cx="2380500" cy="492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chemeClr val="dk1"/>
                </a:solidFill>
              </a:rPr>
              <a:t>Device 2: Biosafety Control (Gut Restricted PH Level Kill Switch</a:t>
            </a:r>
            <a:endParaRPr b="1" sz="1000">
              <a:solidFill>
                <a:schemeClr val="dk1"/>
              </a:solidFill>
            </a:endParaRPr>
          </a:p>
        </p:txBody>
      </p:sp>
      <p:sp>
        <p:nvSpPr>
          <p:cNvPr id="100" name="Google Shape;100;g1efd1bf967a_0_0"/>
          <p:cNvSpPr txBox="1"/>
          <p:nvPr/>
        </p:nvSpPr>
        <p:spPr>
          <a:xfrm>
            <a:off x="4082100" y="1193450"/>
            <a:ext cx="2395500" cy="14592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g1efd1bf967a_0_0"/>
          <p:cNvSpPr txBox="1"/>
          <p:nvPr/>
        </p:nvSpPr>
        <p:spPr>
          <a:xfrm>
            <a:off x="6608775" y="1083875"/>
            <a:ext cx="2395500" cy="15687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2012-12-18T02:56:35Z</dcterms:created>
  <dc:creator>Christopher Voigt</dc:creator>
</cp:coreProperties>
</file>