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Playfair Display Medium"/>
      <p:regular r:id="rId7"/>
      <p:bold r:id="rId8"/>
      <p:italic r:id="rId9"/>
      <p:boldItalic r:id="rId10"/>
    </p:embeddedFont>
    <p:embeddedFont>
      <p:font typeface="Playfair Display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gVW7LlWtVnqtFrBvzry3LsQUNV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fairDisplay-regular.fntdata"/><Relationship Id="rId10" Type="http://schemas.openxmlformats.org/officeDocument/2006/relationships/font" Target="fonts/PlayfairDisplayMedium-boldItalic.fntdata"/><Relationship Id="rId13" Type="http://schemas.openxmlformats.org/officeDocument/2006/relationships/font" Target="fonts/PlayfairDisplay-italic.fntdata"/><Relationship Id="rId12" Type="http://schemas.openxmlformats.org/officeDocument/2006/relationships/font" Target="fonts/PlayfairDisplay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Medium-italic.fntdata"/><Relationship Id="rId15" Type="http://customschemas.google.com/relationships/presentationmetadata" Target="metadata"/><Relationship Id="rId14" Type="http://schemas.openxmlformats.org/officeDocument/2006/relationships/font" Target="fonts/PlayfairDisplay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PlayfairDisplayMedium-regular.fntdata"/><Relationship Id="rId8" Type="http://schemas.openxmlformats.org/officeDocument/2006/relationships/font" Target="fonts/PlayfairDisplay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efd1bf96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1efd1bf967a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874749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63749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272750" y="-609571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.png"/><Relationship Id="rId10" Type="http://schemas.openxmlformats.org/officeDocument/2006/relationships/image" Target="../media/image10.png"/><Relationship Id="rId13" Type="http://schemas.openxmlformats.org/officeDocument/2006/relationships/image" Target="../media/image5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5" Type="http://schemas.openxmlformats.org/officeDocument/2006/relationships/image" Target="../media/image12.png"/><Relationship Id="rId14" Type="http://schemas.openxmlformats.org/officeDocument/2006/relationships/image" Target="../media/image13.png"/><Relationship Id="rId5" Type="http://schemas.openxmlformats.org/officeDocument/2006/relationships/image" Target="../media/image6.png"/><Relationship Id="rId6" Type="http://schemas.openxmlformats.org/officeDocument/2006/relationships/image" Target="../media/image9.jpg"/><Relationship Id="rId7" Type="http://schemas.openxmlformats.org/officeDocument/2006/relationships/image" Target="../media/image11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efd1bf967a_0_0"/>
          <p:cNvSpPr txBox="1"/>
          <p:nvPr/>
        </p:nvSpPr>
        <p:spPr>
          <a:xfrm>
            <a:off x="0" y="584325"/>
            <a:ext cx="5043300" cy="16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Objective</a:t>
            </a:r>
            <a:endParaRPr b="1" i="0" sz="1600" u="none" cap="none" strike="noStrike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17"/>
              <a:buFont typeface="Arial"/>
              <a:buNone/>
            </a:pPr>
            <a:r>
              <a:rPr b="0" i="0" lang="en-US" sz="1117" u="none" cap="none" strike="noStrik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This project seeks to address the environmental and infrastructural challenges posed by road salts through the creation of antifreeze proteins (AFPs).</a:t>
            </a:r>
            <a:endParaRPr b="0" i="0" sz="1117" u="none" cap="none" strike="noStrike">
              <a:solidFill>
                <a:schemeClr val="dk1"/>
              </a:solidFill>
              <a:latin typeface="Playfair Display Medium"/>
              <a:ea typeface="Playfair Display Medium"/>
              <a:cs typeface="Playfair Display Medium"/>
              <a:sym typeface="Playfair Display Medium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17"/>
              <a:buFont typeface="Arial"/>
              <a:buNone/>
            </a:pPr>
            <a:r>
              <a:rPr b="0" i="0" lang="en-US" sz="1117" u="none" cap="none" strike="noStrik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Our design involves the transformation of </a:t>
            </a:r>
            <a:r>
              <a:rPr b="0" i="1" lang="en-US" sz="1117" u="none" cap="none" strike="noStrik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Escherichia coli </a:t>
            </a:r>
            <a:r>
              <a:rPr b="0" i="0" lang="en-US" sz="1117" u="none" cap="none" strike="noStrike">
                <a:solidFill>
                  <a:schemeClr val="dk1"/>
                </a:solidFill>
                <a:latin typeface="Playfair Display Medium"/>
                <a:ea typeface="Playfair Display Medium"/>
                <a:cs typeface="Playfair Display Medium"/>
                <a:sym typeface="Playfair Display Medium"/>
              </a:rPr>
              <a:t>with two separate plasmids, each carrying a gene sequence for AFPs derived from mealworms and winter ryegrass. These AFPs operate by attaching to the surface of forming ice crystals, effectively preventing ice formation at sub-zero temperatures.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g1efd1bf967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700" y="2"/>
            <a:ext cx="1828931" cy="584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g1efd1bf967a_0_0"/>
          <p:cNvPicPr preferRelativeResize="0"/>
          <p:nvPr/>
        </p:nvPicPr>
        <p:blipFill rotWithShape="1">
          <a:blip r:embed="rId4">
            <a:alphaModFix/>
          </a:blip>
          <a:srcRect b="5634" l="0" r="0" t="12351"/>
          <a:stretch/>
        </p:blipFill>
        <p:spPr>
          <a:xfrm>
            <a:off x="3060275" y="4746963"/>
            <a:ext cx="1338175" cy="3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g1efd1bf967a_0_0"/>
          <p:cNvPicPr preferRelativeResize="0"/>
          <p:nvPr/>
        </p:nvPicPr>
        <p:blipFill rotWithShape="1">
          <a:blip r:embed="rId5">
            <a:alphaModFix/>
          </a:blip>
          <a:srcRect b="20019" l="77129" r="4300" t="22019"/>
          <a:stretch/>
        </p:blipFill>
        <p:spPr>
          <a:xfrm>
            <a:off x="134700" y="4746975"/>
            <a:ext cx="1338199" cy="3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g1efd1bf967a_0_0"/>
          <p:cNvPicPr preferRelativeResize="0"/>
          <p:nvPr/>
        </p:nvPicPr>
        <p:blipFill rotWithShape="1">
          <a:blip r:embed="rId6">
            <a:alphaModFix/>
          </a:blip>
          <a:srcRect b="22358" l="9561" r="11287" t="25825"/>
          <a:stretch/>
        </p:blipFill>
        <p:spPr>
          <a:xfrm>
            <a:off x="2077958" y="4746975"/>
            <a:ext cx="966719" cy="34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1efd1bf967a_0_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59513" y="4709525"/>
            <a:ext cx="1057473" cy="4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1efd1bf967a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64675" y="4709525"/>
            <a:ext cx="421482" cy="42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1efd1bf967a_0_0"/>
          <p:cNvPicPr preferRelativeResize="0"/>
          <p:nvPr/>
        </p:nvPicPr>
        <p:blipFill rotWithShape="1">
          <a:blip r:embed="rId9">
            <a:alphaModFix/>
          </a:blip>
          <a:srcRect b="0" l="-2051" r="0" t="0"/>
          <a:stretch/>
        </p:blipFill>
        <p:spPr>
          <a:xfrm>
            <a:off x="7744750" y="4709525"/>
            <a:ext cx="1284127" cy="42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g1efd1bf967a_0_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90262" y="4709525"/>
            <a:ext cx="1901251" cy="4214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1efd1bf967a_0_0"/>
          <p:cNvSpPr txBox="1"/>
          <p:nvPr/>
        </p:nvSpPr>
        <p:spPr>
          <a:xfrm>
            <a:off x="1032925" y="-37800"/>
            <a:ext cx="7919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13650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1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Road Salt Alternative Using AFPs</a:t>
            </a:r>
            <a:endParaRPr b="1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James Vacca, Yunwoo Choi, Vivien Marmerstein, Dr. Becky Meyer (MIT)</a:t>
            </a:r>
            <a:endParaRPr b="0" i="0" sz="9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Western Reserve Academy, Hudson, Ohio</a:t>
            </a:r>
            <a:endParaRPr b="0" i="0" sz="9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4" name="Google Shape;94;g1efd1bf967a_0_0"/>
          <p:cNvSpPr txBox="1"/>
          <p:nvPr/>
        </p:nvSpPr>
        <p:spPr>
          <a:xfrm>
            <a:off x="1423475" y="4402600"/>
            <a:ext cx="256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Figure 3. Transformation of plasmids</a:t>
            </a:r>
            <a:endParaRPr b="0" i="0" sz="10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95" name="Google Shape;95;g1efd1bf967a_0_0"/>
          <p:cNvSpPr txBox="1"/>
          <p:nvPr/>
        </p:nvSpPr>
        <p:spPr>
          <a:xfrm>
            <a:off x="4617088" y="1985084"/>
            <a:ext cx="22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Figure 1. LP-AFP -pBAD18 plasmid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g1efd1bf967a_0_0"/>
          <p:cNvSpPr txBox="1"/>
          <p:nvPr/>
        </p:nvSpPr>
        <p:spPr>
          <a:xfrm>
            <a:off x="6778568" y="1985080"/>
            <a:ext cx="227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Figure 2. TM-AFP-pUS212 plasmid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g1efd1bf967a_0_0"/>
          <p:cNvSpPr txBox="1"/>
          <p:nvPr/>
        </p:nvSpPr>
        <p:spPr>
          <a:xfrm>
            <a:off x="5887650" y="4402600"/>
            <a:ext cx="164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Figure 4. P</a:t>
            </a:r>
            <a:r>
              <a:rPr lang="en-US" sz="10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CR</a:t>
            </a:r>
            <a:r>
              <a:rPr b="0" i="0" lang="en-US" sz="1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procedure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98" name="Google Shape;98;g1efd1bf967a_0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778563" y="584325"/>
            <a:ext cx="1770900" cy="142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g1efd1bf967a_0_0"/>
          <p:cNvPicPr preferRelativeResize="0"/>
          <p:nvPr/>
        </p:nvPicPr>
        <p:blipFill rotWithShape="1">
          <a:blip r:embed="rId12">
            <a:alphaModFix/>
          </a:blip>
          <a:srcRect b="-4777" l="0" r="0" t="0"/>
          <a:stretch/>
        </p:blipFill>
        <p:spPr>
          <a:xfrm>
            <a:off x="4841863" y="635075"/>
            <a:ext cx="1828925" cy="140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1efd1bf967a_0_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54850" y="2212838"/>
            <a:ext cx="3733599" cy="2294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g1efd1bf967a_0_0"/>
          <p:cNvGrpSpPr/>
          <p:nvPr/>
        </p:nvGrpSpPr>
        <p:grpSpPr>
          <a:xfrm>
            <a:off x="4841875" y="2269862"/>
            <a:ext cx="3536480" cy="2180313"/>
            <a:chOff x="4445625" y="2268962"/>
            <a:chExt cx="3536480" cy="2180313"/>
          </a:xfrm>
        </p:grpSpPr>
        <p:pic>
          <p:nvPicPr>
            <p:cNvPr id="102" name="Google Shape;102;g1efd1bf967a_0_0" title="Screenshot 2026-02-26 at 2.51.22 PM.png"/>
            <p:cNvPicPr preferRelativeResize="0"/>
            <p:nvPr/>
          </p:nvPicPr>
          <p:blipFill rotWithShape="1">
            <a:blip r:embed="rId14">
              <a:alphaModFix/>
            </a:blip>
            <a:srcRect b="0" l="0" r="0" t="5553"/>
            <a:stretch/>
          </p:blipFill>
          <p:spPr>
            <a:xfrm>
              <a:off x="4538675" y="2268962"/>
              <a:ext cx="3443430" cy="1261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g1efd1bf967a_0_0" title="Screenshot 2026-02-26 at 2.52.16 PM.png"/>
            <p:cNvPicPr preferRelativeResize="0"/>
            <p:nvPr/>
          </p:nvPicPr>
          <p:blipFill rotWithShape="1">
            <a:blip r:embed="rId15">
              <a:alphaModFix/>
            </a:blip>
            <a:srcRect b="0" l="0" r="0" t="7252"/>
            <a:stretch/>
          </p:blipFill>
          <p:spPr>
            <a:xfrm>
              <a:off x="4445625" y="3467026"/>
              <a:ext cx="3443427" cy="9822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2012-12-18T02:56:35Z</dcterms:created>
  <dc:creator>Christopher Voigt</dc:creator>
</cp:coreProperties>
</file>