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gqdYX8xzq9ugLbQOZI1gj/Yfes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c9d5ca886d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3c9d5ca886d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6"/>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7"/>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7"/>
          <p:cNvSpPr txBox="1"/>
          <p:nvPr>
            <p:ph idx="3" type="body"/>
          </p:nvPr>
        </p:nvSpPr>
        <p:spPr>
          <a:xfrm>
            <a:off x="4645025" y="1151335"/>
            <a:ext cx="40419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7"/>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459581"/>
            <a:ext cx="5486400" cy="3086100"/>
          </a:xfrm>
          <a:prstGeom prst="rect">
            <a:avLst/>
          </a:prstGeom>
          <a:noFill/>
          <a:ln>
            <a:noFill/>
          </a:ln>
        </p:spPr>
      </p:sp>
      <p:sp>
        <p:nvSpPr>
          <p:cNvPr id="64" name="Google Shape;64;p11"/>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874749" y="-1217400"/>
            <a:ext cx="33945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5463749" y="1371628"/>
            <a:ext cx="43887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272750" y="-609571"/>
            <a:ext cx="43887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jpg"/><Relationship Id="rId11" Type="http://schemas.openxmlformats.org/officeDocument/2006/relationships/image" Target="../media/image10.png"/><Relationship Id="rId10" Type="http://schemas.openxmlformats.org/officeDocument/2006/relationships/image" Target="../media/image1.png"/><Relationship Id="rId12" Type="http://schemas.openxmlformats.org/officeDocument/2006/relationships/image" Target="../media/image9.png"/><Relationship Id="rId9"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4.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3c9d5ca886d_0_5"/>
          <p:cNvSpPr txBox="1"/>
          <p:nvPr/>
        </p:nvSpPr>
        <p:spPr>
          <a:xfrm>
            <a:off x="1815702" y="31264"/>
            <a:ext cx="57474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3968"/>
              <a:buFont typeface="Arial"/>
              <a:buNone/>
            </a:pPr>
            <a:r>
              <a:rPr b="1" lang="en-US" sz="1900">
                <a:solidFill>
                  <a:schemeClr val="dk1"/>
                </a:solidFill>
                <a:latin typeface="Times New Roman"/>
                <a:ea typeface="Times New Roman"/>
                <a:cs typeface="Times New Roman"/>
                <a:sym typeface="Times New Roman"/>
              </a:rPr>
              <a:t>In Vitro Biosensor for Detecting Heavy Metals in Cosmetics</a:t>
            </a:r>
            <a:endParaRPr b="1" sz="19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3712"/>
              <a:buFont typeface="Arial"/>
              <a:buNone/>
            </a:pPr>
            <a:r>
              <a:rPr lang="en-US" sz="1100">
                <a:solidFill>
                  <a:schemeClr val="dk1"/>
                </a:solidFill>
                <a:latin typeface="Times New Roman"/>
                <a:ea typeface="Times New Roman"/>
                <a:cs typeface="Times New Roman"/>
                <a:sym typeface="Times New Roman"/>
              </a:rPr>
              <a:t>Jungin Yoon and Maya Vaden, Ms. Vivien Marmerstein, Dr. Hiroko Kaczmarek (Biobuilder)</a:t>
            </a:r>
            <a:endParaRPr sz="11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3712"/>
              <a:buFont typeface="Arial"/>
              <a:buNone/>
            </a:pPr>
            <a:r>
              <a:rPr lang="en-US" sz="1100">
                <a:solidFill>
                  <a:schemeClr val="dk1"/>
                </a:solidFill>
                <a:latin typeface="Times New Roman"/>
                <a:ea typeface="Times New Roman"/>
                <a:cs typeface="Times New Roman"/>
                <a:sym typeface="Times New Roman"/>
              </a:rPr>
              <a:t>Western Reserve Academy, Hudson, Ohio, United States</a:t>
            </a:r>
            <a:endParaRPr sz="1100">
              <a:solidFill>
                <a:schemeClr val="dk1"/>
              </a:solidFill>
              <a:latin typeface="Times New Roman"/>
              <a:ea typeface="Times New Roman"/>
              <a:cs typeface="Times New Roman"/>
              <a:sym typeface="Times New Roman"/>
            </a:endParaRPr>
          </a:p>
        </p:txBody>
      </p:sp>
      <p:pic>
        <p:nvPicPr>
          <p:cNvPr id="85" name="Google Shape;85;g3c9d5ca886d_0_5"/>
          <p:cNvPicPr preferRelativeResize="0"/>
          <p:nvPr/>
        </p:nvPicPr>
        <p:blipFill rotWithShape="1">
          <a:blip r:embed="rId3">
            <a:alphaModFix/>
          </a:blip>
          <a:srcRect b="0" l="0" r="0" t="0"/>
          <a:stretch/>
        </p:blipFill>
        <p:spPr>
          <a:xfrm>
            <a:off x="340600" y="240226"/>
            <a:ext cx="1475100" cy="509952"/>
          </a:xfrm>
          <a:prstGeom prst="rect">
            <a:avLst/>
          </a:prstGeom>
          <a:noFill/>
          <a:ln>
            <a:noFill/>
          </a:ln>
        </p:spPr>
      </p:pic>
      <p:pic>
        <p:nvPicPr>
          <p:cNvPr id="86" name="Google Shape;86;g3c9d5ca886d_0_5"/>
          <p:cNvPicPr preferRelativeResize="0"/>
          <p:nvPr/>
        </p:nvPicPr>
        <p:blipFill rotWithShape="1">
          <a:blip r:embed="rId4">
            <a:alphaModFix/>
          </a:blip>
          <a:srcRect b="21911" l="9561" r="11287" t="13886"/>
          <a:stretch/>
        </p:blipFill>
        <p:spPr>
          <a:xfrm>
            <a:off x="474250" y="4626575"/>
            <a:ext cx="1082950" cy="444224"/>
          </a:xfrm>
          <a:prstGeom prst="rect">
            <a:avLst/>
          </a:prstGeom>
          <a:noFill/>
          <a:ln>
            <a:noFill/>
          </a:ln>
        </p:spPr>
      </p:pic>
      <p:pic>
        <p:nvPicPr>
          <p:cNvPr id="87" name="Google Shape;87;g3c9d5ca886d_0_5"/>
          <p:cNvPicPr preferRelativeResize="0"/>
          <p:nvPr/>
        </p:nvPicPr>
        <p:blipFill rotWithShape="1">
          <a:blip r:embed="rId5">
            <a:alphaModFix/>
          </a:blip>
          <a:srcRect b="0" l="0" r="0" t="0"/>
          <a:stretch/>
        </p:blipFill>
        <p:spPr>
          <a:xfrm>
            <a:off x="4985824" y="4703706"/>
            <a:ext cx="761382" cy="300242"/>
          </a:xfrm>
          <a:prstGeom prst="rect">
            <a:avLst/>
          </a:prstGeom>
          <a:noFill/>
          <a:ln>
            <a:noFill/>
          </a:ln>
        </p:spPr>
      </p:pic>
      <p:pic>
        <p:nvPicPr>
          <p:cNvPr id="88" name="Google Shape;88;g3c9d5ca886d_0_5"/>
          <p:cNvPicPr preferRelativeResize="0"/>
          <p:nvPr/>
        </p:nvPicPr>
        <p:blipFill rotWithShape="1">
          <a:blip r:embed="rId6">
            <a:alphaModFix/>
          </a:blip>
          <a:srcRect b="0" l="0" r="0" t="0"/>
          <a:stretch/>
        </p:blipFill>
        <p:spPr>
          <a:xfrm>
            <a:off x="1850340" y="4727428"/>
            <a:ext cx="1337699" cy="325538"/>
          </a:xfrm>
          <a:prstGeom prst="rect">
            <a:avLst/>
          </a:prstGeom>
          <a:noFill/>
          <a:ln>
            <a:noFill/>
          </a:ln>
        </p:spPr>
      </p:pic>
      <p:pic>
        <p:nvPicPr>
          <p:cNvPr id="89" name="Google Shape;89;g3c9d5ca886d_0_5"/>
          <p:cNvPicPr preferRelativeResize="0"/>
          <p:nvPr/>
        </p:nvPicPr>
        <p:blipFill rotWithShape="1">
          <a:blip r:embed="rId7">
            <a:alphaModFix/>
          </a:blip>
          <a:srcRect b="0" l="0" r="0" t="0"/>
          <a:stretch/>
        </p:blipFill>
        <p:spPr>
          <a:xfrm>
            <a:off x="6481374" y="4685759"/>
            <a:ext cx="333567" cy="334731"/>
          </a:xfrm>
          <a:prstGeom prst="rect">
            <a:avLst/>
          </a:prstGeom>
          <a:noFill/>
          <a:ln>
            <a:noFill/>
          </a:ln>
        </p:spPr>
      </p:pic>
      <p:pic>
        <p:nvPicPr>
          <p:cNvPr id="90" name="Google Shape;90;g3c9d5ca886d_0_5"/>
          <p:cNvPicPr preferRelativeResize="0"/>
          <p:nvPr/>
        </p:nvPicPr>
        <p:blipFill rotWithShape="1">
          <a:blip r:embed="rId8">
            <a:alphaModFix/>
          </a:blip>
          <a:srcRect b="0" l="0" r="0" t="0"/>
          <a:stretch/>
        </p:blipFill>
        <p:spPr>
          <a:xfrm>
            <a:off x="7456714" y="4685757"/>
            <a:ext cx="1003244" cy="336137"/>
          </a:xfrm>
          <a:prstGeom prst="rect">
            <a:avLst/>
          </a:prstGeom>
          <a:noFill/>
          <a:ln>
            <a:noFill/>
          </a:ln>
        </p:spPr>
      </p:pic>
      <p:pic>
        <p:nvPicPr>
          <p:cNvPr id="91" name="Google Shape;91;g3c9d5ca886d_0_5"/>
          <p:cNvPicPr preferRelativeResize="0"/>
          <p:nvPr/>
        </p:nvPicPr>
        <p:blipFill rotWithShape="1">
          <a:blip r:embed="rId9">
            <a:alphaModFix/>
          </a:blip>
          <a:srcRect b="0" l="0" r="0" t="0"/>
          <a:stretch/>
        </p:blipFill>
        <p:spPr>
          <a:xfrm>
            <a:off x="3416074" y="4693303"/>
            <a:ext cx="1082962" cy="321035"/>
          </a:xfrm>
          <a:prstGeom prst="rect">
            <a:avLst/>
          </a:prstGeom>
          <a:noFill/>
          <a:ln>
            <a:noFill/>
          </a:ln>
        </p:spPr>
      </p:pic>
      <p:pic>
        <p:nvPicPr>
          <p:cNvPr id="92" name="Google Shape;92;g3c9d5ca886d_0_5"/>
          <p:cNvPicPr preferRelativeResize="0"/>
          <p:nvPr/>
        </p:nvPicPr>
        <p:blipFill rotWithShape="1">
          <a:blip r:embed="rId10">
            <a:alphaModFix/>
          </a:blip>
          <a:srcRect b="0" l="0" r="67675" t="0"/>
          <a:stretch/>
        </p:blipFill>
        <p:spPr>
          <a:xfrm>
            <a:off x="110105" y="2305840"/>
            <a:ext cx="1946295" cy="630500"/>
          </a:xfrm>
          <a:prstGeom prst="rect">
            <a:avLst/>
          </a:prstGeom>
          <a:noFill/>
          <a:ln cap="flat" cmpd="sng" w="9525">
            <a:solidFill>
              <a:schemeClr val="lt1"/>
            </a:solidFill>
            <a:prstDash val="solid"/>
            <a:round/>
            <a:headEnd len="sm" w="sm" type="none"/>
            <a:tailEnd len="sm" w="sm" type="none"/>
          </a:ln>
        </p:spPr>
      </p:pic>
      <p:pic>
        <p:nvPicPr>
          <p:cNvPr id="93" name="Google Shape;93;g3c9d5ca886d_0_5"/>
          <p:cNvPicPr preferRelativeResize="0"/>
          <p:nvPr/>
        </p:nvPicPr>
        <p:blipFill rotWithShape="1">
          <a:blip r:embed="rId10">
            <a:alphaModFix/>
          </a:blip>
          <a:srcRect b="0" l="68134" r="0" t="10809"/>
          <a:stretch/>
        </p:blipFill>
        <p:spPr>
          <a:xfrm>
            <a:off x="108150" y="2990281"/>
            <a:ext cx="1953299" cy="572537"/>
          </a:xfrm>
          <a:prstGeom prst="rect">
            <a:avLst/>
          </a:prstGeom>
          <a:noFill/>
          <a:ln cap="flat" cmpd="sng" w="9525">
            <a:solidFill>
              <a:schemeClr val="lt1"/>
            </a:solidFill>
            <a:prstDash val="solid"/>
            <a:round/>
            <a:headEnd len="sm" w="sm" type="none"/>
            <a:tailEnd len="sm" w="sm" type="none"/>
          </a:ln>
        </p:spPr>
      </p:pic>
      <p:sp>
        <p:nvSpPr>
          <p:cNvPr id="94" name="Google Shape;94;g3c9d5ca886d_0_5"/>
          <p:cNvSpPr txBox="1"/>
          <p:nvPr/>
        </p:nvSpPr>
        <p:spPr>
          <a:xfrm>
            <a:off x="76704" y="3192287"/>
            <a:ext cx="4410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solidFill>
                  <a:srgbClr val="434343"/>
                </a:solidFill>
                <a:latin typeface="Calibri"/>
                <a:ea typeface="Calibri"/>
                <a:cs typeface="Calibri"/>
                <a:sym typeface="Calibri"/>
              </a:rPr>
              <a:t>(c)</a:t>
            </a:r>
            <a:endParaRPr sz="1000">
              <a:solidFill>
                <a:srgbClr val="434343"/>
              </a:solidFill>
              <a:latin typeface="Calibri"/>
              <a:ea typeface="Calibri"/>
              <a:cs typeface="Calibri"/>
              <a:sym typeface="Calibri"/>
            </a:endParaRPr>
          </a:p>
        </p:txBody>
      </p:sp>
      <p:sp>
        <p:nvSpPr>
          <p:cNvPr id="95" name="Google Shape;95;g3c9d5ca886d_0_5"/>
          <p:cNvSpPr txBox="1"/>
          <p:nvPr/>
        </p:nvSpPr>
        <p:spPr>
          <a:xfrm>
            <a:off x="178000" y="1055659"/>
            <a:ext cx="4454100" cy="14391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1600" u="sng">
                <a:latin typeface="Times New Roman"/>
                <a:ea typeface="Times New Roman"/>
                <a:cs typeface="Times New Roman"/>
                <a:sym typeface="Times New Roman"/>
              </a:rPr>
              <a:t>O</a:t>
            </a:r>
            <a:r>
              <a:rPr b="1" i="0" lang="en-US" sz="1600" u="sng" cap="none" strike="noStrike">
                <a:solidFill>
                  <a:srgbClr val="000000"/>
                </a:solidFill>
                <a:latin typeface="Times New Roman"/>
                <a:ea typeface="Times New Roman"/>
                <a:cs typeface="Times New Roman"/>
                <a:sym typeface="Times New Roman"/>
              </a:rPr>
              <a:t>bjective</a:t>
            </a:r>
            <a:r>
              <a:rPr i="0" lang="en-US" sz="1600" u="sng" cap="none" strike="noStrike">
                <a:solidFill>
                  <a:srgbClr val="000000"/>
                </a:solidFill>
                <a:latin typeface="Times New Roman"/>
                <a:ea typeface="Times New Roman"/>
                <a:cs typeface="Times New Roman"/>
                <a:sym typeface="Times New Roman"/>
              </a:rPr>
              <a:t> </a:t>
            </a:r>
            <a:endParaRPr sz="300" u="sng">
              <a:latin typeface="Times New Roman"/>
              <a:ea typeface="Times New Roman"/>
              <a:cs typeface="Times New Roman"/>
              <a:sym typeface="Times New Roman"/>
            </a:endParaRPr>
          </a:p>
          <a:p>
            <a:pPr indent="0" lvl="0" marL="0" marR="0" rtl="0" algn="just">
              <a:lnSpc>
                <a:spcPct val="115000"/>
              </a:lnSpc>
              <a:spcBef>
                <a:spcPts val="0"/>
              </a:spcBef>
              <a:spcAft>
                <a:spcPts val="0"/>
              </a:spcAft>
              <a:buNone/>
            </a:pPr>
            <a:r>
              <a:t/>
            </a:r>
            <a:endParaRPr sz="100" u="sng">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rPr lang="en-US" sz="1000">
                <a:solidFill>
                  <a:schemeClr val="dk1"/>
                </a:solidFill>
                <a:latin typeface="Times New Roman"/>
                <a:ea typeface="Times New Roman"/>
                <a:cs typeface="Times New Roman"/>
                <a:sym typeface="Times New Roman"/>
              </a:rPr>
              <a:t>Our project aims </a:t>
            </a:r>
            <a:r>
              <a:rPr lang="en-US" sz="1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0"/>
                  </a:ext>
                </a:extLst>
              </a:rPr>
              <a:t>to develop</a:t>
            </a:r>
            <a:r>
              <a:rPr lang="en-US" sz="1000">
                <a:solidFill>
                  <a:schemeClr val="dk1"/>
                </a:solidFill>
                <a:latin typeface="Times New Roman"/>
                <a:ea typeface="Times New Roman"/>
                <a:cs typeface="Times New Roman"/>
                <a:sym typeface="Times New Roman"/>
              </a:rPr>
              <a:t> a three-in-one biosensor to detect harmful metals in cosmetics, specifically </a:t>
            </a:r>
            <a:r>
              <a:rPr lang="en-US" sz="1000">
                <a:solidFill>
                  <a:srgbClr val="000000"/>
                </a:solidFill>
                <a:latin typeface="Times New Roman"/>
                <a:ea typeface="Times New Roman"/>
                <a:cs typeface="Times New Roman"/>
                <a:sym typeface="Times New Roman"/>
              </a:rPr>
              <a:t>mercury, lead, and cadmium. </a:t>
            </a:r>
            <a:r>
              <a:rPr lang="en-US" sz="1000">
                <a:solidFill>
                  <a:srgbClr val="000000"/>
                </a:solidFill>
                <a:latin typeface="Times New Roman"/>
                <a:ea typeface="Times New Roman"/>
                <a:cs typeface="Times New Roman"/>
                <a:sym typeface="Times New Roman"/>
                <a:extLst>
                  <a:ext uri="http://customooxmlschemas.google.com/">
                    <go:slidesCustomData xmlns:go="http://customooxmlschemas.google.com/" textRoundtripDataId="1"/>
                  </a:ext>
                </a:extLst>
              </a:rPr>
              <a:t>We envision the p</a:t>
            </a:r>
            <a:r>
              <a:rPr lang="en-US" sz="1000">
                <a:latin typeface="Times New Roman"/>
                <a:ea typeface="Times New Roman"/>
                <a:cs typeface="Times New Roman"/>
                <a:sym typeface="Times New Roman"/>
                <a:extLst>
                  <a:ext uri="http://customooxmlschemas.google.com/">
                    <go:slidesCustomData xmlns:go="http://customooxmlschemas.google.com/" textRoundtripDataId="2"/>
                  </a:ext>
                </a:extLst>
              </a:rPr>
              <a:t>roduct for direct use by </a:t>
            </a:r>
            <a:r>
              <a:rPr lang="en-US" sz="1000">
                <a:solidFill>
                  <a:srgbClr val="000000"/>
                </a:solidFill>
                <a:latin typeface="Times New Roman"/>
                <a:ea typeface="Times New Roman"/>
                <a:cs typeface="Times New Roman"/>
                <a:sym typeface="Times New Roman"/>
                <a:extLst>
                  <a:ext uri="http://customooxmlschemas.google.com/">
                    <go:slidesCustomData xmlns:go="http://customooxmlschemas.google.com/" textRoundtripDataId="3"/>
                  </a:ext>
                </a:extLst>
              </a:rPr>
              <a:t>consumers to evaluate </a:t>
            </a:r>
            <a:r>
              <a:rPr lang="en-US" sz="1000">
                <a:latin typeface="Times New Roman"/>
                <a:ea typeface="Times New Roman"/>
                <a:cs typeface="Times New Roman"/>
                <a:sym typeface="Times New Roman"/>
                <a:extLst>
                  <a:ext uri="http://customooxmlschemas.google.com/">
                    <go:slidesCustomData xmlns:go="http://customooxmlschemas.google.com/" textRoundtripDataId="4"/>
                  </a:ext>
                </a:extLst>
              </a:rPr>
              <a:t>their own cosmetics, as well as  by </a:t>
            </a:r>
            <a:r>
              <a:rPr lang="en-US" sz="1000">
                <a:solidFill>
                  <a:srgbClr val="000000"/>
                </a:solidFill>
                <a:latin typeface="Times New Roman"/>
                <a:ea typeface="Times New Roman"/>
                <a:cs typeface="Times New Roman"/>
                <a:sym typeface="Times New Roman"/>
                <a:extLst>
                  <a:ext uri="http://customooxmlschemas.google.com/">
                    <go:slidesCustomData xmlns:go="http://customooxmlschemas.google.com/" textRoundtripDataId="5"/>
                  </a:ext>
                </a:extLst>
              </a:rPr>
              <a:t>comp</a:t>
            </a:r>
            <a:r>
              <a:rPr lang="en-US" sz="1000">
                <a:latin typeface="Times New Roman"/>
                <a:ea typeface="Times New Roman"/>
                <a:cs typeface="Times New Roman"/>
                <a:sym typeface="Times New Roman"/>
                <a:extLst>
                  <a:ext uri="http://customooxmlschemas.google.com/">
                    <go:slidesCustomData xmlns:go="http://customooxmlschemas.google.com/" textRoundtripDataId="6"/>
                  </a:ext>
                </a:extLst>
              </a:rPr>
              <a:t>anies to evaluate their raw materials</a:t>
            </a:r>
            <a:r>
              <a:rPr lang="en-US" sz="1000">
                <a:solidFill>
                  <a:srgbClr val="000000"/>
                </a:solidFill>
                <a:latin typeface="Times New Roman"/>
                <a:ea typeface="Times New Roman"/>
                <a:cs typeface="Times New Roman"/>
                <a:sym typeface="Times New Roman"/>
                <a:extLst>
                  <a:ext uri="http://customooxmlschemas.google.com/">
                    <go:slidesCustomData xmlns:go="http://customooxmlschemas.google.com/" textRoundtripDataId="7"/>
                  </a:ext>
                </a:extLst>
              </a:rPr>
              <a:t>.</a:t>
            </a:r>
            <a:r>
              <a:rPr lang="en-US" sz="1000">
                <a:latin typeface="Times New Roman"/>
                <a:ea typeface="Times New Roman"/>
                <a:cs typeface="Times New Roman"/>
                <a:sym typeface="Times New Roman"/>
              </a:rPr>
              <a:t> We started with creating the in vitro TX-TL biosensor kit for Lead (Pb).</a:t>
            </a:r>
            <a:endParaRPr sz="1000">
              <a:latin typeface="Times New Roman"/>
              <a:ea typeface="Times New Roman"/>
              <a:cs typeface="Times New Roman"/>
              <a:sym typeface="Times New Roman"/>
            </a:endParaRPr>
          </a:p>
          <a:p>
            <a:pPr indent="0" lvl="0" marL="0" rtl="0" algn="just">
              <a:lnSpc>
                <a:spcPct val="115000"/>
              </a:lnSpc>
              <a:spcBef>
                <a:spcPts val="0"/>
              </a:spcBef>
              <a:spcAft>
                <a:spcPts val="0"/>
              </a:spcAft>
              <a:buNone/>
            </a:pPr>
            <a:r>
              <a:t/>
            </a:r>
            <a:endParaRPr sz="900">
              <a:latin typeface="Times New Roman"/>
              <a:ea typeface="Times New Roman"/>
              <a:cs typeface="Times New Roman"/>
              <a:sym typeface="Times New Roman"/>
            </a:endParaRPr>
          </a:p>
        </p:txBody>
      </p:sp>
      <p:sp>
        <p:nvSpPr>
          <p:cNvPr id="96" name="Google Shape;96;g3c9d5ca886d_0_5"/>
          <p:cNvSpPr txBox="1"/>
          <p:nvPr/>
        </p:nvSpPr>
        <p:spPr>
          <a:xfrm>
            <a:off x="171653" y="3615287"/>
            <a:ext cx="1953300" cy="10620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i="1" lang="en-US" sz="900">
                <a:solidFill>
                  <a:schemeClr val="dk1"/>
                </a:solidFill>
                <a:latin typeface="Times New Roman"/>
                <a:ea typeface="Times New Roman"/>
                <a:cs typeface="Times New Roman"/>
                <a:sym typeface="Times New Roman"/>
              </a:rPr>
              <a:t>Figure 1: Genetic circuits for (a) mercury, (b) lead, and </a:t>
            </a:r>
            <a:r>
              <a:rPr i="1" lang="en-US" sz="900">
                <a:solidFill>
                  <a:schemeClr val="dk1"/>
                </a:solidFill>
                <a:latin typeface="Times New Roman"/>
                <a:ea typeface="Times New Roman"/>
                <a:cs typeface="Times New Roman"/>
                <a:sym typeface="Times New Roman"/>
              </a:rPr>
              <a:t>(c) </a:t>
            </a:r>
            <a:r>
              <a:rPr i="1" lang="en-US" sz="900">
                <a:solidFill>
                  <a:schemeClr val="dk1"/>
                </a:solidFill>
                <a:latin typeface="Times New Roman"/>
                <a:ea typeface="Times New Roman"/>
                <a:cs typeface="Times New Roman"/>
                <a:sym typeface="Times New Roman"/>
              </a:rPr>
              <a:t>cadmium detection. </a:t>
            </a:r>
            <a:endParaRPr i="1" sz="9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US" sz="900">
                <a:solidFill>
                  <a:schemeClr val="dk1"/>
                </a:solidFill>
                <a:latin typeface="Times New Roman"/>
                <a:ea typeface="Times New Roman"/>
                <a:cs typeface="Times New Roman"/>
                <a:sym typeface="Times New Roman"/>
              </a:rPr>
              <a:t>Each circuit is initiated by a metal-specific regulatory protein &amp; promoter, driving the expression of a fluorescent reporter gene.</a:t>
            </a:r>
            <a:endParaRPr i="1" sz="900">
              <a:solidFill>
                <a:schemeClr val="dk1"/>
              </a:solidFill>
              <a:latin typeface="Times New Roman"/>
              <a:ea typeface="Times New Roman"/>
              <a:cs typeface="Times New Roman"/>
              <a:sym typeface="Times New Roman"/>
            </a:endParaRPr>
          </a:p>
        </p:txBody>
      </p:sp>
      <p:pic>
        <p:nvPicPr>
          <p:cNvPr id="97" name="Google Shape;97;g3c9d5ca886d_0_5"/>
          <p:cNvPicPr preferRelativeResize="0"/>
          <p:nvPr/>
        </p:nvPicPr>
        <p:blipFill rotWithShape="1">
          <a:blip r:embed="rId10">
            <a:alphaModFix/>
          </a:blip>
          <a:srcRect b="0" l="34863" r="34607" t="11535"/>
          <a:stretch/>
        </p:blipFill>
        <p:spPr>
          <a:xfrm>
            <a:off x="2135435" y="2462475"/>
            <a:ext cx="2639140" cy="861685"/>
          </a:xfrm>
          <a:prstGeom prst="rect">
            <a:avLst/>
          </a:prstGeom>
          <a:noFill/>
          <a:ln cap="flat" cmpd="sng" w="10300">
            <a:solidFill>
              <a:schemeClr val="lt1"/>
            </a:solidFill>
            <a:prstDash val="solid"/>
            <a:round/>
            <a:headEnd len="sm" w="sm" type="none"/>
            <a:tailEnd len="sm" w="sm" type="none"/>
          </a:ln>
        </p:spPr>
      </p:pic>
      <p:sp>
        <p:nvSpPr>
          <p:cNvPr id="98" name="Google Shape;98;g3c9d5ca886d_0_5"/>
          <p:cNvSpPr txBox="1"/>
          <p:nvPr/>
        </p:nvSpPr>
        <p:spPr>
          <a:xfrm>
            <a:off x="2268596" y="3515091"/>
            <a:ext cx="2282100" cy="941100"/>
          </a:xfrm>
          <a:prstGeom prst="rect">
            <a:avLst/>
          </a:prstGeom>
          <a:noFill/>
          <a:ln>
            <a:noFill/>
          </a:ln>
        </p:spPr>
        <p:txBody>
          <a:bodyPr anchorCtr="0" anchor="t" bIns="39125" lIns="78250" spcFirstLastPara="1" rIns="78250" wrap="square" tIns="39125">
            <a:spAutoFit/>
          </a:bodyPr>
          <a:lstStyle/>
          <a:p>
            <a:pPr indent="0" lvl="0" marL="0" rtl="0" algn="just">
              <a:lnSpc>
                <a:spcPct val="115000"/>
              </a:lnSpc>
              <a:spcBef>
                <a:spcPts val="0"/>
              </a:spcBef>
              <a:spcAft>
                <a:spcPts val="0"/>
              </a:spcAft>
              <a:buNone/>
            </a:pPr>
            <a:r>
              <a:rPr lang="en-US" sz="1000">
                <a:solidFill>
                  <a:schemeClr val="dk1"/>
                </a:solidFill>
                <a:latin typeface="Times New Roman"/>
                <a:ea typeface="Times New Roman"/>
                <a:cs typeface="Times New Roman"/>
                <a:sym typeface="Times New Roman"/>
              </a:rPr>
              <a:t>Metal-responsive promoter triggers fluorescent protein expression in the presence of different concentrations of lead. Images of expressed fluorescence will captured and analyzed using ImageJ.</a:t>
            </a:r>
            <a:endParaRPr sz="770">
              <a:solidFill>
                <a:schemeClr val="dk1"/>
              </a:solidFill>
              <a:latin typeface="Times New Roman"/>
              <a:ea typeface="Times New Roman"/>
              <a:cs typeface="Times New Roman"/>
              <a:sym typeface="Times New Roman"/>
            </a:endParaRPr>
          </a:p>
        </p:txBody>
      </p:sp>
      <p:pic>
        <p:nvPicPr>
          <p:cNvPr id="99" name="Google Shape;99;g3c9d5ca886d_0_5"/>
          <p:cNvPicPr preferRelativeResize="0"/>
          <p:nvPr/>
        </p:nvPicPr>
        <p:blipFill rotWithShape="1">
          <a:blip r:embed="rId11">
            <a:alphaModFix/>
          </a:blip>
          <a:srcRect b="178" l="0" r="0" t="5845"/>
          <a:stretch/>
        </p:blipFill>
        <p:spPr>
          <a:xfrm>
            <a:off x="5702050" y="1075637"/>
            <a:ext cx="1892226" cy="1399125"/>
          </a:xfrm>
          <a:prstGeom prst="rect">
            <a:avLst/>
          </a:prstGeom>
          <a:noFill/>
          <a:ln cap="flat" cmpd="sng" w="9525">
            <a:solidFill>
              <a:schemeClr val="lt1"/>
            </a:solidFill>
            <a:prstDash val="solid"/>
            <a:round/>
            <a:headEnd len="sm" w="sm" type="none"/>
            <a:tailEnd len="sm" w="sm" type="none"/>
          </a:ln>
        </p:spPr>
      </p:pic>
      <p:sp>
        <p:nvSpPr>
          <p:cNvPr id="100" name="Google Shape;100;g3c9d5ca886d_0_5"/>
          <p:cNvSpPr txBox="1"/>
          <p:nvPr/>
        </p:nvSpPr>
        <p:spPr>
          <a:xfrm>
            <a:off x="5431486" y="2397636"/>
            <a:ext cx="4242300" cy="323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en-US" sz="900">
                <a:solidFill>
                  <a:schemeClr val="dk1"/>
                </a:solidFill>
                <a:latin typeface="Times New Roman"/>
                <a:ea typeface="Times New Roman"/>
                <a:cs typeface="Times New Roman"/>
                <a:sym typeface="Times New Roman"/>
              </a:rPr>
              <a:t>Figure 2: Linear ppbrA promoter_mCherry DNA. </a:t>
            </a:r>
            <a:endParaRPr i="1" sz="900">
              <a:latin typeface="Times New Roman"/>
              <a:ea typeface="Times New Roman"/>
              <a:cs typeface="Times New Roman"/>
              <a:sym typeface="Times New Roman"/>
            </a:endParaRPr>
          </a:p>
        </p:txBody>
      </p:sp>
      <p:sp>
        <p:nvSpPr>
          <p:cNvPr id="101" name="Google Shape;101;g3c9d5ca886d_0_5"/>
          <p:cNvSpPr txBox="1"/>
          <p:nvPr/>
        </p:nvSpPr>
        <p:spPr>
          <a:xfrm>
            <a:off x="4840727" y="2426180"/>
            <a:ext cx="3846000" cy="1215600"/>
          </a:xfrm>
          <a:prstGeom prst="rect">
            <a:avLst/>
          </a:prstGeom>
          <a:noFill/>
          <a:ln>
            <a:noFill/>
          </a:ln>
        </p:spPr>
        <p:txBody>
          <a:bodyPr anchorCtr="0" anchor="t" bIns="39550" lIns="79125" spcFirstLastPara="1" rIns="79125" wrap="square" tIns="39550">
            <a:spAutoFit/>
          </a:bodyPr>
          <a:lstStyle/>
          <a:p>
            <a:pPr indent="0" lvl="0" marL="0" marR="0" rtl="0" algn="l">
              <a:lnSpc>
                <a:spcPct val="100000"/>
              </a:lnSpc>
              <a:spcBef>
                <a:spcPts val="0"/>
              </a:spcBef>
              <a:spcAft>
                <a:spcPts val="0"/>
              </a:spcAft>
              <a:buNone/>
            </a:pPr>
            <a:r>
              <a:t/>
            </a:r>
            <a:endParaRPr sz="1600" u="sng">
              <a:latin typeface="Times New Roman"/>
              <a:ea typeface="Times New Roman"/>
              <a:cs typeface="Times New Roman"/>
              <a:sym typeface="Times New Roman"/>
            </a:endParaRPr>
          </a:p>
          <a:p>
            <a:pPr indent="0" lvl="0" marL="0" rtl="0" algn="just">
              <a:spcBef>
                <a:spcPts val="0"/>
              </a:spcBef>
              <a:spcAft>
                <a:spcPts val="0"/>
              </a:spcAft>
              <a:buNone/>
            </a:pPr>
            <a:r>
              <a:rPr b="1" lang="en-US" sz="1000" u="sng">
                <a:solidFill>
                  <a:schemeClr val="dk1"/>
                </a:solidFill>
                <a:latin typeface="Times New Roman"/>
                <a:ea typeface="Times New Roman"/>
                <a:cs typeface="Times New Roman"/>
                <a:sym typeface="Times New Roman"/>
              </a:rPr>
              <a:t>Expected Results</a:t>
            </a:r>
            <a:r>
              <a:rPr lang="en-US" sz="1000">
                <a:solidFill>
                  <a:schemeClr val="dk1"/>
                </a:solidFill>
                <a:latin typeface="Times New Roman"/>
                <a:ea typeface="Times New Roman"/>
                <a:cs typeface="Times New Roman"/>
                <a:sym typeface="Times New Roman"/>
              </a:rPr>
              <a:t>: We expect for the solution to change hue when the cosmetics are added. For lead, we expect our designed system to produce red fluorescence from mCherry in response to different concentrations of lead in the solution. Negative control should not turn GFP with the Positive control displaying GFP.</a:t>
            </a:r>
            <a:endParaRPr sz="865">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sz="778">
              <a:solidFill>
                <a:schemeClr val="dk1"/>
              </a:solidFill>
              <a:latin typeface="Times New Roman"/>
              <a:ea typeface="Times New Roman"/>
              <a:cs typeface="Times New Roman"/>
              <a:sym typeface="Times New Roman"/>
            </a:endParaRPr>
          </a:p>
        </p:txBody>
      </p:sp>
      <p:pic>
        <p:nvPicPr>
          <p:cNvPr id="102" name="Google Shape;102;g3c9d5ca886d_0_5" title="Screenshot 2026-02-17 at 7.52.55 PM.png"/>
          <p:cNvPicPr preferRelativeResize="0"/>
          <p:nvPr/>
        </p:nvPicPr>
        <p:blipFill rotWithShape="1">
          <a:blip r:embed="rId12">
            <a:alphaModFix/>
          </a:blip>
          <a:srcRect b="39041" l="14767" r="21301" t="31963"/>
          <a:stretch/>
        </p:blipFill>
        <p:spPr>
          <a:xfrm>
            <a:off x="4907059" y="3562050"/>
            <a:ext cx="3656412" cy="907800"/>
          </a:xfrm>
          <a:prstGeom prst="rect">
            <a:avLst/>
          </a:prstGeom>
          <a:noFill/>
          <a:ln>
            <a:noFill/>
          </a:ln>
        </p:spPr>
      </p:pic>
      <p:sp>
        <p:nvSpPr>
          <p:cNvPr id="103" name="Google Shape;103;g3c9d5ca886d_0_5"/>
          <p:cNvSpPr txBox="1"/>
          <p:nvPr/>
        </p:nvSpPr>
        <p:spPr>
          <a:xfrm>
            <a:off x="4774581" y="4449107"/>
            <a:ext cx="3978300" cy="232500"/>
          </a:xfrm>
          <a:prstGeom prst="rect">
            <a:avLst/>
          </a:prstGeom>
          <a:noFill/>
          <a:ln>
            <a:noFill/>
          </a:ln>
        </p:spPr>
        <p:txBody>
          <a:bodyPr anchorCtr="0" anchor="t" bIns="39550" lIns="79125" spcFirstLastPara="1" rIns="79125" wrap="square" tIns="39550">
            <a:spAutoFit/>
          </a:bodyPr>
          <a:lstStyle/>
          <a:p>
            <a:pPr indent="0" lvl="0" marL="0" rtl="0" algn="ctr">
              <a:spcBef>
                <a:spcPts val="0"/>
              </a:spcBef>
              <a:spcAft>
                <a:spcPts val="0"/>
              </a:spcAft>
              <a:buNone/>
            </a:pPr>
            <a:r>
              <a:rPr i="1" lang="en-US" sz="992">
                <a:solidFill>
                  <a:schemeClr val="dk1"/>
                </a:solidFill>
                <a:latin typeface="Times New Roman"/>
                <a:ea typeface="Times New Roman"/>
                <a:cs typeface="Times New Roman"/>
                <a:sym typeface="Times New Roman"/>
              </a:rPr>
              <a:t>Figure 3: TXTL solutions mixed with different concentrations of Lead.</a:t>
            </a:r>
            <a:endParaRPr i="1" sz="992">
              <a:solidFill>
                <a:schemeClr val="dk1"/>
              </a:solidFill>
              <a:latin typeface="Times New Roman"/>
              <a:ea typeface="Times New Roman"/>
              <a:cs typeface="Times New Roman"/>
              <a:sym typeface="Times New Roman"/>
            </a:endParaRPr>
          </a:p>
        </p:txBody>
      </p:sp>
      <p:sp>
        <p:nvSpPr>
          <p:cNvPr id="104" name="Google Shape;104;g3c9d5ca886d_0_5"/>
          <p:cNvSpPr txBox="1"/>
          <p:nvPr/>
        </p:nvSpPr>
        <p:spPr>
          <a:xfrm>
            <a:off x="2094950" y="2845172"/>
            <a:ext cx="477000" cy="435600"/>
          </a:xfrm>
          <a:prstGeom prst="rect">
            <a:avLst/>
          </a:prstGeom>
          <a:noFill/>
          <a:ln>
            <a:noFill/>
          </a:ln>
        </p:spPr>
        <p:txBody>
          <a:bodyPr anchorCtr="0" anchor="t" bIns="98900" lIns="98900" spcFirstLastPara="1" rIns="98900" wrap="square" tIns="98900">
            <a:noAutofit/>
          </a:bodyPr>
          <a:lstStyle/>
          <a:p>
            <a:pPr indent="0" lvl="0" marL="0" rtl="0" algn="l">
              <a:spcBef>
                <a:spcPts val="0"/>
              </a:spcBef>
              <a:spcAft>
                <a:spcPts val="0"/>
              </a:spcAft>
              <a:buNone/>
            </a:pPr>
            <a:r>
              <a:rPr lang="en-US" sz="1081">
                <a:solidFill>
                  <a:srgbClr val="434343"/>
                </a:solidFill>
                <a:latin typeface="Calibri"/>
                <a:ea typeface="Calibri"/>
                <a:cs typeface="Calibri"/>
                <a:sym typeface="Calibri"/>
              </a:rPr>
              <a:t>(b)</a:t>
            </a:r>
            <a:endParaRPr sz="1081">
              <a:solidFill>
                <a:srgbClr val="434343"/>
              </a:solidFill>
              <a:latin typeface="Calibri"/>
              <a:ea typeface="Calibri"/>
              <a:cs typeface="Calibri"/>
              <a:sym typeface="Calibri"/>
            </a:endParaRPr>
          </a:p>
        </p:txBody>
      </p:sp>
      <p:sp>
        <p:nvSpPr>
          <p:cNvPr id="105" name="Google Shape;105;g3c9d5ca886d_0_5"/>
          <p:cNvSpPr txBox="1"/>
          <p:nvPr/>
        </p:nvSpPr>
        <p:spPr>
          <a:xfrm>
            <a:off x="70318" y="2569998"/>
            <a:ext cx="4410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solidFill>
                  <a:srgbClr val="434343"/>
                </a:solidFill>
                <a:latin typeface="Calibri"/>
                <a:ea typeface="Calibri"/>
                <a:cs typeface="Calibri"/>
                <a:sym typeface="Calibri"/>
              </a:rPr>
              <a:t>(a)</a:t>
            </a:r>
            <a:endParaRPr sz="1000">
              <a:solidFill>
                <a:srgbClr val="434343"/>
              </a:solidFill>
              <a:latin typeface="Calibri"/>
              <a:ea typeface="Calibri"/>
              <a:cs typeface="Calibri"/>
              <a:sym typeface="Calibri"/>
            </a:endParaRPr>
          </a:p>
        </p:txBody>
      </p:sp>
      <p:sp>
        <p:nvSpPr>
          <p:cNvPr id="106" name="Google Shape;106;g3c9d5ca886d_0_5"/>
          <p:cNvSpPr txBox="1"/>
          <p:nvPr/>
        </p:nvSpPr>
        <p:spPr>
          <a:xfrm>
            <a:off x="5462235" y="3934890"/>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Negative</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Control</a:t>
            </a:r>
            <a:endParaRPr sz="700">
              <a:solidFill>
                <a:srgbClr val="FFFFFF"/>
              </a:solidFill>
              <a:highlight>
                <a:srgbClr val="000000"/>
              </a:highlight>
              <a:latin typeface="Times New Roman"/>
              <a:ea typeface="Times New Roman"/>
              <a:cs typeface="Times New Roman"/>
              <a:sym typeface="Times New Roman"/>
            </a:endParaRPr>
          </a:p>
        </p:txBody>
      </p:sp>
      <p:sp>
        <p:nvSpPr>
          <p:cNvPr id="107" name="Google Shape;107;g3c9d5ca886d_0_5"/>
          <p:cNvSpPr txBox="1"/>
          <p:nvPr/>
        </p:nvSpPr>
        <p:spPr>
          <a:xfrm>
            <a:off x="5810297" y="3940621"/>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Positive</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Control</a:t>
            </a:r>
            <a:endParaRPr sz="700">
              <a:solidFill>
                <a:srgbClr val="FFFFFF"/>
              </a:solidFill>
              <a:highlight>
                <a:srgbClr val="000000"/>
              </a:highlight>
              <a:latin typeface="Times New Roman"/>
              <a:ea typeface="Times New Roman"/>
              <a:cs typeface="Times New Roman"/>
              <a:sym typeface="Times New Roman"/>
            </a:endParaRPr>
          </a:p>
        </p:txBody>
      </p:sp>
      <p:sp>
        <p:nvSpPr>
          <p:cNvPr id="108" name="Google Shape;108;g3c9d5ca886d_0_5"/>
          <p:cNvSpPr txBox="1"/>
          <p:nvPr/>
        </p:nvSpPr>
        <p:spPr>
          <a:xfrm>
            <a:off x="6106704" y="3941359"/>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0</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ppm</a:t>
            </a:r>
            <a:endParaRPr sz="700">
              <a:solidFill>
                <a:srgbClr val="FFFFFF"/>
              </a:solidFill>
              <a:highlight>
                <a:srgbClr val="000000"/>
              </a:highlight>
              <a:latin typeface="Times New Roman"/>
              <a:ea typeface="Times New Roman"/>
              <a:cs typeface="Times New Roman"/>
              <a:sym typeface="Times New Roman"/>
            </a:endParaRPr>
          </a:p>
        </p:txBody>
      </p:sp>
      <p:sp>
        <p:nvSpPr>
          <p:cNvPr id="109" name="Google Shape;109;g3c9d5ca886d_0_5"/>
          <p:cNvSpPr txBox="1"/>
          <p:nvPr/>
        </p:nvSpPr>
        <p:spPr>
          <a:xfrm>
            <a:off x="6370667" y="3944934"/>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5</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ppm</a:t>
            </a:r>
            <a:endParaRPr sz="700">
              <a:solidFill>
                <a:srgbClr val="FFFFFF"/>
              </a:solidFill>
              <a:highlight>
                <a:srgbClr val="000000"/>
              </a:highlight>
              <a:latin typeface="Times New Roman"/>
              <a:ea typeface="Times New Roman"/>
              <a:cs typeface="Times New Roman"/>
              <a:sym typeface="Times New Roman"/>
            </a:endParaRPr>
          </a:p>
        </p:txBody>
      </p:sp>
      <p:sp>
        <p:nvSpPr>
          <p:cNvPr id="110" name="Google Shape;110;g3c9d5ca886d_0_5"/>
          <p:cNvSpPr txBox="1"/>
          <p:nvPr/>
        </p:nvSpPr>
        <p:spPr>
          <a:xfrm>
            <a:off x="6641728" y="3943253"/>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Calibri"/>
                <a:ea typeface="Calibri"/>
                <a:cs typeface="Calibri"/>
                <a:sym typeface="Calibri"/>
              </a:rPr>
              <a:t>10</a:t>
            </a:r>
            <a:endParaRPr sz="700">
              <a:solidFill>
                <a:srgbClr val="FFFFFF"/>
              </a:solidFill>
              <a:highlight>
                <a:srgbClr val="000000"/>
              </a:highlight>
              <a:latin typeface="Calibri"/>
              <a:ea typeface="Calibri"/>
              <a:cs typeface="Calibri"/>
              <a:sym typeface="Calibri"/>
            </a:endParaRPr>
          </a:p>
          <a:p>
            <a:pPr indent="0" lvl="0" marL="0" rtl="0" algn="ctr">
              <a:spcBef>
                <a:spcPts val="0"/>
              </a:spcBef>
              <a:spcAft>
                <a:spcPts val="0"/>
              </a:spcAft>
              <a:buNone/>
            </a:pPr>
            <a:r>
              <a:rPr lang="en-US" sz="700">
                <a:solidFill>
                  <a:srgbClr val="FFFFFF"/>
                </a:solidFill>
                <a:highlight>
                  <a:srgbClr val="000000"/>
                </a:highlight>
                <a:latin typeface="Calibri"/>
                <a:ea typeface="Calibri"/>
                <a:cs typeface="Calibri"/>
                <a:sym typeface="Calibri"/>
              </a:rPr>
              <a:t>ppm</a:t>
            </a:r>
            <a:endParaRPr sz="700">
              <a:solidFill>
                <a:srgbClr val="FFFFFF"/>
              </a:solidFill>
              <a:highlight>
                <a:srgbClr val="000000"/>
              </a:highlight>
              <a:latin typeface="Calibri"/>
              <a:ea typeface="Calibri"/>
              <a:cs typeface="Calibri"/>
              <a:sym typeface="Calibri"/>
            </a:endParaRPr>
          </a:p>
        </p:txBody>
      </p:sp>
      <p:sp>
        <p:nvSpPr>
          <p:cNvPr id="111" name="Google Shape;111;g3c9d5ca886d_0_5"/>
          <p:cNvSpPr txBox="1"/>
          <p:nvPr/>
        </p:nvSpPr>
        <p:spPr>
          <a:xfrm>
            <a:off x="6903949" y="3948486"/>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5</a:t>
            </a:r>
            <a:r>
              <a:rPr lang="en-US" sz="700">
                <a:solidFill>
                  <a:srgbClr val="FFFFFF"/>
                </a:solidFill>
                <a:highlight>
                  <a:srgbClr val="000000"/>
                </a:highlight>
                <a:latin typeface="Times New Roman"/>
                <a:ea typeface="Times New Roman"/>
                <a:cs typeface="Times New Roman"/>
                <a:sym typeface="Times New Roman"/>
              </a:rPr>
              <a:t>0</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ppm</a:t>
            </a:r>
            <a:endParaRPr sz="700">
              <a:solidFill>
                <a:srgbClr val="FFFFFF"/>
              </a:solidFill>
              <a:highlight>
                <a:srgbClr val="000000"/>
              </a:highlight>
              <a:latin typeface="Times New Roman"/>
              <a:ea typeface="Times New Roman"/>
              <a:cs typeface="Times New Roman"/>
              <a:sym typeface="Times New Roman"/>
            </a:endParaRPr>
          </a:p>
        </p:txBody>
      </p:sp>
      <p:sp>
        <p:nvSpPr>
          <p:cNvPr id="112" name="Google Shape;112;g3c9d5ca886d_0_5"/>
          <p:cNvSpPr txBox="1"/>
          <p:nvPr/>
        </p:nvSpPr>
        <p:spPr>
          <a:xfrm>
            <a:off x="7198375" y="3941697"/>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100</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ppm</a:t>
            </a:r>
            <a:endParaRPr sz="700">
              <a:solidFill>
                <a:srgbClr val="FFFFFF"/>
              </a:solidFill>
              <a:highlight>
                <a:srgbClr val="000000"/>
              </a:highlight>
              <a:latin typeface="Times New Roman"/>
              <a:ea typeface="Times New Roman"/>
              <a:cs typeface="Times New Roman"/>
              <a:sym typeface="Times New Roman"/>
            </a:endParaRPr>
          </a:p>
        </p:txBody>
      </p:sp>
      <p:sp>
        <p:nvSpPr>
          <p:cNvPr id="113" name="Google Shape;113;g3c9d5ca886d_0_5"/>
          <p:cNvSpPr txBox="1"/>
          <p:nvPr/>
        </p:nvSpPr>
        <p:spPr>
          <a:xfrm>
            <a:off x="7453236" y="3942304"/>
            <a:ext cx="606900" cy="44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1000</a:t>
            </a:r>
            <a:endParaRPr sz="700">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US" sz="700">
                <a:solidFill>
                  <a:srgbClr val="FFFFFF"/>
                </a:solidFill>
                <a:highlight>
                  <a:srgbClr val="000000"/>
                </a:highlight>
                <a:latin typeface="Times New Roman"/>
                <a:ea typeface="Times New Roman"/>
                <a:cs typeface="Times New Roman"/>
                <a:sym typeface="Times New Roman"/>
              </a:rPr>
              <a:t>ppm</a:t>
            </a:r>
            <a:endParaRPr sz="700">
              <a:solidFill>
                <a:srgbClr val="FFFFFF"/>
              </a:solidFill>
              <a:highlight>
                <a:srgbClr val="000000"/>
              </a:highlight>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2012-12-18T02:56:35Z</dcterms:created>
  <dc:creator>Christopher Voigt</dc:creator>
</cp:coreProperties>
</file>