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Lst>
  <p:sldSz cy="21069300" cx="37452300"/>
  <p:notesSz cx="6858000" cy="9144000"/>
  <p:embeddedFontLst>
    <p:embeddedFont>
      <p:font typeface="Garamond"/>
      <p:regular r:id="rId8"/>
      <p:bold r:id="rId9"/>
      <p:italic r:id="rId10"/>
      <p:bold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2" roundtripDataSignature="AMtx7mj6wZ4oHWHLrQ0NU8wYmUnX5EIFc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Garamond-boldItalic.fntdata"/><Relationship Id="rId10" Type="http://schemas.openxmlformats.org/officeDocument/2006/relationships/font" Target="fonts/Garamond-italic.fntdata"/><Relationship Id="rId12"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Garamon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font" Target="fonts/Garamon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c8c3045c14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3c8c3045c14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1792288" y="612775"/>
            <a:ext cx="5486400" cy="4114800"/>
          </a:xfrm>
          <a:prstGeom prst="rect">
            <a:avLst/>
          </a:prstGeom>
          <a:noFill/>
          <a:ln>
            <a:noFill/>
          </a:ln>
        </p:spPr>
      </p:sp>
      <p:sp>
        <p:nvSpPr>
          <p:cNvPr id="64" name="Google Shape;64;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jpg"/><Relationship Id="rId13" Type="http://schemas.openxmlformats.org/officeDocument/2006/relationships/image" Target="../media/image3.png"/><Relationship Id="rId12" Type="http://schemas.openxmlformats.org/officeDocument/2006/relationships/image" Target="../media/image16.jp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2.png"/><Relationship Id="rId15" Type="http://schemas.openxmlformats.org/officeDocument/2006/relationships/image" Target="../media/image13.png"/><Relationship Id="rId14" Type="http://schemas.openxmlformats.org/officeDocument/2006/relationships/image" Target="../media/image17.jpg"/><Relationship Id="rId17" Type="http://schemas.openxmlformats.org/officeDocument/2006/relationships/image" Target="../media/image18.jpg"/><Relationship Id="rId16"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7.png"/><Relationship Id="rId7" Type="http://schemas.openxmlformats.org/officeDocument/2006/relationships/image" Target="../media/image11.png"/><Relationship Id="rId8" Type="http://schemas.openxmlformats.org/officeDocument/2006/relationships/image" Target="../media/image10.png"/></Relationships>
</file>

<file path=ppt/slides/_rels/slide2.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jpg"/><Relationship Id="rId13" Type="http://schemas.openxmlformats.org/officeDocument/2006/relationships/image" Target="../media/image3.png"/><Relationship Id="rId12" Type="http://schemas.openxmlformats.org/officeDocument/2006/relationships/image" Target="../media/image16.jp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2.png"/><Relationship Id="rId15" Type="http://schemas.openxmlformats.org/officeDocument/2006/relationships/image" Target="../media/image13.png"/><Relationship Id="rId14" Type="http://schemas.openxmlformats.org/officeDocument/2006/relationships/image" Target="../media/image17.jpg"/><Relationship Id="rId17" Type="http://schemas.openxmlformats.org/officeDocument/2006/relationships/image" Target="../media/image12.png"/><Relationship Id="rId16" Type="http://schemas.openxmlformats.org/officeDocument/2006/relationships/image" Target="../media/image14.png"/><Relationship Id="rId5" Type="http://schemas.openxmlformats.org/officeDocument/2006/relationships/image" Target="../media/image8.png"/><Relationship Id="rId6" Type="http://schemas.openxmlformats.org/officeDocument/2006/relationships/image" Target="../media/image7.png"/><Relationship Id="rId18" Type="http://schemas.openxmlformats.org/officeDocument/2006/relationships/image" Target="../media/image15.png"/><Relationship Id="rId7" Type="http://schemas.openxmlformats.org/officeDocument/2006/relationships/image" Target="../media/image11.png"/><Relationship Id="rId8"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1269611" y="18352111"/>
            <a:ext cx="5965161" cy="2447005"/>
          </a:xfrm>
          <a:custGeom>
            <a:rect b="b" l="l" r="r" t="t"/>
            <a:pathLst>
              <a:path extrusionOk="0" h="2447005" w="5965161">
                <a:moveTo>
                  <a:pt x="0" y="0"/>
                </a:moveTo>
                <a:lnTo>
                  <a:pt x="5965160" y="0"/>
                </a:lnTo>
                <a:lnTo>
                  <a:pt x="5965160" y="2447005"/>
                </a:lnTo>
                <a:lnTo>
                  <a:pt x="0" y="2447005"/>
                </a:lnTo>
                <a:lnTo>
                  <a:pt x="0" y="0"/>
                </a:lnTo>
                <a:close/>
              </a:path>
            </a:pathLst>
          </a:custGeom>
          <a:blipFill rotWithShape="1">
            <a:blip r:embed="rId3">
              <a:alphaModFix/>
            </a:blip>
            <a:stretch>
              <a:fillRect b="0" l="0" r="0" t="0"/>
            </a:stretch>
          </a:blipFill>
          <a:ln>
            <a:noFill/>
          </a:ln>
        </p:spPr>
      </p:sp>
      <p:sp>
        <p:nvSpPr>
          <p:cNvPr id="85" name="Google Shape;85;p1"/>
          <p:cNvSpPr/>
          <p:nvPr/>
        </p:nvSpPr>
        <p:spPr>
          <a:xfrm>
            <a:off x="0" y="0"/>
            <a:ext cx="5886932" cy="1994576"/>
          </a:xfrm>
          <a:custGeom>
            <a:rect b="b" l="l" r="r" t="t"/>
            <a:pathLst>
              <a:path extrusionOk="0" h="3203194" w="9454134">
                <a:moveTo>
                  <a:pt x="0" y="0"/>
                </a:moveTo>
                <a:lnTo>
                  <a:pt x="9454134" y="0"/>
                </a:lnTo>
                <a:lnTo>
                  <a:pt x="9454134" y="3203194"/>
                </a:lnTo>
                <a:lnTo>
                  <a:pt x="0" y="3203194"/>
                </a:lnTo>
                <a:lnTo>
                  <a:pt x="0" y="0"/>
                </a:lnTo>
                <a:close/>
              </a:path>
            </a:pathLst>
          </a:custGeom>
          <a:blipFill rotWithShape="1">
            <a:blip r:embed="rId4">
              <a:alphaModFix/>
            </a:blip>
            <a:stretch>
              <a:fillRect b="0" l="0" r="0" t="-5902"/>
            </a:stretch>
          </a:blipFill>
          <a:ln>
            <a:noFill/>
          </a:ln>
        </p:spPr>
      </p:sp>
      <p:sp>
        <p:nvSpPr>
          <p:cNvPr id="86" name="Google Shape;86;p1"/>
          <p:cNvSpPr/>
          <p:nvPr/>
        </p:nvSpPr>
        <p:spPr>
          <a:xfrm>
            <a:off x="20460291" y="18777038"/>
            <a:ext cx="4193916" cy="1653823"/>
          </a:xfrm>
          <a:custGeom>
            <a:rect b="b" l="l" r="r" t="t"/>
            <a:pathLst>
              <a:path extrusionOk="0" h="1653823" w="4193916">
                <a:moveTo>
                  <a:pt x="0" y="0"/>
                </a:moveTo>
                <a:lnTo>
                  <a:pt x="4193916" y="0"/>
                </a:lnTo>
                <a:lnTo>
                  <a:pt x="4193916" y="1653823"/>
                </a:lnTo>
                <a:lnTo>
                  <a:pt x="0" y="1653823"/>
                </a:lnTo>
                <a:lnTo>
                  <a:pt x="0" y="0"/>
                </a:lnTo>
                <a:close/>
              </a:path>
            </a:pathLst>
          </a:custGeom>
          <a:blipFill rotWithShape="1">
            <a:blip r:embed="rId5">
              <a:alphaModFix/>
            </a:blip>
            <a:stretch>
              <a:fillRect b="0" l="0" r="0" t="0"/>
            </a:stretch>
          </a:blipFill>
          <a:ln>
            <a:noFill/>
          </a:ln>
        </p:spPr>
      </p:sp>
      <p:sp>
        <p:nvSpPr>
          <p:cNvPr id="87" name="Google Shape;87;p1"/>
          <p:cNvSpPr/>
          <p:nvPr/>
        </p:nvSpPr>
        <p:spPr>
          <a:xfrm>
            <a:off x="7929680" y="18907704"/>
            <a:ext cx="5526161" cy="1793150"/>
          </a:xfrm>
          <a:custGeom>
            <a:rect b="b" l="l" r="r" t="t"/>
            <a:pathLst>
              <a:path extrusionOk="0" h="1793150" w="5526161">
                <a:moveTo>
                  <a:pt x="0" y="0"/>
                </a:moveTo>
                <a:lnTo>
                  <a:pt x="5526161" y="0"/>
                </a:lnTo>
                <a:lnTo>
                  <a:pt x="5526161" y="1793150"/>
                </a:lnTo>
                <a:lnTo>
                  <a:pt x="0" y="1793150"/>
                </a:lnTo>
                <a:lnTo>
                  <a:pt x="0" y="0"/>
                </a:lnTo>
                <a:close/>
              </a:path>
            </a:pathLst>
          </a:custGeom>
          <a:blipFill rotWithShape="1">
            <a:blip r:embed="rId6">
              <a:alphaModFix/>
            </a:blip>
            <a:stretch>
              <a:fillRect b="0" l="0" r="0" t="0"/>
            </a:stretch>
          </a:blipFill>
          <a:ln>
            <a:noFill/>
          </a:ln>
        </p:spPr>
      </p:sp>
      <p:sp>
        <p:nvSpPr>
          <p:cNvPr id="88" name="Google Shape;88;p1"/>
          <p:cNvSpPr/>
          <p:nvPr/>
        </p:nvSpPr>
        <p:spPr>
          <a:xfrm>
            <a:off x="26638554" y="18678185"/>
            <a:ext cx="1837379" cy="1843781"/>
          </a:xfrm>
          <a:custGeom>
            <a:rect b="b" l="l" r="r" t="t"/>
            <a:pathLst>
              <a:path extrusionOk="0" h="1843781" w="1837379">
                <a:moveTo>
                  <a:pt x="0" y="0"/>
                </a:moveTo>
                <a:lnTo>
                  <a:pt x="1837379" y="0"/>
                </a:lnTo>
                <a:lnTo>
                  <a:pt x="1837379" y="1843782"/>
                </a:lnTo>
                <a:lnTo>
                  <a:pt x="0" y="1843782"/>
                </a:lnTo>
                <a:lnTo>
                  <a:pt x="0" y="0"/>
                </a:lnTo>
                <a:close/>
              </a:path>
            </a:pathLst>
          </a:custGeom>
          <a:blipFill rotWithShape="1">
            <a:blip r:embed="rId7">
              <a:alphaModFix/>
            </a:blip>
            <a:stretch>
              <a:fillRect b="0" l="0" r="0" t="0"/>
            </a:stretch>
          </a:blipFill>
          <a:ln>
            <a:noFill/>
          </a:ln>
        </p:spPr>
      </p:sp>
      <p:sp>
        <p:nvSpPr>
          <p:cNvPr id="89" name="Google Shape;89;p1"/>
          <p:cNvSpPr/>
          <p:nvPr/>
        </p:nvSpPr>
        <p:spPr>
          <a:xfrm>
            <a:off x="30667780" y="18678166"/>
            <a:ext cx="5526161" cy="1851547"/>
          </a:xfrm>
          <a:custGeom>
            <a:rect b="b" l="l" r="r" t="t"/>
            <a:pathLst>
              <a:path extrusionOk="0" h="1851547" w="5526161">
                <a:moveTo>
                  <a:pt x="0" y="0"/>
                </a:moveTo>
                <a:lnTo>
                  <a:pt x="5526161" y="0"/>
                </a:lnTo>
                <a:lnTo>
                  <a:pt x="5526161" y="1851547"/>
                </a:lnTo>
                <a:lnTo>
                  <a:pt x="0" y="1851547"/>
                </a:lnTo>
                <a:lnTo>
                  <a:pt x="0" y="0"/>
                </a:lnTo>
                <a:close/>
              </a:path>
            </a:pathLst>
          </a:custGeom>
          <a:blipFill rotWithShape="1">
            <a:blip r:embed="rId8">
              <a:alphaModFix/>
            </a:blip>
            <a:stretch>
              <a:fillRect b="0" l="0" r="0" t="0"/>
            </a:stretch>
          </a:blipFill>
          <a:ln>
            <a:noFill/>
          </a:ln>
        </p:spPr>
      </p:sp>
      <p:sp>
        <p:nvSpPr>
          <p:cNvPr id="90" name="Google Shape;90;p1"/>
          <p:cNvSpPr/>
          <p:nvPr/>
        </p:nvSpPr>
        <p:spPr>
          <a:xfrm>
            <a:off x="14194991" y="18784841"/>
            <a:ext cx="5526161" cy="1638187"/>
          </a:xfrm>
          <a:custGeom>
            <a:rect b="b" l="l" r="r" t="t"/>
            <a:pathLst>
              <a:path extrusionOk="0" h="1638187" w="5526161">
                <a:moveTo>
                  <a:pt x="0" y="0"/>
                </a:moveTo>
                <a:lnTo>
                  <a:pt x="5526161" y="0"/>
                </a:lnTo>
                <a:lnTo>
                  <a:pt x="5526161" y="1638188"/>
                </a:lnTo>
                <a:lnTo>
                  <a:pt x="0" y="1638188"/>
                </a:lnTo>
                <a:lnTo>
                  <a:pt x="0" y="0"/>
                </a:lnTo>
                <a:close/>
              </a:path>
            </a:pathLst>
          </a:custGeom>
          <a:blipFill rotWithShape="1">
            <a:blip r:embed="rId9">
              <a:alphaModFix/>
            </a:blip>
            <a:stretch>
              <a:fillRect b="0" l="0" r="0" t="0"/>
            </a:stretch>
          </a:blipFill>
          <a:ln>
            <a:noFill/>
          </a:ln>
        </p:spPr>
      </p:sp>
      <p:grpSp>
        <p:nvGrpSpPr>
          <p:cNvPr id="91" name="Google Shape;91;p1"/>
          <p:cNvGrpSpPr/>
          <p:nvPr/>
        </p:nvGrpSpPr>
        <p:grpSpPr>
          <a:xfrm>
            <a:off x="1307711" y="18518081"/>
            <a:ext cx="34886182" cy="2446966"/>
            <a:chOff x="0" y="0"/>
            <a:chExt cx="46514910" cy="3262622"/>
          </a:xfrm>
        </p:grpSpPr>
        <p:sp>
          <p:nvSpPr>
            <p:cNvPr id="92" name="Google Shape;92;p1"/>
            <p:cNvSpPr/>
            <p:nvPr/>
          </p:nvSpPr>
          <p:spPr>
            <a:xfrm>
              <a:off x="0" y="0"/>
              <a:ext cx="7953548" cy="3262622"/>
            </a:xfrm>
            <a:custGeom>
              <a:rect b="b" l="l" r="r" t="t"/>
              <a:pathLst>
                <a:path extrusionOk="0" h="3261614" w="7951089">
                  <a:moveTo>
                    <a:pt x="0" y="0"/>
                  </a:moveTo>
                  <a:lnTo>
                    <a:pt x="7951089" y="0"/>
                  </a:lnTo>
                  <a:lnTo>
                    <a:pt x="7951089" y="3261614"/>
                  </a:lnTo>
                  <a:lnTo>
                    <a:pt x="0" y="3261614"/>
                  </a:lnTo>
                  <a:lnTo>
                    <a:pt x="0" y="0"/>
                  </a:lnTo>
                  <a:close/>
                </a:path>
              </a:pathLst>
            </a:custGeom>
            <a:blipFill rotWithShape="1">
              <a:blip r:embed="rId10">
                <a:alphaModFix/>
              </a:blip>
              <a:stretch>
                <a:fillRect b="-34124" l="-12078" r="-14258" t="-21629"/>
              </a:stretch>
            </a:blipFill>
            <a:ln>
              <a:noFill/>
            </a:ln>
          </p:spPr>
        </p:sp>
        <p:sp>
          <p:nvSpPr>
            <p:cNvPr id="93" name="Google Shape;93;p1"/>
            <p:cNvSpPr/>
            <p:nvPr/>
          </p:nvSpPr>
          <p:spPr>
            <a:xfrm>
              <a:off x="25536775" y="566570"/>
              <a:ext cx="5591888" cy="2205148"/>
            </a:xfrm>
            <a:custGeom>
              <a:rect b="b" l="l" r="r" t="t"/>
              <a:pathLst>
                <a:path extrusionOk="0" h="2204466" w="5590159">
                  <a:moveTo>
                    <a:pt x="0" y="0"/>
                  </a:moveTo>
                  <a:lnTo>
                    <a:pt x="5590159" y="0"/>
                  </a:lnTo>
                  <a:lnTo>
                    <a:pt x="5590159" y="2204466"/>
                  </a:lnTo>
                  <a:lnTo>
                    <a:pt x="0" y="2204466"/>
                  </a:lnTo>
                  <a:lnTo>
                    <a:pt x="0" y="0"/>
                  </a:lnTo>
                  <a:close/>
                </a:path>
              </a:pathLst>
            </a:custGeom>
            <a:blipFill rotWithShape="1">
              <a:blip r:embed="rId11">
                <a:alphaModFix/>
              </a:blip>
              <a:stretch>
                <a:fillRect b="2" l="0" r="0" t="0"/>
              </a:stretch>
            </a:blipFill>
            <a:ln>
              <a:noFill/>
            </a:ln>
          </p:spPr>
        </p:sp>
        <p:sp>
          <p:nvSpPr>
            <p:cNvPr id="94" name="Google Shape;94;p1"/>
            <p:cNvSpPr/>
            <p:nvPr/>
          </p:nvSpPr>
          <p:spPr>
            <a:xfrm>
              <a:off x="8829293" y="740791"/>
              <a:ext cx="7368151" cy="2390879"/>
            </a:xfrm>
            <a:custGeom>
              <a:rect b="b" l="l" r="r" t="t"/>
              <a:pathLst>
                <a:path extrusionOk="0" h="2390140" w="7365873">
                  <a:moveTo>
                    <a:pt x="0" y="0"/>
                  </a:moveTo>
                  <a:lnTo>
                    <a:pt x="7365873" y="0"/>
                  </a:lnTo>
                  <a:lnTo>
                    <a:pt x="7365873" y="2390140"/>
                  </a:lnTo>
                  <a:lnTo>
                    <a:pt x="0" y="2390140"/>
                  </a:lnTo>
                  <a:lnTo>
                    <a:pt x="0" y="0"/>
                  </a:lnTo>
                  <a:close/>
                </a:path>
              </a:pathLst>
            </a:custGeom>
            <a:blipFill rotWithShape="1">
              <a:blip r:embed="rId12">
                <a:alphaModFix/>
              </a:blip>
              <a:stretch>
                <a:fillRect b="0" l="0" r="0" t="0"/>
              </a:stretch>
            </a:blipFill>
            <a:ln>
              <a:noFill/>
            </a:ln>
          </p:spPr>
        </p:sp>
        <p:sp>
          <p:nvSpPr>
            <p:cNvPr id="95" name="Google Shape;95;p1"/>
            <p:cNvSpPr/>
            <p:nvPr/>
          </p:nvSpPr>
          <p:spPr>
            <a:xfrm>
              <a:off x="33774459" y="434767"/>
              <a:ext cx="2449825" cy="2458337"/>
            </a:xfrm>
            <a:custGeom>
              <a:rect b="b" l="l" r="r" t="t"/>
              <a:pathLst>
                <a:path extrusionOk="0" h="2457577" w="2449068">
                  <a:moveTo>
                    <a:pt x="0" y="0"/>
                  </a:moveTo>
                  <a:lnTo>
                    <a:pt x="2449068" y="0"/>
                  </a:lnTo>
                  <a:lnTo>
                    <a:pt x="2449068" y="2457577"/>
                  </a:lnTo>
                  <a:lnTo>
                    <a:pt x="0" y="2457577"/>
                  </a:lnTo>
                  <a:lnTo>
                    <a:pt x="0" y="0"/>
                  </a:lnTo>
                  <a:close/>
                </a:path>
              </a:pathLst>
            </a:custGeom>
            <a:blipFill rotWithShape="1">
              <a:blip r:embed="rId13">
                <a:alphaModFix/>
              </a:blip>
              <a:stretch>
                <a:fillRect b="0" l="0" r="0" t="0"/>
              </a:stretch>
            </a:blipFill>
            <a:ln>
              <a:noFill/>
            </a:ln>
          </p:spPr>
        </p:sp>
        <p:sp>
          <p:nvSpPr>
            <p:cNvPr id="96" name="Google Shape;96;p1"/>
            <p:cNvSpPr/>
            <p:nvPr/>
          </p:nvSpPr>
          <p:spPr>
            <a:xfrm>
              <a:off x="39146759" y="434741"/>
              <a:ext cx="7368151" cy="2468754"/>
            </a:xfrm>
            <a:custGeom>
              <a:rect b="b" l="l" r="r" t="t"/>
              <a:pathLst>
                <a:path extrusionOk="0" h="2467991" w="7365873">
                  <a:moveTo>
                    <a:pt x="0" y="0"/>
                  </a:moveTo>
                  <a:lnTo>
                    <a:pt x="7365873" y="0"/>
                  </a:lnTo>
                  <a:lnTo>
                    <a:pt x="7365873" y="2467991"/>
                  </a:lnTo>
                  <a:lnTo>
                    <a:pt x="0" y="2467991"/>
                  </a:lnTo>
                  <a:lnTo>
                    <a:pt x="0" y="0"/>
                  </a:lnTo>
                  <a:close/>
                </a:path>
              </a:pathLst>
            </a:custGeom>
            <a:blipFill rotWithShape="1">
              <a:blip r:embed="rId14">
                <a:alphaModFix/>
              </a:blip>
              <a:stretch>
                <a:fillRect b="1" l="0" r="0" t="0"/>
              </a:stretch>
            </a:blipFill>
            <a:ln>
              <a:noFill/>
            </a:ln>
          </p:spPr>
        </p:sp>
        <p:sp>
          <p:nvSpPr>
            <p:cNvPr id="97" name="Google Shape;97;p1"/>
            <p:cNvSpPr/>
            <p:nvPr/>
          </p:nvSpPr>
          <p:spPr>
            <a:xfrm>
              <a:off x="17183040" y="576974"/>
              <a:ext cx="7368151" cy="2184314"/>
            </a:xfrm>
            <a:custGeom>
              <a:rect b="b" l="l" r="r" t="t"/>
              <a:pathLst>
                <a:path extrusionOk="0" h="2183638" w="7365873">
                  <a:moveTo>
                    <a:pt x="0" y="0"/>
                  </a:moveTo>
                  <a:lnTo>
                    <a:pt x="7365873" y="0"/>
                  </a:lnTo>
                  <a:lnTo>
                    <a:pt x="7365873" y="2183638"/>
                  </a:lnTo>
                  <a:lnTo>
                    <a:pt x="0" y="2183638"/>
                  </a:lnTo>
                  <a:lnTo>
                    <a:pt x="0" y="0"/>
                  </a:lnTo>
                  <a:close/>
                </a:path>
              </a:pathLst>
            </a:custGeom>
            <a:blipFill rotWithShape="1">
              <a:blip r:embed="rId15">
                <a:alphaModFix/>
              </a:blip>
              <a:stretch>
                <a:fillRect b="2" l="0" r="0" t="0"/>
              </a:stretch>
            </a:blipFill>
            <a:ln>
              <a:noFill/>
            </a:ln>
          </p:spPr>
        </p:sp>
      </p:grpSp>
      <p:sp>
        <p:nvSpPr>
          <p:cNvPr id="98" name="Google Shape;98;p1"/>
          <p:cNvSpPr txBox="1"/>
          <p:nvPr/>
        </p:nvSpPr>
        <p:spPr>
          <a:xfrm>
            <a:off x="28503595" y="6130807"/>
            <a:ext cx="90000" cy="472800"/>
          </a:xfrm>
          <a:prstGeom prst="rect">
            <a:avLst/>
          </a:prstGeom>
          <a:noFill/>
          <a:ln>
            <a:noFill/>
          </a:ln>
        </p:spPr>
        <p:txBody>
          <a:bodyPr anchorCtr="0" anchor="t" bIns="0" lIns="0" spcFirstLastPara="1" rIns="0" wrap="square" tIns="0">
            <a:spAutoFit/>
          </a:bodyPr>
          <a:lstStyle/>
          <a:p>
            <a:pPr indent="0" lvl="0" marL="0" marR="0" rtl="0" algn="l">
              <a:lnSpc>
                <a:spcPct val="120605"/>
              </a:lnSpc>
              <a:spcBef>
                <a:spcPts val="0"/>
              </a:spcBef>
              <a:spcAft>
                <a:spcPts val="0"/>
              </a:spcAft>
              <a:buNone/>
            </a:pPr>
            <a:r>
              <a:rPr b="0" i="0" lang="en-US" sz="3072" u="none" cap="none" strike="noStrike">
                <a:solidFill>
                  <a:srgbClr val="000000"/>
                </a:solidFill>
                <a:latin typeface="Calibri"/>
                <a:ea typeface="Calibri"/>
                <a:cs typeface="Calibri"/>
                <a:sym typeface="Calibri"/>
              </a:rPr>
              <a:t> </a:t>
            </a:r>
            <a:endParaRPr/>
          </a:p>
        </p:txBody>
      </p:sp>
      <p:sp>
        <p:nvSpPr>
          <p:cNvPr id="99" name="Google Shape;99;p1"/>
          <p:cNvSpPr txBox="1"/>
          <p:nvPr/>
        </p:nvSpPr>
        <p:spPr>
          <a:xfrm>
            <a:off x="27374171" y="8023590"/>
            <a:ext cx="90000" cy="472800"/>
          </a:xfrm>
          <a:prstGeom prst="rect">
            <a:avLst/>
          </a:prstGeom>
          <a:noFill/>
          <a:ln>
            <a:noFill/>
          </a:ln>
        </p:spPr>
        <p:txBody>
          <a:bodyPr anchorCtr="0" anchor="t" bIns="0" lIns="0" spcFirstLastPara="1" rIns="0" wrap="square" tIns="0">
            <a:spAutoFit/>
          </a:bodyPr>
          <a:lstStyle/>
          <a:p>
            <a:pPr indent="0" lvl="0" marL="0" marR="0" rtl="0" algn="l">
              <a:lnSpc>
                <a:spcPct val="120605"/>
              </a:lnSpc>
              <a:spcBef>
                <a:spcPts val="0"/>
              </a:spcBef>
              <a:spcAft>
                <a:spcPts val="0"/>
              </a:spcAft>
              <a:buNone/>
            </a:pPr>
            <a:r>
              <a:rPr b="0" i="0" lang="en-US" sz="3072" u="none" cap="none" strike="noStrike">
                <a:solidFill>
                  <a:srgbClr val="000000"/>
                </a:solidFill>
                <a:latin typeface="Calibri"/>
                <a:ea typeface="Calibri"/>
                <a:cs typeface="Calibri"/>
                <a:sym typeface="Calibri"/>
              </a:rPr>
              <a:t> </a:t>
            </a:r>
            <a:endParaRPr/>
          </a:p>
        </p:txBody>
      </p:sp>
      <p:sp>
        <p:nvSpPr>
          <p:cNvPr id="100" name="Google Shape;100;p1"/>
          <p:cNvSpPr txBox="1"/>
          <p:nvPr/>
        </p:nvSpPr>
        <p:spPr>
          <a:xfrm>
            <a:off x="16149487" y="994799"/>
            <a:ext cx="106713" cy="633633"/>
          </a:xfrm>
          <a:prstGeom prst="rect">
            <a:avLst/>
          </a:prstGeom>
          <a:noFill/>
          <a:ln>
            <a:noFill/>
          </a:ln>
        </p:spPr>
        <p:txBody>
          <a:bodyPr anchorCtr="0" anchor="t" bIns="0" lIns="0" spcFirstLastPara="1" rIns="0" wrap="square" tIns="0">
            <a:spAutoFit/>
          </a:bodyPr>
          <a:lstStyle/>
          <a:p>
            <a:pPr indent="0" lvl="0" marL="0" marR="0" rtl="0" algn="l">
              <a:lnSpc>
                <a:spcPct val="120980"/>
              </a:lnSpc>
              <a:spcBef>
                <a:spcPts val="0"/>
              </a:spcBef>
              <a:spcAft>
                <a:spcPts val="0"/>
              </a:spcAft>
              <a:buNone/>
            </a:pPr>
            <a:r>
              <a:rPr b="0" i="0" lang="en-US" sz="3713" u="none" cap="none" strike="noStrike">
                <a:solidFill>
                  <a:srgbClr val="000000"/>
                </a:solidFill>
                <a:latin typeface="Calibri"/>
                <a:ea typeface="Calibri"/>
                <a:cs typeface="Calibri"/>
                <a:sym typeface="Calibri"/>
              </a:rPr>
              <a:t> </a:t>
            </a:r>
            <a:endParaRPr/>
          </a:p>
        </p:txBody>
      </p:sp>
      <p:pic>
        <p:nvPicPr>
          <p:cNvPr id="101" name="Google Shape;101;p1" title="Copy of Perchlorate Sources, Accumulation, and Effects on Plants and Health.png"/>
          <p:cNvPicPr preferRelativeResize="0"/>
          <p:nvPr/>
        </p:nvPicPr>
        <p:blipFill rotWithShape="1">
          <a:blip r:embed="rId16">
            <a:alphaModFix/>
          </a:blip>
          <a:srcRect b="5739" l="2079" r="2127" t="6101"/>
          <a:stretch/>
        </p:blipFill>
        <p:spPr>
          <a:xfrm>
            <a:off x="13892788" y="11148828"/>
            <a:ext cx="11324078" cy="7297576"/>
          </a:xfrm>
          <a:prstGeom prst="rect">
            <a:avLst/>
          </a:prstGeom>
          <a:noFill/>
          <a:ln>
            <a:noFill/>
          </a:ln>
        </p:spPr>
      </p:pic>
      <p:grpSp>
        <p:nvGrpSpPr>
          <p:cNvPr id="102" name="Google Shape;102;p1"/>
          <p:cNvGrpSpPr/>
          <p:nvPr/>
        </p:nvGrpSpPr>
        <p:grpSpPr>
          <a:xfrm>
            <a:off x="1037100" y="2761697"/>
            <a:ext cx="12231300" cy="15579720"/>
            <a:chOff x="960900" y="2551075"/>
            <a:chExt cx="12231300" cy="15600000"/>
          </a:xfrm>
        </p:grpSpPr>
        <p:sp>
          <p:nvSpPr>
            <p:cNvPr id="103" name="Google Shape;103;p1"/>
            <p:cNvSpPr/>
            <p:nvPr/>
          </p:nvSpPr>
          <p:spPr>
            <a:xfrm>
              <a:off x="960900" y="2551075"/>
              <a:ext cx="12231300" cy="15600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04" name="Google Shape;104;p1"/>
            <p:cNvSpPr txBox="1"/>
            <p:nvPr/>
          </p:nvSpPr>
          <p:spPr>
            <a:xfrm>
              <a:off x="1092750" y="2743200"/>
              <a:ext cx="11967600" cy="15306000"/>
            </a:xfrm>
            <a:prstGeom prst="rect">
              <a:avLst/>
            </a:prstGeom>
            <a:noFill/>
            <a:ln>
              <a:noFill/>
            </a:ln>
          </p:spPr>
          <p:txBody>
            <a:bodyPr anchorCtr="0" anchor="t" bIns="91425" lIns="91425" spcFirstLastPara="1" rIns="91425" wrap="square" tIns="91425">
              <a:noAutofit/>
            </a:bodyPr>
            <a:lstStyle/>
            <a:p>
              <a:pPr indent="0" lvl="0" marL="0" rtl="0" algn="ctr">
                <a:lnSpc>
                  <a:spcPct val="150000"/>
                </a:lnSpc>
                <a:spcBef>
                  <a:spcPts val="0"/>
                </a:spcBef>
                <a:spcAft>
                  <a:spcPts val="0"/>
                </a:spcAft>
                <a:buClr>
                  <a:schemeClr val="dk1"/>
                </a:buClr>
                <a:buSzPts val="1100"/>
                <a:buFont typeface="Arial"/>
                <a:buNone/>
              </a:pPr>
              <a:r>
                <a:rPr b="1" lang="en-US" sz="3300">
                  <a:solidFill>
                    <a:schemeClr val="dk1"/>
                  </a:solidFill>
                  <a:latin typeface="Times New Roman"/>
                  <a:ea typeface="Times New Roman"/>
                  <a:cs typeface="Times New Roman"/>
                  <a:sym typeface="Times New Roman"/>
                </a:rPr>
                <a:t>Abstract</a:t>
              </a:r>
              <a:endParaRPr b="1" sz="3300">
                <a:solidFill>
                  <a:schemeClr val="dk1"/>
                </a:solidFill>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rPr lang="en-US" sz="3000">
                  <a:solidFill>
                    <a:schemeClr val="dk1"/>
                  </a:solidFill>
                  <a:latin typeface="Times New Roman"/>
                  <a:ea typeface="Times New Roman"/>
                  <a:cs typeface="Times New Roman"/>
                  <a:sym typeface="Times New Roman"/>
                </a:rPr>
                <a:t>Perchlorates (ClO</a:t>
              </a:r>
              <a:r>
                <a:rPr baseline="-25000" lang="en-US" sz="3000">
                  <a:solidFill>
                    <a:schemeClr val="dk1"/>
                  </a:solidFill>
                  <a:latin typeface="Times New Roman"/>
                  <a:ea typeface="Times New Roman"/>
                  <a:cs typeface="Times New Roman"/>
                  <a:sym typeface="Times New Roman"/>
                </a:rPr>
                <a:t>4</a:t>
              </a:r>
              <a:r>
                <a:rPr baseline="30000" lang="en-US" sz="3000">
                  <a:solidFill>
                    <a:schemeClr val="dk1"/>
                  </a:solidFill>
                  <a:latin typeface="Times New Roman"/>
                  <a:ea typeface="Times New Roman"/>
                  <a:cs typeface="Times New Roman"/>
                  <a:sym typeface="Times New Roman"/>
                </a:rPr>
                <a:t>-</a:t>
              </a:r>
              <a:r>
                <a:rPr lang="en-US" sz="3000">
                  <a:solidFill>
                    <a:schemeClr val="dk1"/>
                  </a:solidFill>
                  <a:latin typeface="Times New Roman"/>
                  <a:ea typeface="Times New Roman"/>
                  <a:cs typeface="Times New Roman"/>
                  <a:sym typeface="Times New Roman"/>
                </a:rPr>
                <a:t>) are harmful chemicals commonly found in arid and semi-arid regions worldwide. While they are naturally occurring, perchlorate concentrations have increased drastically due to anthropogenic activities. This presents a major challenge to agriculture in arid regions and risks contaminating groundwater drinking supplies. Even at microgram levels, perchlorate is toxic—for example, when present in the soil, they interfere with plant growth by competitively inhibiting nutrient uptake. Current treatments are often expensive and ineffective, and potential bioremediation strategies rely on anaerobic pathways that are unachievable in nature. This paper aims to engineer a three-step degradation pathway in </a:t>
              </a:r>
              <a:r>
                <a:rPr i="1" lang="en-US" sz="3000">
                  <a:solidFill>
                    <a:schemeClr val="dk1"/>
                  </a:solidFill>
                  <a:latin typeface="Times New Roman"/>
                  <a:ea typeface="Times New Roman"/>
                  <a:cs typeface="Times New Roman"/>
                  <a:sym typeface="Times New Roman"/>
                </a:rPr>
                <a:t>Pseudomonas stutzeri</a:t>
              </a:r>
              <a:r>
                <a:rPr lang="en-US" sz="3000">
                  <a:solidFill>
                    <a:schemeClr val="dk1"/>
                  </a:solidFill>
                  <a:latin typeface="Times New Roman"/>
                  <a:ea typeface="Times New Roman"/>
                  <a:cs typeface="Times New Roman"/>
                  <a:sym typeface="Times New Roman"/>
                </a:rPr>
                <a:t>, a bacterium capable of withstanding harsh, arid environments.</a:t>
              </a:r>
              <a:r>
                <a:rPr lang="en-US" sz="3000">
                  <a:solidFill>
                    <a:srgbClr val="FFFF00"/>
                  </a:solidFill>
                  <a:latin typeface="Times New Roman"/>
                  <a:ea typeface="Times New Roman"/>
                  <a:cs typeface="Times New Roman"/>
                  <a:sym typeface="Times New Roman"/>
                </a:rPr>
                <a:t> </a:t>
              </a:r>
              <a:r>
                <a:rPr lang="en-US" sz="3000">
                  <a:solidFill>
                    <a:schemeClr val="dk1"/>
                  </a:solidFill>
                  <a:latin typeface="Times New Roman"/>
                  <a:ea typeface="Times New Roman"/>
                  <a:cs typeface="Times New Roman"/>
                  <a:sym typeface="Times New Roman"/>
                </a:rPr>
                <a:t>Enzymes expressed from a</a:t>
              </a:r>
              <a:r>
                <a:rPr lang="en-US" sz="30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0"/>
                    </a:ext>
                  </a:extLst>
                </a:rPr>
                <a:t> plasmid </a:t>
              </a:r>
              <a:r>
                <a:rPr lang="en-US" sz="3000">
                  <a:solidFill>
                    <a:schemeClr val="dk1"/>
                  </a:solidFill>
                  <a:latin typeface="Times New Roman"/>
                  <a:ea typeface="Times New Roman"/>
                  <a:cs typeface="Times New Roman"/>
                  <a:sym typeface="Times New Roman"/>
                </a:rPr>
                <a:t>operon will first reduce perchlorate, after which the resulting intermediates will be processed by the chassis’ endogenous chlorate reduction and dismutation pathways to finally produce chloride and oxygen. A flavodiiron protein module will also be introduced to prevent intracellular oxygen accumulation, ensuring perchlorate will not be outcompeted as the terminal electron acceptor and thereby allowing the system to function in</a:t>
              </a:r>
              <a:r>
                <a:rPr lang="en-US" sz="30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1"/>
                    </a:ext>
                  </a:extLst>
                </a:rPr>
                <a:t> aerobic conditions</a:t>
              </a:r>
              <a:r>
                <a:rPr lang="en-US" sz="3000">
                  <a:solidFill>
                    <a:schemeClr val="dk1"/>
                  </a:solidFill>
                  <a:latin typeface="Times New Roman"/>
                  <a:ea typeface="Times New Roman"/>
                  <a:cs typeface="Times New Roman"/>
                  <a:sym typeface="Times New Roman"/>
                </a:rPr>
                <a:t>. If successful, this </a:t>
              </a:r>
              <a:r>
                <a:rPr lang="en-US" sz="30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2"/>
                    </a:ext>
                  </a:extLst>
                </a:rPr>
                <a:t>c</a:t>
              </a:r>
              <a:r>
                <a:rPr lang="en-US" sz="3000">
                  <a:solidFill>
                    <a:schemeClr val="dk1"/>
                  </a:solidFill>
                  <a:latin typeface="Times New Roman"/>
                  <a:ea typeface="Times New Roman"/>
                  <a:cs typeface="Times New Roman"/>
                  <a:sym typeface="Times New Roman"/>
                </a:rPr>
                <a:t>hassis could be deployed directly to contaminated soil and water sources, providing a cost-effective approach to perchlorate pollution without the need for additional infrastructure.</a:t>
              </a:r>
              <a:endParaRPr sz="3000">
                <a:solidFill>
                  <a:schemeClr val="dk1"/>
                </a:solidFill>
                <a:latin typeface="Times New Roman"/>
                <a:ea typeface="Times New Roman"/>
                <a:cs typeface="Times New Roman"/>
                <a:sym typeface="Times New Roman"/>
              </a:endParaRPr>
            </a:p>
          </p:txBody>
        </p:sp>
      </p:grpSp>
      <p:grpSp>
        <p:nvGrpSpPr>
          <p:cNvPr id="105" name="Google Shape;105;p1"/>
          <p:cNvGrpSpPr/>
          <p:nvPr/>
        </p:nvGrpSpPr>
        <p:grpSpPr>
          <a:xfrm>
            <a:off x="13816600" y="2761595"/>
            <a:ext cx="22569300" cy="7705524"/>
            <a:chOff x="13892800" y="2551100"/>
            <a:chExt cx="22569300" cy="7954500"/>
          </a:xfrm>
        </p:grpSpPr>
        <p:sp>
          <p:nvSpPr>
            <p:cNvPr id="106" name="Google Shape;106;p1"/>
            <p:cNvSpPr/>
            <p:nvPr/>
          </p:nvSpPr>
          <p:spPr>
            <a:xfrm>
              <a:off x="13892800" y="2551100"/>
              <a:ext cx="22569300" cy="79545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07" name="Google Shape;107;p1"/>
            <p:cNvSpPr txBox="1"/>
            <p:nvPr/>
          </p:nvSpPr>
          <p:spPr>
            <a:xfrm>
              <a:off x="14004500" y="2588338"/>
              <a:ext cx="22347900" cy="7762200"/>
            </a:xfrm>
            <a:prstGeom prst="rect">
              <a:avLst/>
            </a:prstGeom>
            <a:noFill/>
            <a:ln>
              <a:noFill/>
            </a:ln>
          </p:spPr>
          <p:txBody>
            <a:bodyPr anchorCtr="0" anchor="t" bIns="91425" lIns="91425" spcFirstLastPara="1" rIns="91425" wrap="square" tIns="91425">
              <a:noAutofit/>
            </a:bodyPr>
            <a:lstStyle/>
            <a:p>
              <a:pPr indent="0" lvl="0" marL="0" rtl="0" algn="ctr">
                <a:lnSpc>
                  <a:spcPct val="140018"/>
                </a:lnSpc>
                <a:spcBef>
                  <a:spcPts val="0"/>
                </a:spcBef>
                <a:spcAft>
                  <a:spcPts val="0"/>
                </a:spcAft>
                <a:buClr>
                  <a:schemeClr val="dk1"/>
                </a:buClr>
                <a:buSzPts val="1100"/>
                <a:buFont typeface="Arial"/>
                <a:buNone/>
              </a:pPr>
              <a:r>
                <a:rPr b="1" lang="en-US" sz="3300">
                  <a:solidFill>
                    <a:schemeClr val="dk1"/>
                  </a:solidFill>
                  <a:latin typeface="Times New Roman"/>
                  <a:ea typeface="Times New Roman"/>
                  <a:cs typeface="Times New Roman"/>
                  <a:sym typeface="Times New Roman"/>
                </a:rPr>
                <a:t>Introduction</a:t>
              </a:r>
              <a:endParaRPr b="1" sz="3300">
                <a:solidFill>
                  <a:schemeClr val="dk1"/>
                </a:solidFill>
                <a:latin typeface="Times New Roman"/>
                <a:ea typeface="Times New Roman"/>
                <a:cs typeface="Times New Roman"/>
                <a:sym typeface="Times New Roman"/>
              </a:endParaRPr>
            </a:p>
            <a:p>
              <a:pPr indent="0" lvl="0" marL="0" rtl="0" algn="just">
                <a:lnSpc>
                  <a:spcPct val="150000"/>
                </a:lnSpc>
                <a:spcBef>
                  <a:spcPts val="0"/>
                </a:spcBef>
                <a:spcAft>
                  <a:spcPts val="0"/>
                </a:spcAft>
                <a:buClr>
                  <a:schemeClr val="dk1"/>
                </a:buClr>
                <a:buSzPts val="1100"/>
                <a:buFont typeface="Arial"/>
                <a:buNone/>
              </a:pPr>
              <a:r>
                <a:rPr lang="en-US" sz="3000">
                  <a:solidFill>
                    <a:schemeClr val="dk1"/>
                  </a:solidFill>
                  <a:latin typeface="Times New Roman"/>
                  <a:ea typeface="Times New Roman"/>
                  <a:cs typeface="Times New Roman"/>
                  <a:sym typeface="Times New Roman"/>
                </a:rPr>
                <a:t>Perchlorates are noted groundwater and soil contaminants. They occur naturally in arid areas around the globe, but are also produced as byproducts during munitions manufacturing and the setting off of fireworks: as such, their concentrations around the globe have drastically increased over the past several decades. Despite this pressing issue they remain entirely unregulated at the federal level in the United States, even though they are noted to be dangerous in microgram concentrations. There are several possible solutions to treating perchlorate contamination such as ion exchange or selective membrane filtration; however, both these methods are limited by their cost and generation of waste. Almost all solutions experience limited scalability and have not been tested on a large scale. Our project counters this by creating a biological solution that can be implemented across the Earth’s arid areas using </a:t>
              </a:r>
              <a:r>
                <a:rPr i="1" lang="en-US" sz="3000">
                  <a:solidFill>
                    <a:schemeClr val="dk1"/>
                  </a:solidFill>
                  <a:latin typeface="Times New Roman"/>
                  <a:ea typeface="Times New Roman"/>
                  <a:cs typeface="Times New Roman"/>
                  <a:sym typeface="Times New Roman"/>
                </a:rPr>
                <a:t>Pseudomonas stutzeri</a:t>
              </a:r>
              <a:r>
                <a:rPr lang="en-US" sz="3000">
                  <a:solidFill>
                    <a:schemeClr val="dk1"/>
                  </a:solidFill>
                  <a:latin typeface="Times New Roman"/>
                  <a:ea typeface="Times New Roman"/>
                  <a:cs typeface="Times New Roman"/>
                  <a:sym typeface="Times New Roman"/>
                </a:rPr>
                <a:t>, a bacterium largely resistant to desiccation and irradiation. We will implement a 3-step reduction method using enzymes placed inside a recombinant plasmid as well as an </a:t>
              </a:r>
              <a:r>
                <a:rPr lang="en-US" sz="30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3"/>
                    </a:ext>
                  </a:extLst>
                </a:rPr>
                <a:t>F</a:t>
              </a:r>
              <a:r>
                <a:rPr lang="en-US" sz="3000">
                  <a:solidFill>
                    <a:schemeClr val="dk1"/>
                  </a:solidFill>
                  <a:latin typeface="Times New Roman"/>
                  <a:ea typeface="Times New Roman"/>
                  <a:cs typeface="Times New Roman"/>
                  <a:sym typeface="Times New Roman"/>
                </a:rPr>
                <a:t>lavodiiron Protein (FDP) module to prevent oxygen from acting as a preferred electron acceptor in the cell. Finally, we will implement a chassis kill switch that operates based on lack of perchlorate presence, ensuring that once perchlorates have been broken down the bacteria will not continue to operate in the environment. </a:t>
              </a:r>
              <a:endParaRPr sz="3000">
                <a:solidFill>
                  <a:schemeClr val="dk1"/>
                </a:solidFill>
                <a:latin typeface="Times New Roman"/>
                <a:ea typeface="Times New Roman"/>
                <a:cs typeface="Times New Roman"/>
                <a:sym typeface="Times New Roman"/>
              </a:endParaRPr>
            </a:p>
            <a:p>
              <a:pPr indent="0" lvl="0" marL="0" rtl="0" algn="just">
                <a:lnSpc>
                  <a:spcPct val="150000"/>
                </a:lnSpc>
                <a:spcBef>
                  <a:spcPts val="0"/>
                </a:spcBef>
                <a:spcAft>
                  <a:spcPts val="0"/>
                </a:spcAft>
                <a:buNone/>
              </a:pPr>
              <a:r>
                <a:t/>
              </a:r>
              <a:endParaRPr b="1" sz="3000">
                <a:solidFill>
                  <a:schemeClr val="dk1"/>
                </a:solidFill>
                <a:latin typeface="Times New Roman"/>
                <a:ea typeface="Times New Roman"/>
                <a:cs typeface="Times New Roman"/>
                <a:sym typeface="Times New Roman"/>
              </a:endParaRPr>
            </a:p>
          </p:txBody>
        </p:sp>
      </p:grpSp>
      <p:sp>
        <p:nvSpPr>
          <p:cNvPr id="108" name="Google Shape;108;p1"/>
          <p:cNvSpPr/>
          <p:nvPr/>
        </p:nvSpPr>
        <p:spPr>
          <a:xfrm>
            <a:off x="25944750" y="11148825"/>
            <a:ext cx="10441200" cy="72033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109" name="Google Shape;109;p1" title="IMG_6759.jpeg"/>
          <p:cNvPicPr preferRelativeResize="0"/>
          <p:nvPr/>
        </p:nvPicPr>
        <p:blipFill rotWithShape="1">
          <a:blip r:embed="rId17">
            <a:alphaModFix/>
          </a:blip>
          <a:srcRect b="30652" l="0" r="0" t="19629"/>
          <a:stretch/>
        </p:blipFill>
        <p:spPr>
          <a:xfrm>
            <a:off x="27606680" y="11381995"/>
            <a:ext cx="6776237" cy="4393513"/>
          </a:xfrm>
          <a:prstGeom prst="rect">
            <a:avLst/>
          </a:prstGeom>
          <a:solidFill>
            <a:schemeClr val="lt1"/>
          </a:solidFill>
          <a:ln cap="flat" cmpd="sng" w="9525">
            <a:solidFill>
              <a:srgbClr val="888888"/>
            </a:solidFill>
            <a:prstDash val="solid"/>
            <a:round/>
            <a:headEnd len="sm" w="sm" type="none"/>
            <a:tailEnd len="sm" w="sm" type="none"/>
          </a:ln>
        </p:spPr>
      </p:pic>
      <p:sp>
        <p:nvSpPr>
          <p:cNvPr id="110" name="Google Shape;110;p1"/>
          <p:cNvSpPr txBox="1"/>
          <p:nvPr/>
        </p:nvSpPr>
        <p:spPr>
          <a:xfrm>
            <a:off x="26139533" y="16007570"/>
            <a:ext cx="10120200" cy="2241900"/>
          </a:xfrm>
          <a:prstGeom prst="rect">
            <a:avLst/>
          </a:prstGeom>
          <a:noFill/>
          <a:ln>
            <a:noFill/>
          </a:ln>
        </p:spPr>
        <p:txBody>
          <a:bodyPr anchorCtr="0" anchor="t" bIns="91425" lIns="91425" spcFirstLastPara="1" rIns="91425" wrap="square" tIns="91425">
            <a:noAutofit/>
          </a:bodyPr>
          <a:lstStyle/>
          <a:p>
            <a:pPr indent="0" lvl="0" marL="0" rtl="0" algn="just">
              <a:lnSpc>
                <a:spcPct val="120019"/>
              </a:lnSpc>
              <a:spcBef>
                <a:spcPts val="0"/>
              </a:spcBef>
              <a:spcAft>
                <a:spcPts val="0"/>
              </a:spcAft>
              <a:buNone/>
            </a:pPr>
            <a:r>
              <a:rPr b="1" lang="en-US" sz="2800">
                <a:solidFill>
                  <a:schemeClr val="dk1"/>
                </a:solidFill>
                <a:latin typeface="Times New Roman"/>
                <a:ea typeface="Times New Roman"/>
                <a:cs typeface="Times New Roman"/>
                <a:sym typeface="Times New Roman"/>
              </a:rPr>
              <a:t>Team: </a:t>
            </a:r>
            <a:r>
              <a:rPr lang="en-US" sz="2800">
                <a:solidFill>
                  <a:schemeClr val="dk1"/>
                </a:solidFill>
                <a:latin typeface="Times New Roman"/>
                <a:ea typeface="Times New Roman"/>
                <a:cs typeface="Times New Roman"/>
                <a:sym typeface="Times New Roman"/>
              </a:rPr>
              <a:t>We are a returning school, but a new team with four members. We meet as an afterschool activity in replacement of a sport and love biology and engineering. Most of our members also take our school’s Synthetic Biology and Cancer Immunology courses!</a:t>
            </a:r>
            <a:endParaRPr b="1" sz="2800">
              <a:solidFill>
                <a:schemeClr val="dk1"/>
              </a:solidFill>
              <a:latin typeface="Times New Roman"/>
              <a:ea typeface="Times New Roman"/>
              <a:cs typeface="Times New Roman"/>
              <a:sym typeface="Times New Roman"/>
            </a:endParaRPr>
          </a:p>
        </p:txBody>
      </p:sp>
      <p:grpSp>
        <p:nvGrpSpPr>
          <p:cNvPr id="111" name="Google Shape;111;p1"/>
          <p:cNvGrpSpPr/>
          <p:nvPr/>
        </p:nvGrpSpPr>
        <p:grpSpPr>
          <a:xfrm>
            <a:off x="8308287" y="410087"/>
            <a:ext cx="22569313" cy="1914676"/>
            <a:chOff x="-5" y="-28563"/>
            <a:chExt cx="30092417" cy="2552901"/>
          </a:xfrm>
        </p:grpSpPr>
        <p:sp>
          <p:nvSpPr>
            <p:cNvPr id="112" name="Google Shape;112;p1"/>
            <p:cNvSpPr txBox="1"/>
            <p:nvPr/>
          </p:nvSpPr>
          <p:spPr>
            <a:xfrm>
              <a:off x="12" y="-28563"/>
              <a:ext cx="30092400" cy="861900"/>
            </a:xfrm>
            <a:prstGeom prst="rect">
              <a:avLst/>
            </a:prstGeom>
            <a:noFill/>
            <a:ln>
              <a:noFill/>
            </a:ln>
          </p:spPr>
          <p:txBody>
            <a:bodyPr anchorCtr="0" anchor="t" bIns="0" lIns="0" spcFirstLastPara="1" rIns="0" wrap="square" tIns="0">
              <a:spAutoFit/>
            </a:bodyPr>
            <a:lstStyle/>
            <a:p>
              <a:pPr indent="0" lvl="0" marL="0" marR="0" rtl="0" algn="ctr">
                <a:lnSpc>
                  <a:spcPct val="121005"/>
                </a:lnSpc>
                <a:spcBef>
                  <a:spcPts val="0"/>
                </a:spcBef>
                <a:spcAft>
                  <a:spcPts val="0"/>
                </a:spcAft>
                <a:buNone/>
              </a:pPr>
              <a:r>
                <a:rPr b="1" i="0" lang="en-US" sz="4200" u="none" cap="none" strike="noStrike">
                  <a:solidFill>
                    <a:srgbClr val="000000"/>
                  </a:solidFill>
                  <a:latin typeface="Times New Roman"/>
                  <a:ea typeface="Times New Roman"/>
                  <a:cs typeface="Times New Roman"/>
                  <a:sym typeface="Times New Roman"/>
                </a:rPr>
                <a:t>Aerobic bioremediation of perchlorate contamination via a novel </a:t>
              </a:r>
              <a:r>
                <a:rPr b="1" i="1" lang="en-US" sz="4200" u="none" cap="none" strike="noStrike">
                  <a:solidFill>
                    <a:srgbClr val="000000"/>
                  </a:solidFill>
                  <a:latin typeface="Times New Roman"/>
                  <a:ea typeface="Times New Roman"/>
                  <a:cs typeface="Times New Roman"/>
                  <a:sym typeface="Times New Roman"/>
                </a:rPr>
                <a:t>Pseudomonas stutzeri </a:t>
              </a:r>
              <a:r>
                <a:rPr b="1" i="0" lang="en-US" sz="4200" u="none" cap="none" strike="noStrike">
                  <a:solidFill>
                    <a:srgbClr val="000000"/>
                  </a:solidFill>
                  <a:latin typeface="Times New Roman"/>
                  <a:ea typeface="Times New Roman"/>
                  <a:cs typeface="Times New Roman"/>
                  <a:sym typeface="Times New Roman"/>
                </a:rPr>
                <a:t>construct</a:t>
              </a:r>
              <a:endParaRPr sz="4200">
                <a:latin typeface="Times New Roman"/>
                <a:ea typeface="Times New Roman"/>
                <a:cs typeface="Times New Roman"/>
                <a:sym typeface="Times New Roman"/>
              </a:endParaRPr>
            </a:p>
          </p:txBody>
        </p:sp>
        <p:sp>
          <p:nvSpPr>
            <p:cNvPr id="113" name="Google Shape;113;p1"/>
            <p:cNvSpPr txBox="1"/>
            <p:nvPr/>
          </p:nvSpPr>
          <p:spPr>
            <a:xfrm>
              <a:off x="-5" y="853638"/>
              <a:ext cx="29863500" cy="1670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i="0" lang="en-US" sz="3700" u="none" cap="none" strike="noStrike">
                  <a:solidFill>
                    <a:srgbClr val="000000"/>
                  </a:solidFill>
                  <a:latin typeface="Times New Roman"/>
                  <a:ea typeface="Times New Roman"/>
                  <a:cs typeface="Times New Roman"/>
                  <a:sym typeface="Times New Roman"/>
                </a:rPr>
                <a:t>Stephanie Qin, Anna Barger, Alex Wang, Joe Yang, Ms. Vivien Marmerstein, Dr. Eric Young (</a:t>
              </a:r>
              <a:r>
                <a:rPr lang="en-US" sz="37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4"/>
                    </a:ext>
                  </a:extLst>
                </a:rPr>
                <a:t>936-Technologies)</a:t>
              </a:r>
              <a:endParaRPr sz="3700">
                <a:solidFill>
                  <a:schemeClr val="dk1"/>
                </a:solidFill>
                <a:latin typeface="Times New Roman"/>
                <a:ea typeface="Times New Roman"/>
                <a:cs typeface="Times New Roman"/>
                <a:sym typeface="Times New Roman"/>
              </a:endParaRPr>
            </a:p>
            <a:p>
              <a:pPr indent="0" lvl="0" marL="0" marR="0" rtl="0" algn="ctr">
                <a:lnSpc>
                  <a:spcPct val="120000"/>
                </a:lnSpc>
                <a:spcBef>
                  <a:spcPts val="0"/>
                </a:spcBef>
                <a:spcAft>
                  <a:spcPts val="0"/>
                </a:spcAft>
                <a:buNone/>
              </a:pPr>
              <a:r>
                <a:rPr i="0" lang="en-US" sz="3700" u="none" cap="none" strike="noStrike">
                  <a:solidFill>
                    <a:srgbClr val="000000"/>
                  </a:solidFill>
                  <a:latin typeface="Times New Roman"/>
                  <a:ea typeface="Times New Roman"/>
                  <a:cs typeface="Times New Roman"/>
                  <a:sym typeface="Times New Roman"/>
                </a:rPr>
                <a:t>)</a:t>
              </a:r>
              <a:endParaRPr sz="3700">
                <a:latin typeface="Times New Roman"/>
                <a:ea typeface="Times New Roman"/>
                <a:cs typeface="Times New Roman"/>
                <a:sym typeface="Times New Roman"/>
              </a:endParaRPr>
            </a:p>
          </p:txBody>
        </p:sp>
        <p:sp>
          <p:nvSpPr>
            <p:cNvPr id="114" name="Google Shape;114;p1"/>
            <p:cNvSpPr txBox="1"/>
            <p:nvPr/>
          </p:nvSpPr>
          <p:spPr>
            <a:xfrm>
              <a:off x="6914212" y="1717804"/>
              <a:ext cx="14669100" cy="7593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i="0" lang="en-US" sz="3700" u="none" cap="none" strike="noStrike">
                  <a:solidFill>
                    <a:srgbClr val="000000"/>
                  </a:solidFill>
                  <a:latin typeface="Times New Roman"/>
                  <a:ea typeface="Times New Roman"/>
                  <a:cs typeface="Times New Roman"/>
                  <a:sym typeface="Times New Roman"/>
                </a:rPr>
                <a:t>Western Reserve Academy, Hudson, Ohio, United States</a:t>
              </a:r>
              <a:endParaRPr sz="3700">
                <a:latin typeface="Times New Roman"/>
                <a:ea typeface="Times New Roman"/>
                <a:cs typeface="Times New Roman"/>
                <a:sym typeface="Times New Roman"/>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g3c8c3045c14_0_57"/>
          <p:cNvSpPr/>
          <p:nvPr/>
        </p:nvSpPr>
        <p:spPr>
          <a:xfrm>
            <a:off x="26011000" y="2820825"/>
            <a:ext cx="10843800" cy="15413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20" name="Google Shape;120;g3c8c3045c14_0_57"/>
          <p:cNvSpPr/>
          <p:nvPr/>
        </p:nvSpPr>
        <p:spPr>
          <a:xfrm>
            <a:off x="1307711" y="18352111"/>
            <a:ext cx="5965161" cy="2447005"/>
          </a:xfrm>
          <a:custGeom>
            <a:rect b="b" l="l" r="r" t="t"/>
            <a:pathLst>
              <a:path extrusionOk="0" h="2447005" w="5965161">
                <a:moveTo>
                  <a:pt x="0" y="0"/>
                </a:moveTo>
                <a:lnTo>
                  <a:pt x="5965160" y="0"/>
                </a:lnTo>
                <a:lnTo>
                  <a:pt x="5965160" y="2447005"/>
                </a:lnTo>
                <a:lnTo>
                  <a:pt x="0" y="2447005"/>
                </a:lnTo>
                <a:lnTo>
                  <a:pt x="0" y="0"/>
                </a:lnTo>
                <a:close/>
              </a:path>
            </a:pathLst>
          </a:custGeom>
          <a:blipFill rotWithShape="1">
            <a:blip r:embed="rId3">
              <a:alphaModFix/>
            </a:blip>
            <a:stretch>
              <a:fillRect b="0" l="0" r="0" t="0"/>
            </a:stretch>
          </a:blipFill>
          <a:ln>
            <a:noFill/>
          </a:ln>
        </p:spPr>
      </p:sp>
      <p:sp>
        <p:nvSpPr>
          <p:cNvPr id="121" name="Google Shape;121;g3c8c3045c14_0_57"/>
          <p:cNvSpPr/>
          <p:nvPr/>
        </p:nvSpPr>
        <p:spPr>
          <a:xfrm>
            <a:off x="0" y="0"/>
            <a:ext cx="5885198" cy="1993988"/>
          </a:xfrm>
          <a:custGeom>
            <a:rect b="b" l="l" r="r" t="t"/>
            <a:pathLst>
              <a:path extrusionOk="0" h="3203194" w="9454134">
                <a:moveTo>
                  <a:pt x="0" y="0"/>
                </a:moveTo>
                <a:lnTo>
                  <a:pt x="9454134" y="0"/>
                </a:lnTo>
                <a:lnTo>
                  <a:pt x="9454134" y="3203194"/>
                </a:lnTo>
                <a:lnTo>
                  <a:pt x="0" y="3203194"/>
                </a:lnTo>
                <a:lnTo>
                  <a:pt x="0" y="0"/>
                </a:lnTo>
                <a:close/>
              </a:path>
            </a:pathLst>
          </a:custGeom>
          <a:blipFill rotWithShape="1">
            <a:blip r:embed="rId4">
              <a:alphaModFix/>
            </a:blip>
            <a:stretch>
              <a:fillRect b="0" l="0" r="0" t="-5900"/>
            </a:stretch>
          </a:blipFill>
          <a:ln>
            <a:noFill/>
          </a:ln>
        </p:spPr>
      </p:sp>
      <p:sp>
        <p:nvSpPr>
          <p:cNvPr id="122" name="Google Shape;122;g3c8c3045c14_0_57"/>
          <p:cNvSpPr/>
          <p:nvPr/>
        </p:nvSpPr>
        <p:spPr>
          <a:xfrm>
            <a:off x="20460291" y="18777038"/>
            <a:ext cx="4193916" cy="1653823"/>
          </a:xfrm>
          <a:custGeom>
            <a:rect b="b" l="l" r="r" t="t"/>
            <a:pathLst>
              <a:path extrusionOk="0" h="1653823" w="4193916">
                <a:moveTo>
                  <a:pt x="0" y="0"/>
                </a:moveTo>
                <a:lnTo>
                  <a:pt x="4193916" y="0"/>
                </a:lnTo>
                <a:lnTo>
                  <a:pt x="4193916" y="1653823"/>
                </a:lnTo>
                <a:lnTo>
                  <a:pt x="0" y="1653823"/>
                </a:lnTo>
                <a:lnTo>
                  <a:pt x="0" y="0"/>
                </a:lnTo>
                <a:close/>
              </a:path>
            </a:pathLst>
          </a:custGeom>
          <a:blipFill rotWithShape="1">
            <a:blip r:embed="rId5">
              <a:alphaModFix/>
            </a:blip>
            <a:stretch>
              <a:fillRect b="0" l="0" r="0" t="0"/>
            </a:stretch>
          </a:blipFill>
          <a:ln>
            <a:noFill/>
          </a:ln>
        </p:spPr>
      </p:sp>
      <p:sp>
        <p:nvSpPr>
          <p:cNvPr id="123" name="Google Shape;123;g3c8c3045c14_0_57"/>
          <p:cNvSpPr/>
          <p:nvPr/>
        </p:nvSpPr>
        <p:spPr>
          <a:xfrm>
            <a:off x="7929680" y="18907704"/>
            <a:ext cx="5526161" cy="1793150"/>
          </a:xfrm>
          <a:custGeom>
            <a:rect b="b" l="l" r="r" t="t"/>
            <a:pathLst>
              <a:path extrusionOk="0" h="1793150" w="5526161">
                <a:moveTo>
                  <a:pt x="0" y="0"/>
                </a:moveTo>
                <a:lnTo>
                  <a:pt x="5526161" y="0"/>
                </a:lnTo>
                <a:lnTo>
                  <a:pt x="5526161" y="1793150"/>
                </a:lnTo>
                <a:lnTo>
                  <a:pt x="0" y="1793150"/>
                </a:lnTo>
                <a:lnTo>
                  <a:pt x="0" y="0"/>
                </a:lnTo>
                <a:close/>
              </a:path>
            </a:pathLst>
          </a:custGeom>
          <a:blipFill rotWithShape="1">
            <a:blip r:embed="rId6">
              <a:alphaModFix/>
            </a:blip>
            <a:stretch>
              <a:fillRect b="0" l="0" r="0" t="0"/>
            </a:stretch>
          </a:blipFill>
          <a:ln>
            <a:noFill/>
          </a:ln>
        </p:spPr>
      </p:sp>
      <p:sp>
        <p:nvSpPr>
          <p:cNvPr id="124" name="Google Shape;124;g3c8c3045c14_0_57"/>
          <p:cNvSpPr/>
          <p:nvPr/>
        </p:nvSpPr>
        <p:spPr>
          <a:xfrm>
            <a:off x="26638554" y="18678185"/>
            <a:ext cx="1837379" cy="1843781"/>
          </a:xfrm>
          <a:custGeom>
            <a:rect b="b" l="l" r="r" t="t"/>
            <a:pathLst>
              <a:path extrusionOk="0" h="1843781" w="1837379">
                <a:moveTo>
                  <a:pt x="0" y="0"/>
                </a:moveTo>
                <a:lnTo>
                  <a:pt x="1837379" y="0"/>
                </a:lnTo>
                <a:lnTo>
                  <a:pt x="1837379" y="1843782"/>
                </a:lnTo>
                <a:lnTo>
                  <a:pt x="0" y="1843782"/>
                </a:lnTo>
                <a:lnTo>
                  <a:pt x="0" y="0"/>
                </a:lnTo>
                <a:close/>
              </a:path>
            </a:pathLst>
          </a:custGeom>
          <a:blipFill rotWithShape="1">
            <a:blip r:embed="rId7">
              <a:alphaModFix/>
            </a:blip>
            <a:stretch>
              <a:fillRect b="0" l="0" r="0" t="0"/>
            </a:stretch>
          </a:blipFill>
          <a:ln>
            <a:noFill/>
          </a:ln>
        </p:spPr>
      </p:sp>
      <p:sp>
        <p:nvSpPr>
          <p:cNvPr id="125" name="Google Shape;125;g3c8c3045c14_0_57"/>
          <p:cNvSpPr/>
          <p:nvPr/>
        </p:nvSpPr>
        <p:spPr>
          <a:xfrm>
            <a:off x="30667780" y="18678166"/>
            <a:ext cx="5526161" cy="1851547"/>
          </a:xfrm>
          <a:custGeom>
            <a:rect b="b" l="l" r="r" t="t"/>
            <a:pathLst>
              <a:path extrusionOk="0" h="1851547" w="5526161">
                <a:moveTo>
                  <a:pt x="0" y="0"/>
                </a:moveTo>
                <a:lnTo>
                  <a:pt x="5526161" y="0"/>
                </a:lnTo>
                <a:lnTo>
                  <a:pt x="5526161" y="1851547"/>
                </a:lnTo>
                <a:lnTo>
                  <a:pt x="0" y="1851547"/>
                </a:lnTo>
                <a:lnTo>
                  <a:pt x="0" y="0"/>
                </a:lnTo>
                <a:close/>
              </a:path>
            </a:pathLst>
          </a:custGeom>
          <a:blipFill rotWithShape="1">
            <a:blip r:embed="rId8">
              <a:alphaModFix/>
            </a:blip>
            <a:stretch>
              <a:fillRect b="0" l="0" r="0" t="0"/>
            </a:stretch>
          </a:blipFill>
          <a:ln>
            <a:noFill/>
          </a:ln>
        </p:spPr>
      </p:sp>
      <p:sp>
        <p:nvSpPr>
          <p:cNvPr id="126" name="Google Shape;126;g3c8c3045c14_0_57"/>
          <p:cNvSpPr/>
          <p:nvPr/>
        </p:nvSpPr>
        <p:spPr>
          <a:xfrm>
            <a:off x="14194991" y="18784841"/>
            <a:ext cx="5526161" cy="1638187"/>
          </a:xfrm>
          <a:custGeom>
            <a:rect b="b" l="l" r="r" t="t"/>
            <a:pathLst>
              <a:path extrusionOk="0" h="1638187" w="5526161">
                <a:moveTo>
                  <a:pt x="0" y="0"/>
                </a:moveTo>
                <a:lnTo>
                  <a:pt x="5526161" y="0"/>
                </a:lnTo>
                <a:lnTo>
                  <a:pt x="5526161" y="1638188"/>
                </a:lnTo>
                <a:lnTo>
                  <a:pt x="0" y="1638188"/>
                </a:lnTo>
                <a:lnTo>
                  <a:pt x="0" y="0"/>
                </a:lnTo>
                <a:close/>
              </a:path>
            </a:pathLst>
          </a:custGeom>
          <a:blipFill rotWithShape="1">
            <a:blip r:embed="rId9">
              <a:alphaModFix/>
            </a:blip>
            <a:stretch>
              <a:fillRect b="0" l="0" r="0" t="0"/>
            </a:stretch>
          </a:blipFill>
          <a:ln>
            <a:noFill/>
          </a:ln>
        </p:spPr>
      </p:sp>
      <p:grpSp>
        <p:nvGrpSpPr>
          <p:cNvPr id="127" name="Google Shape;127;g3c8c3045c14_0_57"/>
          <p:cNvGrpSpPr/>
          <p:nvPr/>
        </p:nvGrpSpPr>
        <p:grpSpPr>
          <a:xfrm>
            <a:off x="1307711" y="18518081"/>
            <a:ext cx="34884474" cy="2446211"/>
            <a:chOff x="0" y="0"/>
            <a:chExt cx="46512632" cy="3261614"/>
          </a:xfrm>
        </p:grpSpPr>
        <p:sp>
          <p:nvSpPr>
            <p:cNvPr id="128" name="Google Shape;128;g3c8c3045c14_0_57"/>
            <p:cNvSpPr/>
            <p:nvPr/>
          </p:nvSpPr>
          <p:spPr>
            <a:xfrm>
              <a:off x="0" y="0"/>
              <a:ext cx="7951089" cy="3261614"/>
            </a:xfrm>
            <a:custGeom>
              <a:rect b="b" l="l" r="r" t="t"/>
              <a:pathLst>
                <a:path extrusionOk="0" h="3261614" w="7951089">
                  <a:moveTo>
                    <a:pt x="0" y="0"/>
                  </a:moveTo>
                  <a:lnTo>
                    <a:pt x="7951089" y="0"/>
                  </a:lnTo>
                  <a:lnTo>
                    <a:pt x="7951089" y="3261614"/>
                  </a:lnTo>
                  <a:lnTo>
                    <a:pt x="0" y="3261614"/>
                  </a:lnTo>
                  <a:lnTo>
                    <a:pt x="0" y="0"/>
                  </a:lnTo>
                  <a:close/>
                </a:path>
              </a:pathLst>
            </a:custGeom>
            <a:blipFill rotWithShape="1">
              <a:blip r:embed="rId10">
                <a:alphaModFix/>
              </a:blip>
              <a:stretch>
                <a:fillRect b="-34120" l="-12081" r="-14260" t="-21631"/>
              </a:stretch>
            </a:blipFill>
            <a:ln>
              <a:noFill/>
            </a:ln>
          </p:spPr>
        </p:sp>
        <p:sp>
          <p:nvSpPr>
            <p:cNvPr id="129" name="Google Shape;129;g3c8c3045c14_0_57"/>
            <p:cNvSpPr/>
            <p:nvPr/>
          </p:nvSpPr>
          <p:spPr>
            <a:xfrm>
              <a:off x="25536775" y="566570"/>
              <a:ext cx="5590159" cy="2204466"/>
            </a:xfrm>
            <a:custGeom>
              <a:rect b="b" l="l" r="r" t="t"/>
              <a:pathLst>
                <a:path extrusionOk="0" h="2204466" w="5590159">
                  <a:moveTo>
                    <a:pt x="0" y="0"/>
                  </a:moveTo>
                  <a:lnTo>
                    <a:pt x="5590159" y="0"/>
                  </a:lnTo>
                  <a:lnTo>
                    <a:pt x="5590159" y="2204466"/>
                  </a:lnTo>
                  <a:lnTo>
                    <a:pt x="0" y="2204466"/>
                  </a:lnTo>
                  <a:lnTo>
                    <a:pt x="0" y="0"/>
                  </a:lnTo>
                  <a:close/>
                </a:path>
              </a:pathLst>
            </a:custGeom>
            <a:blipFill rotWithShape="1">
              <a:blip r:embed="rId11">
                <a:alphaModFix/>
              </a:blip>
              <a:stretch>
                <a:fillRect b="0" l="0" r="0" t="0"/>
              </a:stretch>
            </a:blipFill>
            <a:ln>
              <a:noFill/>
            </a:ln>
          </p:spPr>
        </p:sp>
        <p:sp>
          <p:nvSpPr>
            <p:cNvPr id="130" name="Google Shape;130;g3c8c3045c14_0_57"/>
            <p:cNvSpPr/>
            <p:nvPr/>
          </p:nvSpPr>
          <p:spPr>
            <a:xfrm>
              <a:off x="8829293" y="740791"/>
              <a:ext cx="7365873" cy="2390140"/>
            </a:xfrm>
            <a:custGeom>
              <a:rect b="b" l="l" r="r" t="t"/>
              <a:pathLst>
                <a:path extrusionOk="0" h="2390140" w="7365873">
                  <a:moveTo>
                    <a:pt x="0" y="0"/>
                  </a:moveTo>
                  <a:lnTo>
                    <a:pt x="7365873" y="0"/>
                  </a:lnTo>
                  <a:lnTo>
                    <a:pt x="7365873" y="2390140"/>
                  </a:lnTo>
                  <a:lnTo>
                    <a:pt x="0" y="2390140"/>
                  </a:lnTo>
                  <a:lnTo>
                    <a:pt x="0" y="0"/>
                  </a:lnTo>
                  <a:close/>
                </a:path>
              </a:pathLst>
            </a:custGeom>
            <a:blipFill rotWithShape="1">
              <a:blip r:embed="rId12">
                <a:alphaModFix/>
              </a:blip>
              <a:stretch>
                <a:fillRect b="0" l="0" r="0" t="0"/>
              </a:stretch>
            </a:blipFill>
            <a:ln>
              <a:noFill/>
            </a:ln>
          </p:spPr>
        </p:sp>
        <p:sp>
          <p:nvSpPr>
            <p:cNvPr id="131" name="Google Shape;131;g3c8c3045c14_0_57"/>
            <p:cNvSpPr/>
            <p:nvPr/>
          </p:nvSpPr>
          <p:spPr>
            <a:xfrm>
              <a:off x="33774459" y="434767"/>
              <a:ext cx="2449068" cy="2457577"/>
            </a:xfrm>
            <a:custGeom>
              <a:rect b="b" l="l" r="r" t="t"/>
              <a:pathLst>
                <a:path extrusionOk="0" h="2457577" w="2449068">
                  <a:moveTo>
                    <a:pt x="0" y="0"/>
                  </a:moveTo>
                  <a:lnTo>
                    <a:pt x="2449068" y="0"/>
                  </a:lnTo>
                  <a:lnTo>
                    <a:pt x="2449068" y="2457577"/>
                  </a:lnTo>
                  <a:lnTo>
                    <a:pt x="0" y="2457577"/>
                  </a:lnTo>
                  <a:lnTo>
                    <a:pt x="0" y="0"/>
                  </a:lnTo>
                  <a:close/>
                </a:path>
              </a:pathLst>
            </a:custGeom>
            <a:blipFill rotWithShape="1">
              <a:blip r:embed="rId13">
                <a:alphaModFix/>
              </a:blip>
              <a:stretch>
                <a:fillRect b="0" l="0" r="0" t="0"/>
              </a:stretch>
            </a:blipFill>
            <a:ln>
              <a:noFill/>
            </a:ln>
          </p:spPr>
        </p:sp>
        <p:sp>
          <p:nvSpPr>
            <p:cNvPr id="132" name="Google Shape;132;g3c8c3045c14_0_57"/>
            <p:cNvSpPr/>
            <p:nvPr/>
          </p:nvSpPr>
          <p:spPr>
            <a:xfrm>
              <a:off x="39146759" y="434741"/>
              <a:ext cx="7365873" cy="2467991"/>
            </a:xfrm>
            <a:custGeom>
              <a:rect b="b" l="l" r="r" t="t"/>
              <a:pathLst>
                <a:path extrusionOk="0" h="2467991" w="7365873">
                  <a:moveTo>
                    <a:pt x="0" y="0"/>
                  </a:moveTo>
                  <a:lnTo>
                    <a:pt x="7365873" y="0"/>
                  </a:lnTo>
                  <a:lnTo>
                    <a:pt x="7365873" y="2467991"/>
                  </a:lnTo>
                  <a:lnTo>
                    <a:pt x="0" y="2467991"/>
                  </a:lnTo>
                  <a:lnTo>
                    <a:pt x="0" y="0"/>
                  </a:lnTo>
                  <a:close/>
                </a:path>
              </a:pathLst>
            </a:custGeom>
            <a:blipFill rotWithShape="1">
              <a:blip r:embed="rId14">
                <a:alphaModFix/>
              </a:blip>
              <a:stretch>
                <a:fillRect b="0" l="0" r="0" t="0"/>
              </a:stretch>
            </a:blipFill>
            <a:ln>
              <a:noFill/>
            </a:ln>
          </p:spPr>
        </p:sp>
        <p:sp>
          <p:nvSpPr>
            <p:cNvPr id="133" name="Google Shape;133;g3c8c3045c14_0_57"/>
            <p:cNvSpPr/>
            <p:nvPr/>
          </p:nvSpPr>
          <p:spPr>
            <a:xfrm>
              <a:off x="17183040" y="576974"/>
              <a:ext cx="7365873" cy="2183638"/>
            </a:xfrm>
            <a:custGeom>
              <a:rect b="b" l="l" r="r" t="t"/>
              <a:pathLst>
                <a:path extrusionOk="0" h="2183638" w="7365873">
                  <a:moveTo>
                    <a:pt x="0" y="0"/>
                  </a:moveTo>
                  <a:lnTo>
                    <a:pt x="7365873" y="0"/>
                  </a:lnTo>
                  <a:lnTo>
                    <a:pt x="7365873" y="2183638"/>
                  </a:lnTo>
                  <a:lnTo>
                    <a:pt x="0" y="2183638"/>
                  </a:lnTo>
                  <a:lnTo>
                    <a:pt x="0" y="0"/>
                  </a:lnTo>
                  <a:close/>
                </a:path>
              </a:pathLst>
            </a:custGeom>
            <a:blipFill rotWithShape="1">
              <a:blip r:embed="rId15">
                <a:alphaModFix/>
              </a:blip>
              <a:stretch>
                <a:fillRect b="0" l="0" r="0" t="0"/>
              </a:stretch>
            </a:blipFill>
            <a:ln>
              <a:noFill/>
            </a:ln>
          </p:spPr>
        </p:sp>
      </p:grpSp>
      <p:sp>
        <p:nvSpPr>
          <p:cNvPr id="134" name="Google Shape;134;g3c8c3045c14_0_57"/>
          <p:cNvSpPr txBox="1"/>
          <p:nvPr/>
        </p:nvSpPr>
        <p:spPr>
          <a:xfrm>
            <a:off x="28541695" y="6207007"/>
            <a:ext cx="90000" cy="472800"/>
          </a:xfrm>
          <a:prstGeom prst="rect">
            <a:avLst/>
          </a:prstGeom>
          <a:noFill/>
          <a:ln>
            <a:noFill/>
          </a:ln>
        </p:spPr>
        <p:txBody>
          <a:bodyPr anchorCtr="0" anchor="t" bIns="0" lIns="0" spcFirstLastPara="1" rIns="0" wrap="square" tIns="0">
            <a:spAutoFit/>
          </a:bodyPr>
          <a:lstStyle/>
          <a:p>
            <a:pPr indent="0" lvl="0" marL="0" marR="0" rtl="0" algn="l">
              <a:lnSpc>
                <a:spcPct val="120605"/>
              </a:lnSpc>
              <a:spcBef>
                <a:spcPts val="0"/>
              </a:spcBef>
              <a:spcAft>
                <a:spcPts val="0"/>
              </a:spcAft>
              <a:buNone/>
            </a:pPr>
            <a:r>
              <a:rPr b="0" i="0" lang="en-US" sz="3072" u="none" cap="none" strike="noStrike">
                <a:solidFill>
                  <a:srgbClr val="000000"/>
                </a:solidFill>
                <a:latin typeface="Calibri"/>
                <a:ea typeface="Calibri"/>
                <a:cs typeface="Calibri"/>
                <a:sym typeface="Calibri"/>
              </a:rPr>
              <a:t> </a:t>
            </a:r>
            <a:endParaRPr/>
          </a:p>
        </p:txBody>
      </p:sp>
      <p:sp>
        <p:nvSpPr>
          <p:cNvPr id="135" name="Google Shape;135;g3c8c3045c14_0_57"/>
          <p:cNvSpPr txBox="1"/>
          <p:nvPr/>
        </p:nvSpPr>
        <p:spPr>
          <a:xfrm>
            <a:off x="27412271" y="8099790"/>
            <a:ext cx="90000" cy="472800"/>
          </a:xfrm>
          <a:prstGeom prst="rect">
            <a:avLst/>
          </a:prstGeom>
          <a:noFill/>
          <a:ln>
            <a:noFill/>
          </a:ln>
        </p:spPr>
        <p:txBody>
          <a:bodyPr anchorCtr="0" anchor="t" bIns="0" lIns="0" spcFirstLastPara="1" rIns="0" wrap="square" tIns="0">
            <a:spAutoFit/>
          </a:bodyPr>
          <a:lstStyle/>
          <a:p>
            <a:pPr indent="0" lvl="0" marL="0" marR="0" rtl="0" algn="l">
              <a:lnSpc>
                <a:spcPct val="120605"/>
              </a:lnSpc>
              <a:spcBef>
                <a:spcPts val="0"/>
              </a:spcBef>
              <a:spcAft>
                <a:spcPts val="0"/>
              </a:spcAft>
              <a:buNone/>
            </a:pPr>
            <a:r>
              <a:rPr b="0" i="0" lang="en-US" sz="3072" u="none" cap="none" strike="noStrike">
                <a:solidFill>
                  <a:srgbClr val="000000"/>
                </a:solidFill>
                <a:latin typeface="Calibri"/>
                <a:ea typeface="Calibri"/>
                <a:cs typeface="Calibri"/>
                <a:sym typeface="Calibri"/>
              </a:rPr>
              <a:t> </a:t>
            </a:r>
            <a:endParaRPr/>
          </a:p>
        </p:txBody>
      </p:sp>
      <p:sp>
        <p:nvSpPr>
          <p:cNvPr id="136" name="Google Shape;136;g3c8c3045c14_0_57"/>
          <p:cNvSpPr txBox="1"/>
          <p:nvPr/>
        </p:nvSpPr>
        <p:spPr>
          <a:xfrm>
            <a:off x="16149487" y="994799"/>
            <a:ext cx="106800" cy="571500"/>
          </a:xfrm>
          <a:prstGeom prst="rect">
            <a:avLst/>
          </a:prstGeom>
          <a:noFill/>
          <a:ln>
            <a:noFill/>
          </a:ln>
        </p:spPr>
        <p:txBody>
          <a:bodyPr anchorCtr="0" anchor="t" bIns="0" lIns="0" spcFirstLastPara="1" rIns="0" wrap="square" tIns="0">
            <a:spAutoFit/>
          </a:bodyPr>
          <a:lstStyle/>
          <a:p>
            <a:pPr indent="0" lvl="0" marL="0" marR="0" rtl="0" algn="l">
              <a:lnSpc>
                <a:spcPct val="120980"/>
              </a:lnSpc>
              <a:spcBef>
                <a:spcPts val="0"/>
              </a:spcBef>
              <a:spcAft>
                <a:spcPts val="0"/>
              </a:spcAft>
              <a:buNone/>
            </a:pPr>
            <a:r>
              <a:rPr b="0" i="0" lang="en-US" sz="3713" u="none" cap="none" strike="noStrike">
                <a:solidFill>
                  <a:srgbClr val="000000"/>
                </a:solidFill>
                <a:latin typeface="Calibri"/>
                <a:ea typeface="Calibri"/>
                <a:cs typeface="Calibri"/>
                <a:sym typeface="Calibri"/>
              </a:rPr>
              <a:t> </a:t>
            </a:r>
            <a:endParaRPr/>
          </a:p>
        </p:txBody>
      </p:sp>
      <p:sp>
        <p:nvSpPr>
          <p:cNvPr id="137" name="Google Shape;137;g3c8c3045c14_0_57"/>
          <p:cNvSpPr txBox="1"/>
          <p:nvPr/>
        </p:nvSpPr>
        <p:spPr>
          <a:xfrm>
            <a:off x="26305785" y="13056595"/>
            <a:ext cx="10327500" cy="23088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Clr>
                <a:schemeClr val="dk1"/>
              </a:buClr>
              <a:buSzPts val="1100"/>
              <a:buFont typeface="Arial"/>
              <a:buNone/>
            </a:pPr>
            <a:r>
              <a:rPr b="1" lang="en-US" sz="3000">
                <a:solidFill>
                  <a:schemeClr val="dk1"/>
                </a:solidFill>
                <a:latin typeface="Garamond"/>
                <a:ea typeface="Garamond"/>
                <a:cs typeface="Garamond"/>
                <a:sym typeface="Garamond"/>
              </a:rPr>
              <a:t>References and Acknowledgements</a:t>
            </a:r>
            <a:endParaRPr b="1" sz="3000">
              <a:solidFill>
                <a:schemeClr val="dk1"/>
              </a:solidFill>
              <a:latin typeface="Garamond"/>
              <a:ea typeface="Garamond"/>
              <a:cs typeface="Garamond"/>
              <a:sym typeface="Garamond"/>
            </a:endParaRPr>
          </a:p>
          <a:p>
            <a:pPr indent="0" lvl="0" marL="0" rtl="0" algn="l">
              <a:lnSpc>
                <a:spcPct val="120000"/>
              </a:lnSpc>
              <a:spcBef>
                <a:spcPts val="0"/>
              </a:spcBef>
              <a:spcAft>
                <a:spcPts val="0"/>
              </a:spcAft>
              <a:buClr>
                <a:schemeClr val="dk1"/>
              </a:buClr>
              <a:buSzPts val="1100"/>
              <a:buFont typeface="Arial"/>
              <a:buNone/>
            </a:pPr>
            <a:r>
              <a:rPr lang="en-US" sz="3000">
                <a:solidFill>
                  <a:schemeClr val="dk1"/>
                </a:solidFill>
                <a:latin typeface="Garamond"/>
                <a:ea typeface="Garamond"/>
                <a:cs typeface="Garamond"/>
                <a:sym typeface="Garamond"/>
              </a:rPr>
              <a:t>We would like to thank our mentor, Dr. Eric J. Young, our faculty advisor, Miss Marmerstein, and the WRA Science Department for their support of this project.</a:t>
            </a:r>
            <a:endParaRPr b="1" sz="3000">
              <a:solidFill>
                <a:schemeClr val="dk1"/>
              </a:solidFill>
              <a:latin typeface="Garamond"/>
              <a:ea typeface="Garamond"/>
              <a:cs typeface="Garamond"/>
              <a:sym typeface="Garamond"/>
            </a:endParaRPr>
          </a:p>
        </p:txBody>
      </p:sp>
      <p:grpSp>
        <p:nvGrpSpPr>
          <p:cNvPr id="138" name="Google Shape;138;g3c8c3045c14_0_57"/>
          <p:cNvGrpSpPr/>
          <p:nvPr/>
        </p:nvGrpSpPr>
        <p:grpSpPr>
          <a:xfrm>
            <a:off x="1037100" y="2837900"/>
            <a:ext cx="11673900" cy="15413400"/>
            <a:chOff x="1037100" y="2761700"/>
            <a:chExt cx="11673900" cy="15413400"/>
          </a:xfrm>
        </p:grpSpPr>
        <p:sp>
          <p:nvSpPr>
            <p:cNvPr id="139" name="Google Shape;139;g3c8c3045c14_0_57"/>
            <p:cNvSpPr/>
            <p:nvPr/>
          </p:nvSpPr>
          <p:spPr>
            <a:xfrm>
              <a:off x="1037100" y="2761700"/>
              <a:ext cx="11673900" cy="15413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140" name="Google Shape;140;g3c8c3045c14_0_57" title="Perchlorate to Chloride pathway (POSTER).png"/>
            <p:cNvPicPr preferRelativeResize="0"/>
            <p:nvPr/>
          </p:nvPicPr>
          <p:blipFill rotWithShape="1">
            <a:blip r:embed="rId16">
              <a:alphaModFix/>
            </a:blip>
            <a:srcRect b="10523" l="0" r="14471" t="0"/>
            <a:stretch/>
          </p:blipFill>
          <p:spPr>
            <a:xfrm>
              <a:off x="1883287" y="10595239"/>
              <a:ext cx="10058148" cy="7366199"/>
            </a:xfrm>
            <a:prstGeom prst="rect">
              <a:avLst/>
            </a:prstGeom>
            <a:noFill/>
            <a:ln>
              <a:noFill/>
            </a:ln>
          </p:spPr>
        </p:pic>
        <p:sp>
          <p:nvSpPr>
            <p:cNvPr id="141" name="Google Shape;141;g3c8c3045c14_0_57"/>
            <p:cNvSpPr txBox="1"/>
            <p:nvPr/>
          </p:nvSpPr>
          <p:spPr>
            <a:xfrm>
              <a:off x="1151400" y="2799800"/>
              <a:ext cx="11421900" cy="7677600"/>
            </a:xfrm>
            <a:prstGeom prst="rect">
              <a:avLst/>
            </a:prstGeom>
            <a:noFill/>
            <a:ln>
              <a:noFill/>
            </a:ln>
          </p:spPr>
          <p:txBody>
            <a:bodyPr anchorCtr="0" anchor="t" bIns="91425" lIns="91425" spcFirstLastPara="1" rIns="91425" wrap="square" tIns="91425">
              <a:noAutofit/>
            </a:bodyPr>
            <a:lstStyle/>
            <a:p>
              <a:pPr indent="0" lvl="0" marL="0" rtl="0" algn="ctr">
                <a:lnSpc>
                  <a:spcPct val="120009"/>
                </a:lnSpc>
                <a:spcBef>
                  <a:spcPts val="0"/>
                </a:spcBef>
                <a:spcAft>
                  <a:spcPts val="0"/>
                </a:spcAft>
                <a:buClr>
                  <a:schemeClr val="dk1"/>
                </a:buClr>
                <a:buSzPts val="1100"/>
                <a:buFont typeface="Arial"/>
                <a:buNone/>
              </a:pPr>
              <a:r>
                <a:rPr b="1" lang="en-US" sz="3300">
                  <a:solidFill>
                    <a:schemeClr val="dk1"/>
                  </a:solidFill>
                  <a:latin typeface="Times New Roman"/>
                  <a:ea typeface="Times New Roman"/>
                  <a:cs typeface="Times New Roman"/>
                  <a:sym typeface="Times New Roman"/>
                </a:rPr>
                <a:t>Design I</a:t>
              </a:r>
              <a:endParaRPr b="1" sz="3300">
                <a:solidFill>
                  <a:schemeClr val="dk1"/>
                </a:solidFill>
                <a:latin typeface="Times New Roman"/>
                <a:ea typeface="Times New Roman"/>
                <a:cs typeface="Times New Roman"/>
                <a:sym typeface="Times New Roman"/>
              </a:endParaRPr>
            </a:p>
            <a:p>
              <a:pPr indent="0" lvl="0" marL="0" rtl="0" algn="ctr">
                <a:lnSpc>
                  <a:spcPct val="120009"/>
                </a:lnSpc>
                <a:spcBef>
                  <a:spcPts val="0"/>
                </a:spcBef>
                <a:spcAft>
                  <a:spcPts val="0"/>
                </a:spcAft>
                <a:buNone/>
              </a:pPr>
              <a:r>
                <a:rPr b="1" lang="en-US" sz="3000">
                  <a:solidFill>
                    <a:schemeClr val="dk1"/>
                  </a:solidFill>
                  <a:latin typeface="Times New Roman"/>
                  <a:ea typeface="Times New Roman"/>
                  <a:cs typeface="Times New Roman"/>
                  <a:sym typeface="Times New Roman"/>
                </a:rPr>
                <a:t>Three-step Pathway for Perchlorate Remediation</a:t>
              </a:r>
              <a:endParaRPr b="1" sz="3000">
                <a:solidFill>
                  <a:schemeClr val="dk1"/>
                </a:solidFill>
                <a:latin typeface="Times New Roman"/>
                <a:ea typeface="Times New Roman"/>
                <a:cs typeface="Times New Roman"/>
                <a:sym typeface="Times New Roman"/>
              </a:endParaRPr>
            </a:p>
            <a:p>
              <a:pPr indent="0" lvl="0" marL="0" rtl="0" algn="ctr">
                <a:lnSpc>
                  <a:spcPct val="120009"/>
                </a:lnSpc>
                <a:spcBef>
                  <a:spcPts val="0"/>
                </a:spcBef>
                <a:spcAft>
                  <a:spcPts val="0"/>
                </a:spcAft>
                <a:buClr>
                  <a:schemeClr val="dk1"/>
                </a:buClr>
                <a:buSzPts val="1100"/>
                <a:buFont typeface="Arial"/>
                <a:buNone/>
              </a:pPr>
              <a:r>
                <a:t/>
              </a:r>
              <a:endParaRPr sz="2000">
                <a:solidFill>
                  <a:schemeClr val="dk1"/>
                </a:solidFill>
                <a:latin typeface="Times New Roman"/>
                <a:ea typeface="Times New Roman"/>
                <a:cs typeface="Times New Roman"/>
                <a:sym typeface="Times New Roman"/>
              </a:endParaRPr>
            </a:p>
            <a:p>
              <a:pPr indent="0" lvl="0" marL="0" rtl="0" algn="just">
                <a:lnSpc>
                  <a:spcPct val="120009"/>
                </a:lnSpc>
                <a:spcBef>
                  <a:spcPts val="0"/>
                </a:spcBef>
                <a:spcAft>
                  <a:spcPts val="0"/>
                </a:spcAft>
                <a:buClr>
                  <a:schemeClr val="dk1"/>
                </a:buClr>
                <a:buSzPts val="1100"/>
                <a:buFont typeface="Arial"/>
                <a:buNone/>
              </a:pPr>
              <a:r>
                <a:rPr lang="en-US" sz="3000">
                  <a:solidFill>
                    <a:schemeClr val="dk1"/>
                  </a:solidFill>
                  <a:latin typeface="Times New Roman"/>
                  <a:ea typeface="Times New Roman"/>
                  <a:cs typeface="Times New Roman"/>
                  <a:sym typeface="Times New Roman"/>
                </a:rPr>
                <a:t>1. Reduction I</a:t>
              </a:r>
              <a:endParaRPr sz="3000">
                <a:solidFill>
                  <a:schemeClr val="dk1"/>
                </a:solidFill>
                <a:latin typeface="Times New Roman"/>
                <a:ea typeface="Times New Roman"/>
                <a:cs typeface="Times New Roman"/>
                <a:sym typeface="Times New Roman"/>
              </a:endParaRPr>
            </a:p>
            <a:p>
              <a:pPr indent="-288353" lvl="1" marL="474978" rtl="0" algn="just">
                <a:lnSpc>
                  <a:spcPct val="120009"/>
                </a:lnSpc>
                <a:spcBef>
                  <a:spcPts val="0"/>
                </a:spcBef>
                <a:spcAft>
                  <a:spcPts val="0"/>
                </a:spcAft>
                <a:buClr>
                  <a:schemeClr val="dk1"/>
                </a:buClr>
                <a:buSzPts val="3000"/>
                <a:buFont typeface="Times New Roman"/>
                <a:buChar char="•"/>
              </a:pPr>
              <a:r>
                <a:rPr lang="en-US" sz="3000">
                  <a:solidFill>
                    <a:schemeClr val="dk1"/>
                  </a:solidFill>
                  <a:latin typeface="Times New Roman"/>
                  <a:ea typeface="Times New Roman"/>
                  <a:cs typeface="Times New Roman"/>
                  <a:sym typeface="Times New Roman"/>
                </a:rPr>
                <a:t>Perchlorate (ClO₄⁻) =&gt; Chlorate (ClO₃⁻)</a:t>
              </a:r>
              <a:endParaRPr sz="3000">
                <a:solidFill>
                  <a:schemeClr val="dk1"/>
                </a:solidFill>
                <a:latin typeface="Times New Roman"/>
                <a:ea typeface="Times New Roman"/>
                <a:cs typeface="Times New Roman"/>
                <a:sym typeface="Times New Roman"/>
              </a:endParaRPr>
            </a:p>
            <a:p>
              <a:pPr indent="-288353" lvl="1" marL="474978" rtl="0" algn="just">
                <a:lnSpc>
                  <a:spcPct val="120009"/>
                </a:lnSpc>
                <a:spcBef>
                  <a:spcPts val="0"/>
                </a:spcBef>
                <a:spcAft>
                  <a:spcPts val="0"/>
                </a:spcAft>
                <a:buClr>
                  <a:schemeClr val="dk1"/>
                </a:buClr>
                <a:buSzPts val="3000"/>
                <a:buFont typeface="Times New Roman"/>
                <a:buChar char="•"/>
              </a:pPr>
              <a:r>
                <a:rPr lang="en-US" sz="3000">
                  <a:solidFill>
                    <a:schemeClr val="dk1"/>
                  </a:solidFill>
                  <a:latin typeface="Times New Roman"/>
                  <a:ea typeface="Times New Roman"/>
                  <a:cs typeface="Times New Roman"/>
                  <a:sym typeface="Times New Roman"/>
                </a:rPr>
                <a:t>Catalyzed by the 4-subunit operon P</a:t>
              </a:r>
              <a:r>
                <a:rPr lang="en-US" sz="30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5"/>
                    </a:ext>
                  </a:extLst>
                </a:rPr>
                <a:t>erchlorate Reductase</a:t>
              </a:r>
              <a:endParaRPr sz="3000">
                <a:solidFill>
                  <a:schemeClr val="dk1"/>
                </a:solidFill>
                <a:latin typeface="Times New Roman"/>
                <a:ea typeface="Times New Roman"/>
                <a:cs typeface="Times New Roman"/>
                <a:sym typeface="Times New Roman"/>
              </a:endParaRPr>
            </a:p>
            <a:p>
              <a:pPr indent="-288353" lvl="1" marL="474978" rtl="0" algn="just">
                <a:lnSpc>
                  <a:spcPct val="120009"/>
                </a:lnSpc>
                <a:spcBef>
                  <a:spcPts val="0"/>
                </a:spcBef>
                <a:spcAft>
                  <a:spcPts val="0"/>
                </a:spcAft>
                <a:buClr>
                  <a:schemeClr val="dk1"/>
                </a:buClr>
                <a:buSzPts val="3000"/>
                <a:buFont typeface="Times New Roman"/>
                <a:buChar char="•"/>
              </a:pPr>
              <a:r>
                <a:rPr lang="en-US" sz="3000">
                  <a:solidFill>
                    <a:schemeClr val="dk1"/>
                  </a:solidFill>
                  <a:latin typeface="Times New Roman"/>
                  <a:ea typeface="Times New Roman"/>
                  <a:cs typeface="Times New Roman"/>
                  <a:sym typeface="Times New Roman"/>
                </a:rPr>
                <a:t>Expression of pcrABCD Operon in </a:t>
              </a:r>
              <a:r>
                <a:rPr i="1" lang="en-US" sz="3000">
                  <a:solidFill>
                    <a:schemeClr val="dk1"/>
                  </a:solidFill>
                  <a:latin typeface="Times New Roman"/>
                  <a:ea typeface="Times New Roman"/>
                  <a:cs typeface="Times New Roman"/>
                  <a:sym typeface="Times New Roman"/>
                </a:rPr>
                <a:t>P. stutzeri</a:t>
              </a:r>
              <a:r>
                <a:rPr lang="en-US" sz="3000">
                  <a:solidFill>
                    <a:schemeClr val="dk1"/>
                  </a:solidFill>
                  <a:latin typeface="Times New Roman"/>
                  <a:ea typeface="Times New Roman"/>
                  <a:cs typeface="Times New Roman"/>
                  <a:sym typeface="Times New Roman"/>
                </a:rPr>
                <a:t> via broad host range plasmid pBBR1</a:t>
              </a:r>
              <a:endParaRPr sz="3000">
                <a:solidFill>
                  <a:schemeClr val="dk1"/>
                </a:solidFill>
                <a:latin typeface="Times New Roman"/>
                <a:ea typeface="Times New Roman"/>
                <a:cs typeface="Times New Roman"/>
                <a:sym typeface="Times New Roman"/>
              </a:endParaRPr>
            </a:p>
            <a:p>
              <a:pPr indent="0" lvl="0" marL="0" rtl="0" algn="just">
                <a:lnSpc>
                  <a:spcPct val="120009"/>
                </a:lnSpc>
                <a:spcBef>
                  <a:spcPts val="0"/>
                </a:spcBef>
                <a:spcAft>
                  <a:spcPts val="0"/>
                </a:spcAft>
                <a:buClr>
                  <a:schemeClr val="dk1"/>
                </a:buClr>
                <a:buSzPts val="1100"/>
                <a:buFont typeface="Arial"/>
                <a:buNone/>
              </a:pPr>
              <a:r>
                <a:rPr lang="en-US" sz="3000">
                  <a:solidFill>
                    <a:schemeClr val="dk1"/>
                  </a:solidFill>
                  <a:latin typeface="Times New Roman"/>
                  <a:ea typeface="Times New Roman"/>
                  <a:cs typeface="Times New Roman"/>
                  <a:sym typeface="Times New Roman"/>
                </a:rPr>
                <a:t>2. Reduction II</a:t>
              </a:r>
              <a:endParaRPr sz="3000">
                <a:solidFill>
                  <a:schemeClr val="dk1"/>
                </a:solidFill>
                <a:latin typeface="Times New Roman"/>
                <a:ea typeface="Times New Roman"/>
                <a:cs typeface="Times New Roman"/>
                <a:sym typeface="Times New Roman"/>
              </a:endParaRPr>
            </a:p>
            <a:p>
              <a:pPr indent="-288353" lvl="1" marL="474978" rtl="0" algn="just">
                <a:lnSpc>
                  <a:spcPct val="120009"/>
                </a:lnSpc>
                <a:spcBef>
                  <a:spcPts val="0"/>
                </a:spcBef>
                <a:spcAft>
                  <a:spcPts val="0"/>
                </a:spcAft>
                <a:buClr>
                  <a:schemeClr val="dk1"/>
                </a:buClr>
                <a:buSzPts val="3000"/>
                <a:buFont typeface="Times New Roman"/>
                <a:buChar char="•"/>
              </a:pPr>
              <a:r>
                <a:rPr lang="en-US" sz="3000">
                  <a:solidFill>
                    <a:schemeClr val="dk1"/>
                  </a:solidFill>
                  <a:latin typeface="Times New Roman"/>
                  <a:ea typeface="Times New Roman"/>
                  <a:cs typeface="Times New Roman"/>
                  <a:sym typeface="Times New Roman"/>
                </a:rPr>
                <a:t>Chlorate (ClO₃⁻) =&gt; Chlorite (ClO₂-)</a:t>
              </a:r>
              <a:endParaRPr sz="3000">
                <a:solidFill>
                  <a:schemeClr val="dk1"/>
                </a:solidFill>
                <a:latin typeface="Times New Roman"/>
                <a:ea typeface="Times New Roman"/>
                <a:cs typeface="Times New Roman"/>
                <a:sym typeface="Times New Roman"/>
              </a:endParaRPr>
            </a:p>
            <a:p>
              <a:pPr indent="-288353" lvl="1" marL="474978" rtl="0" algn="just">
                <a:lnSpc>
                  <a:spcPct val="120009"/>
                </a:lnSpc>
                <a:spcBef>
                  <a:spcPts val="0"/>
                </a:spcBef>
                <a:spcAft>
                  <a:spcPts val="0"/>
                </a:spcAft>
                <a:buClr>
                  <a:schemeClr val="dk1"/>
                </a:buClr>
                <a:buSzPts val="3000"/>
                <a:buFont typeface="Times New Roman"/>
                <a:buChar char="•"/>
              </a:pPr>
              <a:r>
                <a:rPr lang="en-US" sz="3000">
                  <a:solidFill>
                    <a:schemeClr val="dk1"/>
                  </a:solidFill>
                  <a:latin typeface="Times New Roman"/>
                  <a:ea typeface="Times New Roman"/>
                  <a:cs typeface="Times New Roman"/>
                  <a:sym typeface="Times New Roman"/>
                </a:rPr>
                <a:t>Catalyzed by chlorate reductase, via endogenous </a:t>
              </a:r>
              <a:r>
                <a:rPr i="1" lang="en-US" sz="3000">
                  <a:solidFill>
                    <a:schemeClr val="dk1"/>
                  </a:solidFill>
                  <a:latin typeface="Times New Roman"/>
                  <a:ea typeface="Times New Roman"/>
                  <a:cs typeface="Times New Roman"/>
                  <a:sym typeface="Times New Roman"/>
                </a:rPr>
                <a:t>clr</a:t>
              </a:r>
              <a:r>
                <a:rPr lang="en-US" sz="3000">
                  <a:solidFill>
                    <a:schemeClr val="dk1"/>
                  </a:solidFill>
                  <a:latin typeface="Times New Roman"/>
                  <a:ea typeface="Times New Roman"/>
                  <a:cs typeface="Times New Roman"/>
                  <a:sym typeface="Times New Roman"/>
                </a:rPr>
                <a:t> gene</a:t>
              </a:r>
              <a:endParaRPr i="1" sz="3000">
                <a:solidFill>
                  <a:schemeClr val="dk1"/>
                </a:solidFill>
                <a:latin typeface="Times New Roman"/>
                <a:ea typeface="Times New Roman"/>
                <a:cs typeface="Times New Roman"/>
                <a:sym typeface="Times New Roman"/>
              </a:endParaRPr>
            </a:p>
            <a:p>
              <a:pPr indent="0" lvl="0" marL="0" rtl="0" algn="just">
                <a:lnSpc>
                  <a:spcPct val="120009"/>
                </a:lnSpc>
                <a:spcBef>
                  <a:spcPts val="0"/>
                </a:spcBef>
                <a:spcAft>
                  <a:spcPts val="0"/>
                </a:spcAft>
                <a:buClr>
                  <a:schemeClr val="dk1"/>
                </a:buClr>
                <a:buSzPts val="1100"/>
                <a:buFont typeface="Arial"/>
                <a:buNone/>
              </a:pPr>
              <a:r>
                <a:rPr lang="en-US" sz="3000">
                  <a:solidFill>
                    <a:schemeClr val="dk1"/>
                  </a:solidFill>
                  <a:latin typeface="Times New Roman"/>
                  <a:ea typeface="Times New Roman"/>
                  <a:cs typeface="Times New Roman"/>
                  <a:sym typeface="Times New Roman"/>
                </a:rPr>
                <a:t>3. Dismutation</a:t>
              </a:r>
              <a:endParaRPr sz="3000">
                <a:solidFill>
                  <a:schemeClr val="dk1"/>
                </a:solidFill>
                <a:latin typeface="Times New Roman"/>
                <a:ea typeface="Times New Roman"/>
                <a:cs typeface="Times New Roman"/>
                <a:sym typeface="Times New Roman"/>
              </a:endParaRPr>
            </a:p>
            <a:p>
              <a:pPr indent="-288353" lvl="1" marL="474978" rtl="0" algn="just">
                <a:lnSpc>
                  <a:spcPct val="120009"/>
                </a:lnSpc>
                <a:spcBef>
                  <a:spcPts val="0"/>
                </a:spcBef>
                <a:spcAft>
                  <a:spcPts val="0"/>
                </a:spcAft>
                <a:buClr>
                  <a:schemeClr val="dk1"/>
                </a:buClr>
                <a:buSzPts val="3000"/>
                <a:buFont typeface="Times New Roman"/>
                <a:buChar char="•"/>
              </a:pPr>
              <a:r>
                <a:rPr lang="en-US" sz="3000">
                  <a:solidFill>
                    <a:schemeClr val="dk1"/>
                  </a:solidFill>
                  <a:latin typeface="Times New Roman"/>
                  <a:ea typeface="Times New Roman"/>
                  <a:cs typeface="Times New Roman"/>
                  <a:sym typeface="Times New Roman"/>
                </a:rPr>
                <a:t>Chlorite (ClO₂-) =&gt; Chloride (Cl⁻) + Oxygen (O₂)</a:t>
              </a:r>
              <a:endParaRPr sz="3000">
                <a:solidFill>
                  <a:schemeClr val="dk1"/>
                </a:solidFill>
                <a:latin typeface="Times New Roman"/>
                <a:ea typeface="Times New Roman"/>
                <a:cs typeface="Times New Roman"/>
                <a:sym typeface="Times New Roman"/>
              </a:endParaRPr>
            </a:p>
            <a:p>
              <a:pPr indent="-288353" lvl="1" marL="474978" rtl="0" algn="just">
                <a:lnSpc>
                  <a:spcPct val="120009"/>
                </a:lnSpc>
                <a:spcBef>
                  <a:spcPts val="0"/>
                </a:spcBef>
                <a:spcAft>
                  <a:spcPts val="0"/>
                </a:spcAft>
                <a:buClr>
                  <a:schemeClr val="dk1"/>
                </a:buClr>
                <a:buSzPts val="3000"/>
                <a:buFont typeface="Times New Roman"/>
                <a:buChar char="•"/>
              </a:pPr>
              <a:r>
                <a:rPr lang="en-US" sz="3000">
                  <a:solidFill>
                    <a:schemeClr val="dk1"/>
                  </a:solidFill>
                  <a:latin typeface="Times New Roman"/>
                  <a:ea typeface="Times New Roman"/>
                  <a:cs typeface="Times New Roman"/>
                  <a:sym typeface="Times New Roman"/>
                </a:rPr>
                <a:t>Catalyzed by chlorate dismutase, via endogenous </a:t>
              </a:r>
              <a:r>
                <a:rPr i="1" lang="en-US" sz="3000">
                  <a:solidFill>
                    <a:schemeClr val="dk1"/>
                  </a:solidFill>
                  <a:latin typeface="Times New Roman"/>
                  <a:ea typeface="Times New Roman"/>
                  <a:cs typeface="Times New Roman"/>
                  <a:sym typeface="Times New Roman"/>
                </a:rPr>
                <a:t>cld </a:t>
              </a:r>
              <a:r>
                <a:rPr lang="en-US" sz="3000">
                  <a:solidFill>
                    <a:schemeClr val="dk1"/>
                  </a:solidFill>
                  <a:latin typeface="Times New Roman"/>
                  <a:ea typeface="Times New Roman"/>
                  <a:cs typeface="Times New Roman"/>
                  <a:sym typeface="Times New Roman"/>
                </a:rPr>
                <a:t>gene</a:t>
              </a:r>
              <a:endParaRPr sz="3000">
                <a:solidFill>
                  <a:schemeClr val="dk1"/>
                </a:solidFill>
                <a:latin typeface="Times New Roman"/>
                <a:ea typeface="Times New Roman"/>
                <a:cs typeface="Times New Roman"/>
                <a:sym typeface="Times New Roman"/>
              </a:endParaRPr>
            </a:p>
          </p:txBody>
        </p:sp>
      </p:grpSp>
      <p:grpSp>
        <p:nvGrpSpPr>
          <p:cNvPr id="142" name="Google Shape;142;g3c8c3045c14_0_57"/>
          <p:cNvGrpSpPr/>
          <p:nvPr/>
        </p:nvGrpSpPr>
        <p:grpSpPr>
          <a:xfrm>
            <a:off x="8308287" y="410087"/>
            <a:ext cx="22569313" cy="1914676"/>
            <a:chOff x="-5" y="-28563"/>
            <a:chExt cx="30092417" cy="2552901"/>
          </a:xfrm>
        </p:grpSpPr>
        <p:sp>
          <p:nvSpPr>
            <p:cNvPr id="143" name="Google Shape;143;g3c8c3045c14_0_57"/>
            <p:cNvSpPr txBox="1"/>
            <p:nvPr/>
          </p:nvSpPr>
          <p:spPr>
            <a:xfrm>
              <a:off x="12" y="-28563"/>
              <a:ext cx="30092400" cy="861900"/>
            </a:xfrm>
            <a:prstGeom prst="rect">
              <a:avLst/>
            </a:prstGeom>
            <a:noFill/>
            <a:ln>
              <a:noFill/>
            </a:ln>
          </p:spPr>
          <p:txBody>
            <a:bodyPr anchorCtr="0" anchor="t" bIns="0" lIns="0" spcFirstLastPara="1" rIns="0" wrap="square" tIns="0">
              <a:spAutoFit/>
            </a:bodyPr>
            <a:lstStyle/>
            <a:p>
              <a:pPr indent="0" lvl="0" marL="0" marR="0" rtl="0" algn="ctr">
                <a:lnSpc>
                  <a:spcPct val="121005"/>
                </a:lnSpc>
                <a:spcBef>
                  <a:spcPts val="0"/>
                </a:spcBef>
                <a:spcAft>
                  <a:spcPts val="0"/>
                </a:spcAft>
                <a:buNone/>
              </a:pPr>
              <a:r>
                <a:rPr b="1" i="0" lang="en-US" sz="4200" u="none" cap="none" strike="noStrike">
                  <a:solidFill>
                    <a:srgbClr val="000000"/>
                  </a:solidFill>
                  <a:latin typeface="Times New Roman"/>
                  <a:ea typeface="Times New Roman"/>
                  <a:cs typeface="Times New Roman"/>
                  <a:sym typeface="Times New Roman"/>
                </a:rPr>
                <a:t>Aerobic bioremediation of perchlorate contamination via a novel </a:t>
              </a:r>
              <a:r>
                <a:rPr b="1" i="1" lang="en-US" sz="4200" u="none" cap="none" strike="noStrike">
                  <a:solidFill>
                    <a:srgbClr val="000000"/>
                  </a:solidFill>
                  <a:latin typeface="Times New Roman"/>
                  <a:ea typeface="Times New Roman"/>
                  <a:cs typeface="Times New Roman"/>
                  <a:sym typeface="Times New Roman"/>
                </a:rPr>
                <a:t>Pseudomonas stutzeri </a:t>
              </a:r>
              <a:r>
                <a:rPr b="1" i="0" lang="en-US" sz="4200" u="none" cap="none" strike="noStrike">
                  <a:solidFill>
                    <a:srgbClr val="000000"/>
                  </a:solidFill>
                  <a:latin typeface="Times New Roman"/>
                  <a:ea typeface="Times New Roman"/>
                  <a:cs typeface="Times New Roman"/>
                  <a:sym typeface="Times New Roman"/>
                </a:rPr>
                <a:t>construct</a:t>
              </a:r>
              <a:endParaRPr sz="4200">
                <a:latin typeface="Times New Roman"/>
                <a:ea typeface="Times New Roman"/>
                <a:cs typeface="Times New Roman"/>
                <a:sym typeface="Times New Roman"/>
              </a:endParaRPr>
            </a:p>
          </p:txBody>
        </p:sp>
        <p:sp>
          <p:nvSpPr>
            <p:cNvPr id="144" name="Google Shape;144;g3c8c3045c14_0_57"/>
            <p:cNvSpPr txBox="1"/>
            <p:nvPr/>
          </p:nvSpPr>
          <p:spPr>
            <a:xfrm>
              <a:off x="-5" y="853638"/>
              <a:ext cx="29863500" cy="16707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i="0" lang="en-US" sz="3700" u="none" cap="none" strike="noStrike">
                  <a:solidFill>
                    <a:srgbClr val="000000"/>
                  </a:solidFill>
                  <a:latin typeface="Times New Roman"/>
                  <a:ea typeface="Times New Roman"/>
                  <a:cs typeface="Times New Roman"/>
                  <a:sym typeface="Times New Roman"/>
                </a:rPr>
                <a:t>Stephanie Qin, Anna Barger, Alex Wang, Joe Yang, Ms. Vivien Marmerstein, Dr. Eric Young (</a:t>
              </a:r>
              <a:r>
                <a:rPr lang="en-US" sz="37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6"/>
                    </a:ext>
                  </a:extLst>
                </a:rPr>
                <a:t>936-Technologies)</a:t>
              </a:r>
              <a:endParaRPr sz="3700">
                <a:solidFill>
                  <a:schemeClr val="dk1"/>
                </a:solidFill>
                <a:latin typeface="Times New Roman"/>
                <a:ea typeface="Times New Roman"/>
                <a:cs typeface="Times New Roman"/>
                <a:sym typeface="Times New Roman"/>
              </a:endParaRPr>
            </a:p>
            <a:p>
              <a:pPr indent="0" lvl="0" marL="0" marR="0" rtl="0" algn="ctr">
                <a:lnSpc>
                  <a:spcPct val="120000"/>
                </a:lnSpc>
                <a:spcBef>
                  <a:spcPts val="0"/>
                </a:spcBef>
                <a:spcAft>
                  <a:spcPts val="0"/>
                </a:spcAft>
                <a:buNone/>
              </a:pPr>
              <a:r>
                <a:rPr i="0" lang="en-US" sz="3700" u="none" cap="none" strike="noStrike">
                  <a:solidFill>
                    <a:srgbClr val="000000"/>
                  </a:solidFill>
                  <a:latin typeface="Times New Roman"/>
                  <a:ea typeface="Times New Roman"/>
                  <a:cs typeface="Times New Roman"/>
                  <a:sym typeface="Times New Roman"/>
                </a:rPr>
                <a:t>)</a:t>
              </a:r>
              <a:endParaRPr sz="3700">
                <a:latin typeface="Times New Roman"/>
                <a:ea typeface="Times New Roman"/>
                <a:cs typeface="Times New Roman"/>
                <a:sym typeface="Times New Roman"/>
              </a:endParaRPr>
            </a:p>
          </p:txBody>
        </p:sp>
        <p:sp>
          <p:nvSpPr>
            <p:cNvPr id="145" name="Google Shape;145;g3c8c3045c14_0_57"/>
            <p:cNvSpPr txBox="1"/>
            <p:nvPr/>
          </p:nvSpPr>
          <p:spPr>
            <a:xfrm>
              <a:off x="6914212" y="1717804"/>
              <a:ext cx="14669100" cy="7593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i="0" lang="en-US" sz="3700" u="none" cap="none" strike="noStrike">
                  <a:solidFill>
                    <a:srgbClr val="000000"/>
                  </a:solidFill>
                  <a:latin typeface="Times New Roman"/>
                  <a:ea typeface="Times New Roman"/>
                  <a:cs typeface="Times New Roman"/>
                  <a:sym typeface="Times New Roman"/>
                </a:rPr>
                <a:t>Western Reserve Academy, Hudson, Ohio, United States</a:t>
              </a:r>
              <a:endParaRPr sz="3700">
                <a:latin typeface="Times New Roman"/>
                <a:ea typeface="Times New Roman"/>
                <a:cs typeface="Times New Roman"/>
                <a:sym typeface="Times New Roman"/>
              </a:endParaRPr>
            </a:p>
          </p:txBody>
        </p:sp>
      </p:grpSp>
      <p:grpSp>
        <p:nvGrpSpPr>
          <p:cNvPr id="146" name="Google Shape;146;g3c8c3045c14_0_57"/>
          <p:cNvGrpSpPr/>
          <p:nvPr/>
        </p:nvGrpSpPr>
        <p:grpSpPr>
          <a:xfrm>
            <a:off x="13416050" y="2829825"/>
            <a:ext cx="11889900" cy="15413400"/>
            <a:chOff x="13416050" y="2753625"/>
            <a:chExt cx="11889900" cy="15413400"/>
          </a:xfrm>
        </p:grpSpPr>
        <p:sp>
          <p:nvSpPr>
            <p:cNvPr id="147" name="Google Shape;147;g3c8c3045c14_0_57"/>
            <p:cNvSpPr/>
            <p:nvPr/>
          </p:nvSpPr>
          <p:spPr>
            <a:xfrm>
              <a:off x="13416050" y="2753625"/>
              <a:ext cx="11889900" cy="154134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148" name="Google Shape;148;g3c8c3045c14_0_57" title="Biobuilder Parts Diagram (plasmid 1, draft 1).png"/>
            <p:cNvPicPr preferRelativeResize="0"/>
            <p:nvPr/>
          </p:nvPicPr>
          <p:blipFill rotWithShape="1">
            <a:blip r:embed="rId17">
              <a:alphaModFix/>
            </a:blip>
            <a:srcRect b="7302" l="13006" r="25239" t="66469"/>
            <a:stretch/>
          </p:blipFill>
          <p:spPr>
            <a:xfrm>
              <a:off x="13555850" y="14415857"/>
              <a:ext cx="11673900" cy="3470644"/>
            </a:xfrm>
            <a:prstGeom prst="rect">
              <a:avLst/>
            </a:prstGeom>
            <a:noFill/>
            <a:ln>
              <a:noFill/>
            </a:ln>
          </p:spPr>
        </p:pic>
        <p:sp>
          <p:nvSpPr>
            <p:cNvPr id="149" name="Google Shape;149;g3c8c3045c14_0_57"/>
            <p:cNvSpPr txBox="1"/>
            <p:nvPr/>
          </p:nvSpPr>
          <p:spPr>
            <a:xfrm>
              <a:off x="13532739" y="2811350"/>
              <a:ext cx="11673900" cy="114759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b="1" lang="en-US" sz="3000">
                  <a:solidFill>
                    <a:schemeClr val="dk1"/>
                  </a:solidFill>
                  <a:latin typeface="Times New Roman"/>
                  <a:ea typeface="Times New Roman"/>
                  <a:cs typeface="Times New Roman"/>
                  <a:sym typeface="Times New Roman"/>
                </a:rPr>
                <a:t>Design II</a:t>
              </a:r>
              <a:endParaRPr b="1" sz="3000">
                <a:solidFill>
                  <a:schemeClr val="dk1"/>
                </a:solidFill>
                <a:latin typeface="Times New Roman"/>
                <a:ea typeface="Times New Roman"/>
                <a:cs typeface="Times New Roman"/>
                <a:sym typeface="Times New Roman"/>
              </a:endParaRPr>
            </a:p>
            <a:p>
              <a:pPr indent="0" lvl="0" marL="0" rtl="0" algn="ctr">
                <a:lnSpc>
                  <a:spcPct val="120000"/>
                </a:lnSpc>
                <a:spcBef>
                  <a:spcPts val="0"/>
                </a:spcBef>
                <a:spcAft>
                  <a:spcPts val="0"/>
                </a:spcAft>
                <a:buNone/>
              </a:pPr>
              <a:r>
                <a:rPr b="1" lang="en-US" sz="3000">
                  <a:solidFill>
                    <a:schemeClr val="dk1"/>
                  </a:solidFill>
                  <a:latin typeface="Times New Roman"/>
                  <a:ea typeface="Times New Roman"/>
                  <a:cs typeface="Times New Roman"/>
                  <a:sym typeface="Times New Roman"/>
                </a:rPr>
                <a:t>Chassis, plasmid, and parts</a:t>
              </a:r>
              <a:endParaRPr b="1" sz="3000">
                <a:solidFill>
                  <a:schemeClr val="dk1"/>
                </a:solidFill>
                <a:latin typeface="Times New Roman"/>
                <a:ea typeface="Times New Roman"/>
                <a:cs typeface="Times New Roman"/>
                <a:sym typeface="Times New Roman"/>
              </a:endParaRPr>
            </a:p>
            <a:p>
              <a:pPr indent="0" lvl="0" marL="0" rtl="0" algn="ctr">
                <a:lnSpc>
                  <a:spcPct val="120000"/>
                </a:lnSpc>
                <a:spcBef>
                  <a:spcPts val="0"/>
                </a:spcBef>
                <a:spcAft>
                  <a:spcPts val="0"/>
                </a:spcAft>
                <a:buNone/>
              </a:pPr>
              <a:r>
                <a:t/>
              </a:r>
              <a:endParaRPr sz="2000">
                <a:solidFill>
                  <a:schemeClr val="dk1"/>
                </a:solidFill>
                <a:latin typeface="Times New Roman"/>
                <a:ea typeface="Times New Roman"/>
                <a:cs typeface="Times New Roman"/>
                <a:sym typeface="Times New Roman"/>
              </a:endParaRPr>
            </a:p>
            <a:p>
              <a:pPr indent="0" lvl="0" marL="0" rtl="0" algn="just">
                <a:lnSpc>
                  <a:spcPct val="120000"/>
                </a:lnSpc>
                <a:spcBef>
                  <a:spcPts val="0"/>
                </a:spcBef>
                <a:spcAft>
                  <a:spcPts val="0"/>
                </a:spcAft>
                <a:buNone/>
              </a:pPr>
              <a:r>
                <a:rPr b="1" lang="en-US" sz="3000">
                  <a:solidFill>
                    <a:schemeClr val="dk1"/>
                  </a:solidFill>
                  <a:latin typeface="Times New Roman"/>
                  <a:ea typeface="Times New Roman"/>
                  <a:cs typeface="Times New Roman"/>
                  <a:sym typeface="Times New Roman"/>
                </a:rPr>
                <a:t>Chassis:</a:t>
              </a:r>
              <a:r>
                <a:rPr lang="en-US" sz="3000">
                  <a:solidFill>
                    <a:schemeClr val="dk1"/>
                  </a:solidFill>
                  <a:latin typeface="Times New Roman"/>
                  <a:ea typeface="Times New Roman"/>
                  <a:cs typeface="Times New Roman"/>
                  <a:sym typeface="Times New Roman"/>
                </a:rPr>
                <a:t> The chassis</a:t>
              </a:r>
              <a:r>
                <a:rPr i="1" lang="en-US" sz="3000">
                  <a:solidFill>
                    <a:schemeClr val="dk1"/>
                  </a:solidFill>
                  <a:latin typeface="Times New Roman"/>
                  <a:ea typeface="Times New Roman"/>
                  <a:cs typeface="Times New Roman"/>
                  <a:sym typeface="Times New Roman"/>
                </a:rPr>
                <a:t> P. stutzeri </a:t>
              </a:r>
              <a:r>
                <a:rPr lang="en-US" sz="3000">
                  <a:solidFill>
                    <a:schemeClr val="dk1"/>
                  </a:solidFill>
                  <a:latin typeface="Times New Roman"/>
                  <a:ea typeface="Times New Roman"/>
                  <a:cs typeface="Times New Roman"/>
                  <a:sym typeface="Times New Roman"/>
                </a:rPr>
                <a:t>is selected because of its ability to perform both aerobic and anaerobic respiration, excellent resistance to desiccation and DNA damage due to radiation, and the fact that it already contains genes for the second reduction and dismutation pathways. Specifically, the strain DSM50227 we will use is originally isolated from soil and water, and that it maintains plasmid better than most other strains. To maintain optimal growth for </a:t>
              </a:r>
              <a:r>
                <a:rPr i="1" lang="en-US" sz="3000">
                  <a:solidFill>
                    <a:schemeClr val="dk1"/>
                  </a:solidFill>
                  <a:latin typeface="Times New Roman"/>
                  <a:ea typeface="Times New Roman"/>
                  <a:cs typeface="Times New Roman"/>
                  <a:sym typeface="Times New Roman"/>
                </a:rPr>
                <a:t>P. stutzeri</a:t>
              </a:r>
              <a:r>
                <a:rPr lang="en-US" sz="3000">
                  <a:solidFill>
                    <a:schemeClr val="dk1"/>
                  </a:solidFill>
                  <a:latin typeface="Times New Roman"/>
                  <a:ea typeface="Times New Roman"/>
                  <a:cs typeface="Times New Roman"/>
                  <a:sym typeface="Times New Roman"/>
                </a:rPr>
                <a:t>, it will be cultured in Luria-Bertani (LB) broth and incubated at 30°C under anaerobic conditions. </a:t>
              </a:r>
              <a:endParaRPr sz="3000">
                <a:solidFill>
                  <a:schemeClr val="dk1"/>
                </a:solidFill>
                <a:latin typeface="Times New Roman"/>
                <a:ea typeface="Times New Roman"/>
                <a:cs typeface="Times New Roman"/>
                <a:sym typeface="Times New Roman"/>
              </a:endParaRPr>
            </a:p>
            <a:p>
              <a:pPr indent="0" lvl="0" marL="0" rtl="0" algn="just">
                <a:lnSpc>
                  <a:spcPct val="120000"/>
                </a:lnSpc>
                <a:spcBef>
                  <a:spcPts val="0"/>
                </a:spcBef>
                <a:spcAft>
                  <a:spcPts val="0"/>
                </a:spcAft>
                <a:buNone/>
              </a:pPr>
              <a:r>
                <a:t/>
              </a:r>
              <a:endParaRPr sz="2000">
                <a:solidFill>
                  <a:schemeClr val="dk1"/>
                </a:solidFill>
                <a:latin typeface="Times New Roman"/>
                <a:ea typeface="Times New Roman"/>
                <a:cs typeface="Times New Roman"/>
                <a:sym typeface="Times New Roman"/>
              </a:endParaRPr>
            </a:p>
            <a:p>
              <a:pPr indent="0" lvl="0" marL="0" rtl="0" algn="just">
                <a:lnSpc>
                  <a:spcPct val="120000"/>
                </a:lnSpc>
                <a:spcBef>
                  <a:spcPts val="0"/>
                </a:spcBef>
                <a:spcAft>
                  <a:spcPts val="0"/>
                </a:spcAft>
                <a:buNone/>
              </a:pPr>
              <a:r>
                <a:rPr b="1" lang="en-US" sz="3000">
                  <a:solidFill>
                    <a:schemeClr val="dk1"/>
                  </a:solidFill>
                  <a:latin typeface="Times New Roman"/>
                  <a:ea typeface="Times New Roman"/>
                  <a:cs typeface="Times New Roman"/>
                  <a:sym typeface="Times New Roman"/>
                </a:rPr>
                <a:t>Flavodiiron Protein (FDP) Oxygen-consuming module:</a:t>
              </a:r>
              <a:r>
                <a:rPr lang="en-US" sz="3000">
                  <a:solidFill>
                    <a:schemeClr val="dk1"/>
                  </a:solidFill>
                  <a:latin typeface="Times New Roman"/>
                  <a:ea typeface="Times New Roman"/>
                  <a:cs typeface="Times New Roman"/>
                  <a:sym typeface="Times New Roman"/>
                </a:rPr>
                <a:t> Oxygen is ubiquitous in arid soil and water. Its high electronegativity makes it a more favorable electron acceptor than perchlorate, potentially diverting electrons away from perchlorate reductase and inhibiting its function. The FDP module addresses this competition by reducing oxygen to water upon binding to flavodiiron proteins. It also consumes molecular oxygen generated as a byproduct of chlorite dismutation, preventing feedback inhibition of the reduction pathway. The module will be activated when oxygen levels rise.</a:t>
              </a:r>
              <a:endParaRPr b="1" sz="3300">
                <a:solidFill>
                  <a:schemeClr val="dk1"/>
                </a:solidFill>
                <a:latin typeface="Times New Roman"/>
                <a:ea typeface="Times New Roman"/>
                <a:cs typeface="Times New Roman"/>
                <a:sym typeface="Times New Roman"/>
              </a:endParaRPr>
            </a:p>
          </p:txBody>
        </p:sp>
      </p:grpSp>
      <p:sp>
        <p:nvSpPr>
          <p:cNvPr id="150" name="Google Shape;150;g3c8c3045c14_0_57"/>
          <p:cNvSpPr txBox="1"/>
          <p:nvPr/>
        </p:nvSpPr>
        <p:spPr>
          <a:xfrm>
            <a:off x="26087200" y="2984625"/>
            <a:ext cx="10629900" cy="9570600"/>
          </a:xfrm>
          <a:prstGeom prst="rect">
            <a:avLst/>
          </a:prstGeom>
          <a:noFill/>
          <a:ln>
            <a:noFill/>
          </a:ln>
        </p:spPr>
        <p:txBody>
          <a:bodyPr anchorCtr="0" anchor="t" bIns="91425" lIns="91425" spcFirstLastPara="1" rIns="91425" wrap="square" tIns="91425">
            <a:noAutofit/>
          </a:bodyPr>
          <a:lstStyle/>
          <a:p>
            <a:pPr indent="0" lvl="0" marL="0" rtl="0" algn="ctr">
              <a:lnSpc>
                <a:spcPct val="120000"/>
              </a:lnSpc>
              <a:spcBef>
                <a:spcPts val="0"/>
              </a:spcBef>
              <a:spcAft>
                <a:spcPts val="0"/>
              </a:spcAft>
              <a:buNone/>
            </a:pPr>
            <a:r>
              <a:rPr b="1" lang="en-US" sz="3000">
                <a:solidFill>
                  <a:schemeClr val="dk1"/>
                </a:solidFill>
                <a:latin typeface="Times New Roman"/>
                <a:ea typeface="Times New Roman"/>
                <a:cs typeface="Times New Roman"/>
                <a:sym typeface="Times New Roman"/>
              </a:rPr>
              <a:t>Next Steps</a:t>
            </a:r>
            <a:endParaRPr b="1" sz="3000">
              <a:solidFill>
                <a:schemeClr val="dk1"/>
              </a:solidFill>
              <a:latin typeface="Times New Roman"/>
              <a:ea typeface="Times New Roman"/>
              <a:cs typeface="Times New Roman"/>
              <a:sym typeface="Times New Roman"/>
            </a:endParaRPr>
          </a:p>
          <a:p>
            <a:pPr indent="0" lvl="0" marL="0" rtl="0" algn="ctr">
              <a:lnSpc>
                <a:spcPct val="120000"/>
              </a:lnSpc>
              <a:spcBef>
                <a:spcPts val="0"/>
              </a:spcBef>
              <a:spcAft>
                <a:spcPts val="0"/>
              </a:spcAft>
              <a:buNone/>
            </a:pPr>
            <a:r>
              <a:t/>
            </a:r>
            <a:endParaRPr b="1" sz="2000">
              <a:solidFill>
                <a:schemeClr val="dk1"/>
              </a:solidFill>
              <a:latin typeface="Times New Roman"/>
              <a:ea typeface="Times New Roman"/>
              <a:cs typeface="Times New Roman"/>
              <a:sym typeface="Times New Roman"/>
            </a:endParaRPr>
          </a:p>
          <a:p>
            <a:pPr indent="-419100" lvl="0" marL="457200" rtl="0" algn="l">
              <a:lnSpc>
                <a:spcPct val="120000"/>
              </a:lnSpc>
              <a:spcBef>
                <a:spcPts val="0"/>
              </a:spcBef>
              <a:spcAft>
                <a:spcPts val="0"/>
              </a:spcAft>
              <a:buClr>
                <a:schemeClr val="dk1"/>
              </a:buClr>
              <a:buSzPts val="3000"/>
              <a:buFont typeface="Times New Roman"/>
              <a:buChar char="-"/>
            </a:pPr>
            <a:r>
              <a:rPr lang="en-US" sz="3000">
                <a:solidFill>
                  <a:schemeClr val="dk1"/>
                </a:solidFill>
                <a:latin typeface="Times New Roman"/>
                <a:ea typeface="Times New Roman"/>
                <a:cs typeface="Times New Roman"/>
                <a:sym typeface="Times New Roman"/>
              </a:rPr>
              <a:t>Obtain and validate successful</a:t>
            </a:r>
            <a:r>
              <a:rPr lang="en-US" sz="30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7"/>
                  </a:ext>
                </a:extLst>
              </a:rPr>
              <a:t> chromosomal insertion o</a:t>
            </a:r>
            <a:r>
              <a:rPr lang="en-US" sz="3000">
                <a:solidFill>
                  <a:schemeClr val="dk1"/>
                </a:solidFill>
                <a:latin typeface="Times New Roman"/>
                <a:ea typeface="Times New Roman"/>
                <a:cs typeface="Times New Roman"/>
                <a:sym typeface="Times New Roman"/>
              </a:rPr>
              <a:t>f the oxygen-reducing plasmid before introducing the perchlorate breakdown plasmid through antibiotic resistance selection. </a:t>
            </a:r>
            <a:endParaRPr sz="3000">
              <a:solidFill>
                <a:schemeClr val="dk1"/>
              </a:solidFill>
              <a:latin typeface="Times New Roman"/>
              <a:ea typeface="Times New Roman"/>
              <a:cs typeface="Times New Roman"/>
              <a:sym typeface="Times New Roman"/>
            </a:endParaRPr>
          </a:p>
          <a:p>
            <a:pPr indent="-419100" lvl="0" marL="457200" rtl="0" algn="l">
              <a:lnSpc>
                <a:spcPct val="120000"/>
              </a:lnSpc>
              <a:spcBef>
                <a:spcPts val="0"/>
              </a:spcBef>
              <a:spcAft>
                <a:spcPts val="0"/>
              </a:spcAft>
              <a:buClr>
                <a:schemeClr val="dk1"/>
              </a:buClr>
              <a:buSzPts val="3000"/>
              <a:buFont typeface="Times New Roman"/>
              <a:buChar char="-"/>
            </a:pPr>
            <a:r>
              <a:rPr lang="en-US" sz="3000">
                <a:solidFill>
                  <a:schemeClr val="dk1"/>
                </a:solidFill>
                <a:latin typeface="Times New Roman"/>
                <a:ea typeface="Times New Roman"/>
                <a:cs typeface="Times New Roman"/>
                <a:sym typeface="Times New Roman"/>
              </a:rPr>
              <a:t>Confirm protein expression with SDS-PAGE and/or Western blotting. </a:t>
            </a:r>
            <a:endParaRPr sz="3000">
              <a:solidFill>
                <a:schemeClr val="dk1"/>
              </a:solidFill>
              <a:latin typeface="Times New Roman"/>
              <a:ea typeface="Times New Roman"/>
              <a:cs typeface="Times New Roman"/>
              <a:sym typeface="Times New Roman"/>
            </a:endParaRPr>
          </a:p>
          <a:p>
            <a:pPr indent="-419100" lvl="0" marL="457200" rtl="0" algn="l">
              <a:lnSpc>
                <a:spcPct val="120000"/>
              </a:lnSpc>
              <a:spcBef>
                <a:spcPts val="0"/>
              </a:spcBef>
              <a:spcAft>
                <a:spcPts val="0"/>
              </a:spcAft>
              <a:buClr>
                <a:schemeClr val="dk1"/>
              </a:buClr>
              <a:buSzPts val="3000"/>
              <a:buFont typeface="Times New Roman"/>
              <a:buChar char="-"/>
            </a:pPr>
            <a:r>
              <a:rPr lang="en-US" sz="3000">
                <a:solidFill>
                  <a:schemeClr val="dk1"/>
                </a:solidFill>
                <a:latin typeface="Times New Roman"/>
                <a:ea typeface="Times New Roman"/>
                <a:cs typeface="Times New Roman"/>
                <a:sym typeface="Times New Roman"/>
              </a:rPr>
              <a:t>Use ion chromatography or mass spectrometry to validate effective functioning of the perchlorate breakdown operon genes. </a:t>
            </a:r>
            <a:endParaRPr sz="3000">
              <a:solidFill>
                <a:schemeClr val="dk1"/>
              </a:solidFill>
              <a:latin typeface="Times New Roman"/>
              <a:ea typeface="Times New Roman"/>
              <a:cs typeface="Times New Roman"/>
              <a:sym typeface="Times New Roman"/>
            </a:endParaRPr>
          </a:p>
          <a:p>
            <a:pPr indent="-419100" lvl="0" marL="457200" rtl="0" algn="l">
              <a:lnSpc>
                <a:spcPct val="120000"/>
              </a:lnSpc>
              <a:spcBef>
                <a:spcPts val="0"/>
              </a:spcBef>
              <a:spcAft>
                <a:spcPts val="0"/>
              </a:spcAft>
              <a:buClr>
                <a:schemeClr val="dk1"/>
              </a:buClr>
              <a:buSzPts val="3000"/>
              <a:buFont typeface="Times New Roman"/>
              <a:buChar char="-"/>
            </a:pPr>
            <a:r>
              <a:rPr lang="en-US" sz="3000">
                <a:solidFill>
                  <a:schemeClr val="dk1"/>
                </a:solidFill>
                <a:latin typeface="Times New Roman"/>
                <a:ea typeface="Times New Roman"/>
                <a:cs typeface="Times New Roman"/>
                <a:sym typeface="Times New Roman"/>
              </a:rPr>
              <a:t>Assess the effectiveness of endogenous </a:t>
            </a:r>
            <a:r>
              <a:rPr i="1" lang="en-US" sz="3000">
                <a:solidFill>
                  <a:schemeClr val="dk1"/>
                </a:solidFill>
                <a:latin typeface="Times New Roman"/>
                <a:ea typeface="Times New Roman"/>
                <a:cs typeface="Times New Roman"/>
                <a:sym typeface="Times New Roman"/>
              </a:rPr>
              <a:t>cld</a:t>
            </a:r>
            <a:r>
              <a:rPr lang="en-US" sz="3000">
                <a:solidFill>
                  <a:schemeClr val="dk1"/>
                </a:solidFill>
                <a:latin typeface="Times New Roman"/>
                <a:ea typeface="Times New Roman"/>
                <a:cs typeface="Times New Roman"/>
                <a:sym typeface="Times New Roman"/>
              </a:rPr>
              <a:t> and </a:t>
            </a:r>
            <a:r>
              <a:rPr i="1" lang="en-US" sz="3000">
                <a:solidFill>
                  <a:schemeClr val="dk1"/>
                </a:solidFill>
                <a:latin typeface="Times New Roman"/>
                <a:ea typeface="Times New Roman"/>
                <a:cs typeface="Times New Roman"/>
                <a:sym typeface="Times New Roman"/>
              </a:rPr>
              <a:t>clr</a:t>
            </a:r>
            <a:r>
              <a:rPr lang="en-US" sz="3000">
                <a:solidFill>
                  <a:schemeClr val="dk1"/>
                </a:solidFill>
                <a:latin typeface="Times New Roman"/>
                <a:ea typeface="Times New Roman"/>
                <a:cs typeface="Times New Roman"/>
                <a:sym typeface="Times New Roman"/>
              </a:rPr>
              <a:t> genes encoding chlorate reductase and chlorite dismutase, respectively, and introduce additional copies from external sources if current expression is insufficient to sustain necessary pathway flux. </a:t>
            </a:r>
            <a:endParaRPr sz="3000">
              <a:solidFill>
                <a:schemeClr val="dk1"/>
              </a:solidFill>
              <a:latin typeface="Times New Roman"/>
              <a:ea typeface="Times New Roman"/>
              <a:cs typeface="Times New Roman"/>
              <a:sym typeface="Times New Roman"/>
            </a:endParaRPr>
          </a:p>
          <a:p>
            <a:pPr indent="-419100" lvl="0" marL="457200" rtl="0" algn="l">
              <a:lnSpc>
                <a:spcPct val="120000"/>
              </a:lnSpc>
              <a:spcBef>
                <a:spcPts val="0"/>
              </a:spcBef>
              <a:spcAft>
                <a:spcPts val="0"/>
              </a:spcAft>
              <a:buClr>
                <a:schemeClr val="dk1"/>
              </a:buClr>
              <a:buSzPts val="3000"/>
              <a:buFont typeface="Times New Roman"/>
              <a:buChar char="-"/>
            </a:pPr>
            <a:r>
              <a:rPr lang="en-US" sz="3000">
                <a:solidFill>
                  <a:schemeClr val="dk1"/>
                </a:solidFill>
                <a:latin typeface="Times New Roman"/>
                <a:ea typeface="Times New Roman"/>
                <a:cs typeface="Times New Roman"/>
                <a:sym typeface="Times New Roman"/>
              </a:rPr>
              <a:t>Assess chlorite toxicity and, if necessary, upregulate chlorite dismutase and downregulate chlorate reductase to minimize intracellular accumulation.</a:t>
            </a:r>
            <a:endParaRPr sz="3000">
              <a:solidFill>
                <a:schemeClr val="dk1"/>
              </a:solidFill>
              <a:latin typeface="Times New Roman"/>
              <a:ea typeface="Times New Roman"/>
              <a:cs typeface="Times New Roman"/>
              <a:sym typeface="Times New Roman"/>
            </a:endParaRPr>
          </a:p>
          <a:p>
            <a:pPr indent="-419100" lvl="0" marL="457200" rtl="0" algn="l">
              <a:lnSpc>
                <a:spcPct val="120000"/>
              </a:lnSpc>
              <a:spcBef>
                <a:spcPts val="0"/>
              </a:spcBef>
              <a:spcAft>
                <a:spcPts val="0"/>
              </a:spcAft>
              <a:buClr>
                <a:schemeClr val="dk1"/>
              </a:buClr>
              <a:buSzPts val="3000"/>
              <a:buFont typeface="Times New Roman"/>
              <a:buChar char="-"/>
            </a:pPr>
            <a:r>
              <a:rPr lang="en-US" sz="3000">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8"/>
                  </a:ext>
                </a:extLst>
              </a:rPr>
              <a:t>Explore the potential of CO₂ fixation or biosynthesis pathways via co-culturing the current host with another engineered strain.</a:t>
            </a:r>
            <a:r>
              <a:rPr lang="en-US" sz="3000">
                <a:solidFill>
                  <a:schemeClr val="dk1"/>
                </a:solidFill>
                <a:latin typeface="Times New Roman"/>
                <a:ea typeface="Times New Roman"/>
                <a:cs typeface="Times New Roman"/>
                <a:sym typeface="Times New Roman"/>
              </a:rPr>
              <a:t> </a:t>
            </a:r>
            <a:endParaRPr b="1" sz="3300">
              <a:solidFill>
                <a:schemeClr val="dk1"/>
              </a:solidFill>
              <a:latin typeface="Times New Roman"/>
              <a:ea typeface="Times New Roman"/>
              <a:cs typeface="Times New Roman"/>
              <a:sym typeface="Times New Roman"/>
            </a:endParaRPr>
          </a:p>
        </p:txBody>
      </p:sp>
      <p:pic>
        <p:nvPicPr>
          <p:cNvPr id="151" name="Google Shape;151;g3c8c3045c14_0_57" title="frame (1).png"/>
          <p:cNvPicPr preferRelativeResize="0"/>
          <p:nvPr/>
        </p:nvPicPr>
        <p:blipFill rotWithShape="1">
          <a:blip r:embed="rId18">
            <a:alphaModFix/>
          </a:blip>
          <a:srcRect b="11133" l="12126" r="11128" t="12821"/>
          <a:stretch/>
        </p:blipFill>
        <p:spPr>
          <a:xfrm>
            <a:off x="34031564" y="15399178"/>
            <a:ext cx="2760400" cy="2735400"/>
          </a:xfrm>
          <a:prstGeom prst="rect">
            <a:avLst/>
          </a:prstGeom>
          <a:noFill/>
          <a:ln>
            <a:noFill/>
          </a:ln>
        </p:spPr>
      </p:pic>
      <p:sp>
        <p:nvSpPr>
          <p:cNvPr id="152" name="Google Shape;152;g3c8c3045c14_0_57"/>
          <p:cNvSpPr txBox="1"/>
          <p:nvPr/>
        </p:nvSpPr>
        <p:spPr>
          <a:xfrm>
            <a:off x="34325927" y="14837267"/>
            <a:ext cx="21717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000">
                <a:solidFill>
                  <a:schemeClr val="dk1"/>
                </a:solidFill>
                <a:latin typeface="Garamond"/>
                <a:ea typeface="Garamond"/>
                <a:cs typeface="Garamond"/>
                <a:sym typeface="Garamond"/>
              </a:rPr>
              <a:t>Works Cited</a:t>
            </a:r>
            <a:endParaRPr b="1" sz="3000">
              <a:solidFill>
                <a:schemeClr val="dk1"/>
              </a:solidFill>
              <a:latin typeface="Garamond"/>
              <a:ea typeface="Garamond"/>
              <a:cs typeface="Garamond"/>
              <a:sym typeface="Garamo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