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Lexend ExtraBold"/>
      <p:bold r:id="rId7"/>
    </p:embeddedFont>
    <p:embeddedFont>
      <p:font typeface="Lexend SemiBold"/>
      <p:regular r:id="rId8"/>
      <p:bold r:id="rId9"/>
    </p:embeddedFont>
    <p:embeddedFont>
      <p:font typeface="Lexend"/>
      <p:regular r:id="rId10"/>
      <p:bold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jcYQcpq/ZM5mjDYEvTW6C+ujtp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exend-bold.fntdata"/><Relationship Id="rId10" Type="http://schemas.openxmlformats.org/officeDocument/2006/relationships/font" Target="fonts/Lexend-regular.fntdata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exend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LexendExtraBold-bold.fntdata"/><Relationship Id="rId8" Type="http://schemas.openxmlformats.org/officeDocument/2006/relationships/font" Target="fonts/LexendSemiBo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hyperlink" Target="http://drive.google.com/file/d/172sv1BUYxStCC92hMsDeFpbzaHzqo85Y/view" TargetMode="External"/><Relationship Id="rId13" Type="http://schemas.openxmlformats.org/officeDocument/2006/relationships/image" Target="../media/image9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2682900" y="1318800"/>
            <a:ext cx="2607300" cy="32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8E7CC3"/>
                </a:solidFill>
                <a:latin typeface="Lexend"/>
                <a:ea typeface="Lexend"/>
                <a:cs typeface="Lexend"/>
                <a:sym typeface="Lexend"/>
              </a:rPr>
              <a:t>Objectives</a:t>
            </a:r>
            <a:endParaRPr b="1" sz="1300">
              <a:solidFill>
                <a:srgbClr val="8E7CC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Build an efficient carbon fixation and biofuel production system.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Engineer the bicA gene into cyanobacteria and overexpress to increase bicarbonate intake and reduce the bottleneck in CBB cycle.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Include a biosensor detecting the cell stress level and bottlenecks to ensure efficiency and effectiveness.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Capturing CO2 and generating valuable biofuels out of it with the goal of mitigating climate change. </a:t>
            </a:r>
            <a:endParaRPr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g1efd1bf967a_0_0"/>
          <p:cNvSpPr txBox="1"/>
          <p:nvPr/>
        </p:nvSpPr>
        <p:spPr>
          <a:xfrm>
            <a:off x="953100" y="59275"/>
            <a:ext cx="7237800" cy="12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674EA7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Enhancing CO2 Fixation and </a:t>
            </a:r>
            <a:endParaRPr sz="1500">
              <a:solidFill>
                <a:srgbClr val="674EA7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674EA7"/>
                </a:solidFill>
                <a:latin typeface="Lexend ExtraBold"/>
                <a:ea typeface="Lexend ExtraBold"/>
                <a:cs typeface="Lexend ExtraBold"/>
                <a:sym typeface="Lexend ExtraBold"/>
              </a:rPr>
              <a:t>Biofuel Production Efficiency Using Cyanobacteria</a:t>
            </a:r>
            <a:endParaRPr sz="2100">
              <a:solidFill>
                <a:srgbClr val="674EA7"/>
              </a:solidFill>
              <a:latin typeface="Lexend ExtraBold"/>
              <a:ea typeface="Lexend ExtraBold"/>
              <a:cs typeface="Lexend ExtraBold"/>
              <a:sym typeface="Lexend Extra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Jaeyun Lee, Roberts Sartor</a:t>
            </a:r>
            <a:r>
              <a:rPr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Ryo Nakano,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Boran (Emily) Zhang, Yirou (Rose) Huang,</a:t>
            </a:r>
            <a:r>
              <a:rPr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Ms.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Vivien Marmerstein, Aditya Pandharinath Sarnaik (Arizona State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Western Reserve Academy, Hudson, Ohio</a:t>
            </a:r>
            <a:endParaRPr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6" name="Google Shape;86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4">
            <a:alphaModFix/>
          </a:blip>
          <a:srcRect b="21911" l="9561" r="11287" t="13886"/>
          <a:stretch/>
        </p:blipFill>
        <p:spPr>
          <a:xfrm>
            <a:off x="47425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582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034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137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56714" y="4685757"/>
            <a:ext cx="1003244" cy="33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607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1efd1bf967a_0_0"/>
          <p:cNvSpPr txBox="1"/>
          <p:nvPr/>
        </p:nvSpPr>
        <p:spPr>
          <a:xfrm>
            <a:off x="5089415" y="1280300"/>
            <a:ext cx="40197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8E7CC3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Bicarbonate</a:t>
            </a:r>
            <a:r>
              <a:rPr lang="en-US" sz="1200">
                <a:solidFill>
                  <a:srgbClr val="8E7CC3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 Uptake and Cell Stress Biosensor Design</a:t>
            </a:r>
            <a:endParaRPr sz="1200">
              <a:solidFill>
                <a:srgbClr val="8E7CC3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pic>
        <p:nvPicPr>
          <p:cNvPr id="94" name="Google Shape;94;g1efd1bf967a_0_0" title="New Recording 3 2.mp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4100" y="4656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1efd1bf967a_0_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6451" y="2914562"/>
            <a:ext cx="2382900" cy="1579200"/>
          </a:xfrm>
          <a:prstGeom prst="roundRect">
            <a:avLst>
              <a:gd fmla="val 6715" name="adj"/>
            </a:avLst>
          </a:prstGeom>
          <a:noFill/>
          <a:ln>
            <a:noFill/>
          </a:ln>
        </p:spPr>
      </p:pic>
      <p:sp>
        <p:nvSpPr>
          <p:cNvPr id="96" name="Google Shape;96;g1efd1bf967a_0_0"/>
          <p:cNvSpPr txBox="1"/>
          <p:nvPr/>
        </p:nvSpPr>
        <p:spPr>
          <a:xfrm>
            <a:off x="0" y="2613450"/>
            <a:ext cx="3097500" cy="3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8E7CC3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Annual CO2 Emission Graph</a:t>
            </a:r>
            <a:endParaRPr sz="1200">
              <a:solidFill>
                <a:srgbClr val="8E7CC3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pic>
        <p:nvPicPr>
          <p:cNvPr id="97" name="Google Shape;97;g1efd1bf967a_0_0" title="jg Untitled.png"/>
          <p:cNvPicPr preferRelativeResize="0"/>
          <p:nvPr/>
        </p:nvPicPr>
        <p:blipFill rotWithShape="1">
          <a:blip r:embed="rId13">
            <a:alphaModFix/>
          </a:blip>
          <a:srcRect b="8" l="12508" r="15315" t="14161"/>
          <a:stretch/>
        </p:blipFill>
        <p:spPr>
          <a:xfrm>
            <a:off x="5319063" y="1610430"/>
            <a:ext cx="3560400" cy="2964600"/>
          </a:xfrm>
          <a:prstGeom prst="roundRect">
            <a:avLst>
              <a:gd fmla="val 4337" name="adj"/>
            </a:avLst>
          </a:prstGeom>
          <a:noFill/>
          <a:ln>
            <a:noFill/>
          </a:ln>
        </p:spPr>
      </p:pic>
      <p:sp>
        <p:nvSpPr>
          <p:cNvPr id="98" name="Google Shape;98;g1efd1bf967a_0_0"/>
          <p:cNvSpPr txBox="1"/>
          <p:nvPr/>
        </p:nvSpPr>
        <p:spPr>
          <a:xfrm>
            <a:off x="204100" y="1319650"/>
            <a:ext cx="2551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8E7CC3"/>
                </a:solidFill>
                <a:latin typeface="Lexend"/>
                <a:ea typeface="Lexend"/>
                <a:cs typeface="Lexend"/>
                <a:sym typeface="Lexend"/>
              </a:rPr>
              <a:t>Problem</a:t>
            </a:r>
            <a:endParaRPr b="1" sz="1200">
              <a:solidFill>
                <a:srgbClr val="8E7CC3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Char char="●"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Greenhouse</a:t>
            </a: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gas emission has profoundly affect</a:t>
            </a: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</a:t>
            </a: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environment</a:t>
            </a: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human society. 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Char char="●"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Global warming has intensified hazards, costing the U.S. over $2.915 trillion since 1980.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