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21067700" cx="37463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A4A3A4"/>
          </p15:clr>
        </p15:guide>
        <p15:guide id="2" pos="11800">
          <p15:clr>
            <a:srgbClr val="A4A3A4"/>
          </p15:clr>
        </p15:guide>
      </p15:sldGuideLst>
    </p:ext>
    <p:ext uri="GoogleSlidesCustomDataVersion2">
      <go:slidesCustomData xmlns:go="http://customooxmlschemas.google.com/" r:id="rId7" roundtripDataSignature="AMtx7mg2ldjQgIOdyTOg0l7AuxJghewrd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fd191b55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1efd191b5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1277084" y="3049771"/>
            <a:ext cx="34909415" cy="8407463"/>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p:txBody>
      </p:sp>
      <p:sp>
        <p:nvSpPr>
          <p:cNvPr id="11" name="Google Shape;11;p3"/>
          <p:cNvSpPr txBox="1"/>
          <p:nvPr>
            <p:ph idx="1" type="subTitle"/>
          </p:nvPr>
        </p:nvSpPr>
        <p:spPr>
          <a:xfrm>
            <a:off x="1277050" y="11608541"/>
            <a:ext cx="34909415" cy="3246518"/>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p:txBody>
      </p:sp>
      <p:sp>
        <p:nvSpPr>
          <p:cNvPr id="12" name="Google Shape;12;p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4"/>
          <p:cNvSpPr txBox="1"/>
          <p:nvPr>
            <p:ph type="title"/>
          </p:nvPr>
        </p:nvSpPr>
        <p:spPr>
          <a:xfrm>
            <a:off x="1277050" y="8809855"/>
            <a:ext cx="34909415" cy="3447926"/>
          </a:xfrm>
          <a:prstGeom prst="rect">
            <a:avLst/>
          </a:prstGeom>
          <a:noFill/>
          <a:ln>
            <a:noFill/>
          </a:ln>
        </p:spPr>
        <p:txBody>
          <a:bodyPr anchorCtr="0" anchor="ctr" bIns="371025" lIns="371025" spcFirstLastPara="1" rIns="371025" wrap="square" tIns="371025">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p:txBody>
      </p:sp>
      <p:sp>
        <p:nvSpPr>
          <p:cNvPr id="15" name="Google Shape;15;p4"/>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5"/>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18" name="Google Shape;18;p5"/>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19" name="Google Shape;19;p5"/>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2" name="Google Shape;22;p6"/>
          <p:cNvSpPr txBox="1"/>
          <p:nvPr>
            <p:ph idx="1" type="body"/>
          </p:nvPr>
        </p:nvSpPr>
        <p:spPr>
          <a:xfrm>
            <a:off x="1277051"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3" name="Google Shape;23;p6"/>
          <p:cNvSpPr txBox="1"/>
          <p:nvPr>
            <p:ph idx="2" type="body"/>
          </p:nvPr>
        </p:nvSpPr>
        <p:spPr>
          <a:xfrm>
            <a:off x="19798579"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4" name="Google Shape;24;p6"/>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7" name="Google Shape;27;p7"/>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1277051" y="2275731"/>
            <a:ext cx="11504513" cy="3095415"/>
          </a:xfrm>
          <a:prstGeom prst="rect">
            <a:avLst/>
          </a:prstGeom>
          <a:noFill/>
          <a:ln>
            <a:noFill/>
          </a:ln>
        </p:spPr>
        <p:txBody>
          <a:bodyPr anchorCtr="0" anchor="b" bIns="371025" lIns="371025" spcFirstLastPara="1" rIns="371025" wrap="square" tIns="371025">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p:txBody>
      </p:sp>
      <p:sp>
        <p:nvSpPr>
          <p:cNvPr id="30" name="Google Shape;30;p8"/>
          <p:cNvSpPr txBox="1"/>
          <p:nvPr>
            <p:ph idx="1" type="body"/>
          </p:nvPr>
        </p:nvSpPr>
        <p:spPr>
          <a:xfrm>
            <a:off x="1277051" y="5691785"/>
            <a:ext cx="11504513" cy="13022745"/>
          </a:xfrm>
          <a:prstGeom prst="rect">
            <a:avLst/>
          </a:prstGeom>
          <a:noFill/>
          <a:ln>
            <a:noFill/>
          </a:ln>
        </p:spPr>
        <p:txBody>
          <a:bodyPr anchorCtr="0" anchor="t" bIns="371025" lIns="371025" spcFirstLastPara="1" rIns="371025" wrap="square" tIns="371025">
            <a:normAutofit/>
          </a:bodyPr>
          <a:lstStyle>
            <a:lvl1pPr indent="-539750" lvl="0" marL="457200" algn="l">
              <a:lnSpc>
                <a:spcPct val="115000"/>
              </a:lnSpc>
              <a:spcBef>
                <a:spcPts val="0"/>
              </a:spcBef>
              <a:spcAft>
                <a:spcPts val="0"/>
              </a:spcAft>
              <a:buSzPts val="4900"/>
              <a:buChar char="●"/>
              <a:defRPr sz="3136"/>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31" name="Google Shape;31;p8"/>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2008578" y="1843809"/>
            <a:ext cx="26088982" cy="16755790"/>
          </a:xfrm>
          <a:prstGeom prst="rect">
            <a:avLst/>
          </a:prstGeom>
          <a:noFill/>
          <a:ln>
            <a:noFill/>
          </a:ln>
        </p:spPr>
        <p:txBody>
          <a:bodyPr anchorCtr="0" anchor="ctr" bIns="371025" lIns="371025" spcFirstLastPara="1" rIns="371025" wrap="square" tIns="371025">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p:txBody>
      </p:sp>
      <p:sp>
        <p:nvSpPr>
          <p:cNvPr id="34" name="Google Shape;34;p9"/>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18731707" y="-511"/>
            <a:ext cx="18731707" cy="21067713"/>
          </a:xfrm>
          <a:prstGeom prst="rect">
            <a:avLst/>
          </a:prstGeom>
          <a:solidFill>
            <a:schemeClr val="lt2"/>
          </a:solidFill>
          <a:ln>
            <a:noFill/>
          </a:ln>
        </p:spPr>
        <p:txBody>
          <a:bodyPr anchorCtr="0" anchor="ctr" bIns="237450" lIns="237450" spcFirstLastPara="1" rIns="237450" wrap="square" tIns="2374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896"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1087766" y="5051070"/>
            <a:ext cx="16573586" cy="6071406"/>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p:txBody>
      </p:sp>
      <p:sp>
        <p:nvSpPr>
          <p:cNvPr id="38" name="Google Shape;38;p10"/>
          <p:cNvSpPr txBox="1"/>
          <p:nvPr>
            <p:ph idx="1" type="subTitle"/>
          </p:nvPr>
        </p:nvSpPr>
        <p:spPr>
          <a:xfrm>
            <a:off x="1087766" y="11481361"/>
            <a:ext cx="16573586" cy="5058993"/>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p:txBody>
      </p:sp>
      <p:sp>
        <p:nvSpPr>
          <p:cNvPr id="39" name="Google Shape;39;p10"/>
          <p:cNvSpPr txBox="1"/>
          <p:nvPr>
            <p:ph idx="2" type="body"/>
          </p:nvPr>
        </p:nvSpPr>
        <p:spPr>
          <a:xfrm>
            <a:off x="20237372" y="2965802"/>
            <a:ext cx="15720376" cy="15135123"/>
          </a:xfrm>
          <a:prstGeom prst="rect">
            <a:avLst/>
          </a:prstGeom>
          <a:noFill/>
          <a:ln>
            <a:noFill/>
          </a:ln>
        </p:spPr>
        <p:txBody>
          <a:bodyPr anchorCtr="0" anchor="ctr"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40" name="Google Shape;40;p10"/>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1277051" y="17328384"/>
            <a:ext cx="24577171" cy="2478521"/>
          </a:xfrm>
          <a:prstGeom prst="rect">
            <a:avLst/>
          </a:prstGeom>
          <a:noFill/>
          <a:ln>
            <a:noFill/>
          </a:ln>
        </p:spPr>
        <p:txBody>
          <a:bodyPr anchorCtr="0" anchor="ctr" bIns="371025" lIns="371025" spcFirstLastPara="1" rIns="371025" wrap="square" tIns="371025">
            <a:normAutofit/>
          </a:bodyPr>
          <a:lstStyle>
            <a:lvl1pPr indent="-228600" lvl="0" marL="457200" algn="l">
              <a:lnSpc>
                <a:spcPct val="100000"/>
              </a:lnSpc>
              <a:spcBef>
                <a:spcPts val="0"/>
              </a:spcBef>
              <a:spcAft>
                <a:spcPts val="0"/>
              </a:spcAft>
              <a:buSzPts val="7300"/>
              <a:buNone/>
              <a:defRPr/>
            </a:lvl1pPr>
          </a:lstStyle>
          <a:p/>
        </p:txBody>
      </p:sp>
      <p:sp>
        <p:nvSpPr>
          <p:cNvPr id="43" name="Google Shape;43;p11"/>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1277050" y="4530674"/>
            <a:ext cx="34909415" cy="8042472"/>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2"/>
          <p:cNvSpPr txBox="1"/>
          <p:nvPr>
            <p:ph idx="1" type="body"/>
          </p:nvPr>
        </p:nvSpPr>
        <p:spPr>
          <a:xfrm>
            <a:off x="1277050" y="12911475"/>
            <a:ext cx="34909415" cy="5327984"/>
          </a:xfrm>
          <a:prstGeom prst="rect">
            <a:avLst/>
          </a:prstGeom>
          <a:noFill/>
          <a:ln>
            <a:noFill/>
          </a:ln>
        </p:spPr>
        <p:txBody>
          <a:bodyPr anchorCtr="0" anchor="t" bIns="371025" lIns="371025" spcFirstLastPara="1" rIns="371025" wrap="square" tIns="371025">
            <a:normAutofit/>
          </a:bodyPr>
          <a:lstStyle>
            <a:lvl1pPr indent="-692150" lvl="0" marL="457200" algn="ctr">
              <a:lnSpc>
                <a:spcPct val="115000"/>
              </a:lnSpc>
              <a:spcBef>
                <a:spcPts val="0"/>
              </a:spcBef>
              <a:spcAft>
                <a:spcPts val="0"/>
              </a:spcAft>
              <a:buSzPts val="7300"/>
              <a:buChar char="●"/>
              <a:defRPr/>
            </a:lvl1pPr>
            <a:lvl2pPr indent="-590550" lvl="1" marL="914400" algn="ctr">
              <a:lnSpc>
                <a:spcPct val="115000"/>
              </a:lnSpc>
              <a:spcBef>
                <a:spcPts val="0"/>
              </a:spcBef>
              <a:spcAft>
                <a:spcPts val="0"/>
              </a:spcAft>
              <a:buSzPts val="5700"/>
              <a:buChar char="○"/>
              <a:defRPr/>
            </a:lvl2pPr>
            <a:lvl3pPr indent="-590550" lvl="2" marL="1371600" algn="ctr">
              <a:lnSpc>
                <a:spcPct val="115000"/>
              </a:lnSpc>
              <a:spcBef>
                <a:spcPts val="0"/>
              </a:spcBef>
              <a:spcAft>
                <a:spcPts val="0"/>
              </a:spcAft>
              <a:buSzPts val="5700"/>
              <a:buChar char="■"/>
              <a:defRPr/>
            </a:lvl3pPr>
            <a:lvl4pPr indent="-590550" lvl="3" marL="1828800" algn="ctr">
              <a:lnSpc>
                <a:spcPct val="115000"/>
              </a:lnSpc>
              <a:spcBef>
                <a:spcPts val="0"/>
              </a:spcBef>
              <a:spcAft>
                <a:spcPts val="0"/>
              </a:spcAft>
              <a:buSzPts val="5700"/>
              <a:buChar char="●"/>
              <a:defRPr/>
            </a:lvl4pPr>
            <a:lvl5pPr indent="-590550" lvl="4" marL="2286000" algn="ctr">
              <a:lnSpc>
                <a:spcPct val="115000"/>
              </a:lnSpc>
              <a:spcBef>
                <a:spcPts val="0"/>
              </a:spcBef>
              <a:spcAft>
                <a:spcPts val="0"/>
              </a:spcAft>
              <a:buSzPts val="5700"/>
              <a:buChar char="○"/>
              <a:defRPr/>
            </a:lvl5pPr>
            <a:lvl6pPr indent="-590550" lvl="5" marL="2743200" algn="ctr">
              <a:lnSpc>
                <a:spcPct val="115000"/>
              </a:lnSpc>
              <a:spcBef>
                <a:spcPts val="0"/>
              </a:spcBef>
              <a:spcAft>
                <a:spcPts val="0"/>
              </a:spcAft>
              <a:buSzPts val="5700"/>
              <a:buChar char="■"/>
              <a:defRPr/>
            </a:lvl6pPr>
            <a:lvl7pPr indent="-590550" lvl="6" marL="3200400" algn="ctr">
              <a:lnSpc>
                <a:spcPct val="115000"/>
              </a:lnSpc>
              <a:spcBef>
                <a:spcPts val="0"/>
              </a:spcBef>
              <a:spcAft>
                <a:spcPts val="0"/>
              </a:spcAft>
              <a:buSzPts val="5700"/>
              <a:buChar char="●"/>
              <a:defRPr/>
            </a:lvl7pPr>
            <a:lvl8pPr indent="-590550" lvl="7" marL="3657600" algn="ctr">
              <a:lnSpc>
                <a:spcPct val="115000"/>
              </a:lnSpc>
              <a:spcBef>
                <a:spcPts val="0"/>
              </a:spcBef>
              <a:spcAft>
                <a:spcPts val="0"/>
              </a:spcAft>
              <a:buSzPts val="5700"/>
              <a:buChar char="○"/>
              <a:defRPr/>
            </a:lvl8pPr>
            <a:lvl9pPr indent="-590550" lvl="8" marL="4114800" algn="ctr">
              <a:lnSpc>
                <a:spcPct val="115000"/>
              </a:lnSpc>
              <a:spcBef>
                <a:spcPts val="0"/>
              </a:spcBef>
              <a:spcAft>
                <a:spcPts val="0"/>
              </a:spcAft>
              <a:buSzPts val="5700"/>
              <a:buChar char="■"/>
              <a:defRPr/>
            </a:lvl9pPr>
          </a:lstStyle>
          <a:p/>
        </p:txBody>
      </p:sp>
      <p:sp>
        <p:nvSpPr>
          <p:cNvPr id="47" name="Google Shape;47;p1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marR="0" rtl="0" algn="l">
              <a:lnSpc>
                <a:spcPct val="115000"/>
              </a:lnSpc>
              <a:spcBef>
                <a:spcPts val="0"/>
              </a:spcBef>
              <a:spcAft>
                <a:spcPts val="0"/>
              </a:spcAft>
              <a:buClr>
                <a:schemeClr val="dk2"/>
              </a:buClr>
              <a:buSzPts val="7300"/>
              <a:buFont typeface="Arial"/>
              <a:buChar char="●"/>
              <a:defRPr b="0" i="0" sz="7300" u="none" cap="none" strike="noStrike">
                <a:solidFill>
                  <a:schemeClr val="dk2"/>
                </a:solidFill>
                <a:latin typeface="Arial"/>
                <a:ea typeface="Arial"/>
                <a:cs typeface="Arial"/>
                <a:sym typeface="Arial"/>
              </a:defRPr>
            </a:lvl1pPr>
            <a:lvl2pPr indent="-590550" lvl="1" marL="914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2pPr>
            <a:lvl3pPr indent="-590550" lvl="2" marL="1371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3pPr>
            <a:lvl4pPr indent="-590550" lvl="3" marL="1828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4pPr>
            <a:lvl5pPr indent="-590550" lvl="4" marL="22860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5pPr>
            <a:lvl6pPr indent="-590550" lvl="5" marL="27432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6pPr>
            <a:lvl7pPr indent="-590550" lvl="6" marL="3200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7pPr>
            <a:lvl8pPr indent="-590550" lvl="7" marL="3657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8pPr>
            <a:lvl9pPr indent="-590550" lvl="8" marL="4114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11.jpg"/><Relationship Id="rId10" Type="http://schemas.openxmlformats.org/officeDocument/2006/relationships/image" Target="../media/image10.png"/><Relationship Id="rId13" Type="http://schemas.openxmlformats.org/officeDocument/2006/relationships/image" Target="../media/image12.png"/><Relationship Id="rId12"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4.png"/><Relationship Id="rId9" Type="http://schemas.openxmlformats.org/officeDocument/2006/relationships/image" Target="../media/image5.png"/><Relationship Id="rId1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1.png"/><Relationship Id="rId7" Type="http://schemas.openxmlformats.org/officeDocument/2006/relationships/image" Target="../media/image9.png"/><Relationship Id="rId8"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g1efd191b55a_0_0"/>
          <p:cNvPicPr preferRelativeResize="0"/>
          <p:nvPr/>
        </p:nvPicPr>
        <p:blipFill rotWithShape="1">
          <a:blip r:embed="rId3">
            <a:alphaModFix/>
          </a:blip>
          <a:srcRect b="21909" l="9561" r="11287" t="13888"/>
          <a:stretch/>
        </p:blipFill>
        <p:spPr>
          <a:xfrm>
            <a:off x="1307309" y="18340928"/>
            <a:ext cx="5963313" cy="2446248"/>
          </a:xfrm>
          <a:prstGeom prst="rect">
            <a:avLst/>
          </a:prstGeom>
          <a:noFill/>
          <a:ln>
            <a:noFill/>
          </a:ln>
        </p:spPr>
      </p:pic>
      <p:sp>
        <p:nvSpPr>
          <p:cNvPr id="55" name="Google Shape;55;g1efd191b55a_0_0"/>
          <p:cNvSpPr txBox="1"/>
          <p:nvPr/>
        </p:nvSpPr>
        <p:spPr>
          <a:xfrm>
            <a:off x="626675" y="2861325"/>
            <a:ext cx="11451000" cy="92304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spAutoFit/>
          </a:bodyPr>
          <a:lstStyle/>
          <a:p>
            <a:pPr indent="0" lvl="0" marL="0" marR="0" rtl="0" algn="ctr">
              <a:lnSpc>
                <a:spcPct val="100000"/>
              </a:lnSpc>
              <a:spcBef>
                <a:spcPts val="0"/>
              </a:spcBef>
              <a:spcAft>
                <a:spcPts val="0"/>
              </a:spcAft>
              <a:buClr>
                <a:srgbClr val="000000"/>
              </a:buClr>
              <a:buSzPts val="3200"/>
              <a:buFont typeface="Arial"/>
              <a:buNone/>
            </a:pPr>
            <a:r>
              <a:rPr b="1" lang="en" sz="3200">
                <a:solidFill>
                  <a:schemeClr val="dk1"/>
                </a:solidFill>
                <a:latin typeface="Times New Roman"/>
                <a:ea typeface="Times New Roman"/>
                <a:cs typeface="Times New Roman"/>
                <a:sym typeface="Times New Roman"/>
              </a:rPr>
              <a:t>Abstract</a:t>
            </a:r>
            <a:endParaRPr b="1" sz="3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200"/>
              <a:buFont typeface="Arial"/>
              <a:buNone/>
            </a:pPr>
            <a:r>
              <a:rPr lang="en" sz="2800">
                <a:solidFill>
                  <a:schemeClr val="dk1"/>
                </a:solidFill>
                <a:latin typeface="Times New Roman"/>
                <a:ea typeface="Times New Roman"/>
                <a:cs typeface="Times New Roman"/>
                <a:sym typeface="Times New Roman"/>
              </a:rPr>
              <a:t>A</a:t>
            </a:r>
            <a:r>
              <a:rPr lang="en" sz="2800">
                <a:solidFill>
                  <a:schemeClr val="dk1"/>
                </a:solidFill>
                <a:latin typeface="Times New Roman"/>
                <a:ea typeface="Times New Roman"/>
                <a:cs typeface="Times New Roman"/>
                <a:sym typeface="Times New Roman"/>
              </a:rPr>
              <a:t>topic dermatitis, or eczema, is a chronic inflammatory disease that impacts 204 million globally. It is characterized by dryness, itching, and irritation of the skin caused by reduced moisture retention and increased susceptibility to irritants, commonly </a:t>
            </a:r>
            <a:r>
              <a:rPr i="1" lang="en" sz="2800">
                <a:solidFill>
                  <a:schemeClr val="dk1"/>
                </a:solidFill>
                <a:latin typeface="Times New Roman"/>
                <a:ea typeface="Times New Roman"/>
                <a:cs typeface="Times New Roman"/>
                <a:sym typeface="Times New Roman"/>
              </a:rPr>
              <a:t>Staphylococcus aureus</a:t>
            </a:r>
            <a:r>
              <a:rPr lang="en" sz="2800">
                <a:solidFill>
                  <a:schemeClr val="dk1"/>
                </a:solidFill>
                <a:latin typeface="Times New Roman"/>
                <a:ea typeface="Times New Roman"/>
                <a:cs typeface="Times New Roman"/>
                <a:sym typeface="Times New Roman"/>
              </a:rPr>
              <a:t>. While some find success in treating the disease with topical corticosteroids, those treatments generally come with side effects, such as skin thinning, acne, and skin pigmentation changes. While these treatments aim to reduce inflammation and symptoms, they do little to support the skin’s microbiome. </a:t>
            </a:r>
            <a:r>
              <a:rPr i="1" lang="en" sz="2800">
                <a:solidFill>
                  <a:schemeClr val="dk1"/>
                </a:solidFill>
                <a:latin typeface="Times New Roman"/>
                <a:ea typeface="Times New Roman"/>
                <a:cs typeface="Times New Roman"/>
                <a:sym typeface="Times New Roman"/>
              </a:rPr>
              <a:t>Staphylococcus epidermidis</a:t>
            </a:r>
            <a:r>
              <a:rPr lang="en" sz="2800">
                <a:solidFill>
                  <a:schemeClr val="dk1"/>
                </a:solidFill>
                <a:latin typeface="Times New Roman"/>
                <a:ea typeface="Times New Roman"/>
                <a:cs typeface="Times New Roman"/>
                <a:sym typeface="Times New Roman"/>
              </a:rPr>
              <a:t> supports skin health, but is under-represented in individuals with eczema, making it a safe and effective chassis for an engineered AD treatment. We will enhance this bacteria’s synthesis of </a:t>
            </a:r>
            <a:r>
              <a:rPr lang="en" sz="2800">
                <a:solidFill>
                  <a:srgbClr val="0A0A0A"/>
                </a:solidFill>
                <a:latin typeface="Times New Roman"/>
                <a:ea typeface="Times New Roman"/>
                <a:cs typeface="Times New Roman"/>
                <a:sym typeface="Times New Roman"/>
              </a:rPr>
              <a:t>polysaccharide intercellular adhesin (PIA), </a:t>
            </a:r>
            <a:r>
              <a:rPr lang="en" sz="2800">
                <a:solidFill>
                  <a:srgbClr val="1B1B1B"/>
                </a:solidFill>
                <a:latin typeface="Times New Roman"/>
                <a:ea typeface="Times New Roman"/>
                <a:cs typeface="Times New Roman"/>
                <a:sym typeface="Times New Roman"/>
              </a:rPr>
              <a:t>a major contributor to a biofilm that helps retain moisture and create a healthy skin barrier, by inserting a</a:t>
            </a:r>
            <a:r>
              <a:rPr lang="en" sz="2800">
                <a:solidFill>
                  <a:schemeClr val="dk1"/>
                </a:solidFill>
                <a:latin typeface="Times New Roman"/>
                <a:ea typeface="Times New Roman"/>
                <a:cs typeface="Times New Roman"/>
                <a:sym typeface="Times New Roman"/>
              </a:rPr>
              <a:t> plasmid with the </a:t>
            </a:r>
            <a:r>
              <a:rPr i="1" lang="en" sz="2800">
                <a:solidFill>
                  <a:schemeClr val="dk1"/>
                </a:solidFill>
                <a:latin typeface="Times New Roman"/>
                <a:ea typeface="Times New Roman"/>
                <a:cs typeface="Times New Roman"/>
                <a:sym typeface="Times New Roman"/>
              </a:rPr>
              <a:t>icaADBC</a:t>
            </a:r>
            <a:r>
              <a:rPr lang="en" sz="2800">
                <a:solidFill>
                  <a:schemeClr val="dk1"/>
                </a:solidFill>
                <a:latin typeface="Times New Roman"/>
                <a:ea typeface="Times New Roman"/>
                <a:cs typeface="Times New Roman"/>
                <a:sym typeface="Times New Roman"/>
              </a:rPr>
              <a:t> operon (which codes for PIA synthesis) into </a:t>
            </a:r>
            <a:r>
              <a:rPr i="1" lang="en" sz="2800">
                <a:solidFill>
                  <a:schemeClr val="dk1"/>
                </a:solidFill>
                <a:latin typeface="Times New Roman"/>
                <a:ea typeface="Times New Roman"/>
                <a:cs typeface="Times New Roman"/>
                <a:sym typeface="Times New Roman"/>
              </a:rPr>
              <a:t>S. epidermidis</a:t>
            </a:r>
            <a:r>
              <a:rPr lang="en" sz="2800">
                <a:solidFill>
                  <a:schemeClr val="dk1"/>
                </a:solidFill>
                <a:latin typeface="Times New Roman"/>
                <a:ea typeface="Times New Roman"/>
                <a:cs typeface="Times New Roman"/>
                <a:sym typeface="Times New Roman"/>
              </a:rPr>
              <a:t>. This will help restore the skin barrier by simultaneously increasing PIA synthesis, </a:t>
            </a:r>
            <a:r>
              <a:rPr lang="en" sz="2800">
                <a:solidFill>
                  <a:srgbClr val="1B1B1B"/>
                </a:solidFill>
                <a:latin typeface="Times New Roman"/>
                <a:ea typeface="Times New Roman"/>
                <a:cs typeface="Times New Roman"/>
                <a:sym typeface="Times New Roman"/>
              </a:rPr>
              <a:t>antimicrobial peptide production (which fights </a:t>
            </a:r>
            <a:r>
              <a:rPr i="1" lang="en" sz="2800">
                <a:solidFill>
                  <a:srgbClr val="1B1B1B"/>
                </a:solidFill>
                <a:latin typeface="Times New Roman"/>
                <a:ea typeface="Times New Roman"/>
                <a:cs typeface="Times New Roman"/>
                <a:sym typeface="Times New Roman"/>
              </a:rPr>
              <a:t>S. aureus</a:t>
            </a:r>
            <a:r>
              <a:rPr lang="en" sz="2800">
                <a:solidFill>
                  <a:srgbClr val="1B1B1B"/>
                </a:solidFill>
                <a:latin typeface="Times New Roman"/>
                <a:ea typeface="Times New Roman"/>
                <a:cs typeface="Times New Roman"/>
                <a:sym typeface="Times New Roman"/>
              </a:rPr>
              <a:t> overgrowth), and nutrient availability</a:t>
            </a:r>
            <a:r>
              <a:rPr lang="en" sz="2800">
                <a:solidFill>
                  <a:schemeClr val="dk1"/>
                </a:solidFill>
                <a:latin typeface="Times New Roman"/>
                <a:ea typeface="Times New Roman"/>
                <a:cs typeface="Times New Roman"/>
                <a:sym typeface="Times New Roman"/>
              </a:rPr>
              <a:t>. The biofilm formed by PIA will allow the skin to retain </a:t>
            </a:r>
            <a:r>
              <a:rPr lang="en" sz="2800">
                <a:solidFill>
                  <a:srgbClr val="1B1B1B"/>
                </a:solidFill>
                <a:latin typeface="Times New Roman"/>
                <a:ea typeface="Times New Roman"/>
                <a:cs typeface="Times New Roman"/>
                <a:sym typeface="Times New Roman"/>
              </a:rPr>
              <a:t>these nutrients and lipids. </a:t>
            </a:r>
            <a:r>
              <a:rPr lang="en" sz="2800">
                <a:solidFill>
                  <a:schemeClr val="dk1"/>
                </a:solidFill>
                <a:latin typeface="Times New Roman"/>
                <a:ea typeface="Times New Roman"/>
                <a:cs typeface="Times New Roman"/>
                <a:sym typeface="Times New Roman"/>
              </a:rPr>
              <a:t>This engineered bacteria will be formulated into a cream that heals damaged skin directly, and fights underlying causes by increasing water and nutrient retention. </a:t>
            </a:r>
            <a:endParaRPr i="0" sz="2800" u="none" cap="none" strike="noStrike">
              <a:solidFill>
                <a:srgbClr val="000000"/>
              </a:solidFill>
              <a:latin typeface="Times New Roman"/>
              <a:ea typeface="Times New Roman"/>
              <a:cs typeface="Times New Roman"/>
              <a:sym typeface="Times New Roman"/>
            </a:endParaRPr>
          </a:p>
        </p:txBody>
      </p:sp>
      <p:sp>
        <p:nvSpPr>
          <p:cNvPr id="56" name="Google Shape;56;g1efd191b55a_0_0"/>
          <p:cNvSpPr txBox="1"/>
          <p:nvPr/>
        </p:nvSpPr>
        <p:spPr>
          <a:xfrm>
            <a:off x="6386450" y="95875"/>
            <a:ext cx="24692100" cy="2446200"/>
          </a:xfrm>
          <a:prstGeom prst="rect">
            <a:avLst/>
          </a:prstGeom>
          <a:noFill/>
          <a:ln cap="flat" cmpd="sng" w="9525">
            <a:solidFill>
              <a:schemeClr val="dk2"/>
            </a:solidFill>
            <a:prstDash val="solid"/>
            <a:round/>
            <a:headEnd len="sm" w="sm" type="none"/>
            <a:tailEnd len="sm" w="sm" type="none"/>
          </a:ln>
        </p:spPr>
        <p:txBody>
          <a:bodyPr anchorCtr="0" anchor="ctr" bIns="58500" lIns="58500" spcFirstLastPara="1" rIns="58500" wrap="square" tIns="58500">
            <a:noAutofit/>
          </a:bodyPr>
          <a:lstStyle/>
          <a:p>
            <a:pPr indent="0" lvl="0" marL="0" rtl="0" algn="ctr">
              <a:lnSpc>
                <a:spcPct val="115000"/>
              </a:lnSpc>
              <a:spcBef>
                <a:spcPts val="0"/>
              </a:spcBef>
              <a:spcAft>
                <a:spcPts val="0"/>
              </a:spcAft>
              <a:buClr>
                <a:schemeClr val="dk1"/>
              </a:buClr>
              <a:buSzPts val="1100"/>
              <a:buFont typeface="Arial"/>
              <a:buNone/>
            </a:pPr>
            <a:r>
              <a:rPr b="1" lang="en" sz="4600">
                <a:solidFill>
                  <a:schemeClr val="dk1"/>
                </a:solidFill>
                <a:latin typeface="Times New Roman"/>
                <a:ea typeface="Times New Roman"/>
                <a:cs typeface="Times New Roman"/>
                <a:sym typeface="Times New Roman"/>
              </a:rPr>
              <a:t>Enhancing PIA production in </a:t>
            </a:r>
            <a:r>
              <a:rPr b="1" i="1" lang="en" sz="4600">
                <a:solidFill>
                  <a:schemeClr val="dk1"/>
                </a:solidFill>
                <a:latin typeface="Times New Roman"/>
                <a:ea typeface="Times New Roman"/>
                <a:cs typeface="Times New Roman"/>
                <a:sym typeface="Times New Roman"/>
              </a:rPr>
              <a:t>Staphylococcus epidermidis</a:t>
            </a:r>
            <a:r>
              <a:rPr b="1" lang="en" sz="4600">
                <a:solidFill>
                  <a:schemeClr val="dk1"/>
                </a:solidFill>
                <a:latin typeface="Times New Roman"/>
                <a:ea typeface="Times New Roman"/>
                <a:cs typeface="Times New Roman"/>
                <a:sym typeface="Times New Roman"/>
              </a:rPr>
              <a:t> to treat Atopic Dermatitis</a:t>
            </a:r>
            <a:endParaRPr b="1" sz="4600">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lang="en" sz="3612">
                <a:latin typeface="Times New Roman"/>
                <a:ea typeface="Times New Roman"/>
                <a:cs typeface="Times New Roman"/>
                <a:sym typeface="Times New Roman"/>
              </a:rPr>
              <a:t>Alida Karsten, Alex Lee, Lydia Lockwood, and Delaney Pittinger</a:t>
            </a:r>
            <a:br>
              <a:rPr i="0" lang="en" sz="3612" u="none" cap="none" strike="noStrike">
                <a:solidFill>
                  <a:srgbClr val="000000"/>
                </a:solidFill>
                <a:latin typeface="Times New Roman"/>
                <a:ea typeface="Times New Roman"/>
                <a:cs typeface="Times New Roman"/>
                <a:sym typeface="Times New Roman"/>
              </a:rPr>
            </a:br>
            <a:r>
              <a:rPr i="0" lang="en" sz="3612" u="none" cap="none" strike="noStrike">
                <a:solidFill>
                  <a:srgbClr val="000000"/>
                </a:solidFill>
                <a:latin typeface="Times New Roman"/>
                <a:ea typeface="Times New Roman"/>
                <a:cs typeface="Times New Roman"/>
                <a:sym typeface="Times New Roman"/>
              </a:rPr>
              <a:t>Teacher: </a:t>
            </a:r>
            <a:r>
              <a:rPr lang="en" sz="3612">
                <a:latin typeface="Times New Roman"/>
                <a:ea typeface="Times New Roman"/>
                <a:cs typeface="Times New Roman"/>
                <a:sym typeface="Times New Roman"/>
              </a:rPr>
              <a:t>Ms. Vivien Marmerstein, Leader: Alex Lee</a:t>
            </a:r>
            <a:r>
              <a:rPr i="0" lang="en" sz="3612" u="none" cap="none" strike="noStrike">
                <a:solidFill>
                  <a:srgbClr val="000000"/>
                </a:solidFill>
                <a:latin typeface="Times New Roman"/>
                <a:ea typeface="Times New Roman"/>
                <a:cs typeface="Times New Roman"/>
                <a:sym typeface="Times New Roman"/>
              </a:rPr>
              <a:t>, Mentor: Ms. </a:t>
            </a:r>
            <a:r>
              <a:rPr lang="en" sz="3612">
                <a:latin typeface="Times New Roman"/>
                <a:ea typeface="Times New Roman"/>
                <a:cs typeface="Times New Roman"/>
                <a:sym typeface="Times New Roman"/>
              </a:rPr>
              <a:t>Jackie Thompson</a:t>
            </a:r>
            <a:r>
              <a:rPr i="0" lang="en" sz="3612" u="none" cap="none" strike="noStrike">
                <a:solidFill>
                  <a:srgbClr val="000000"/>
                </a:solidFill>
                <a:latin typeface="Times New Roman"/>
                <a:ea typeface="Times New Roman"/>
                <a:cs typeface="Times New Roman"/>
                <a:sym typeface="Times New Roman"/>
              </a:rPr>
              <a:t> </a:t>
            </a:r>
            <a:r>
              <a:rPr lang="en" sz="3612">
                <a:latin typeface="Times New Roman"/>
                <a:ea typeface="Times New Roman"/>
                <a:cs typeface="Times New Roman"/>
                <a:sym typeface="Times New Roman"/>
              </a:rPr>
              <a:t>(Take</a:t>
            </a:r>
            <a:r>
              <a:rPr lang="en" sz="3612">
                <a:latin typeface="Times New Roman"/>
                <a:ea typeface="Times New Roman"/>
                <a:cs typeface="Times New Roman"/>
                <a:sym typeface="Times New Roman"/>
              </a:rPr>
              <a:t>da Pharmaceuticals)</a:t>
            </a:r>
            <a:endParaRPr i="0" sz="1000"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lang="en" sz="3612">
                <a:latin typeface="Times New Roman"/>
                <a:ea typeface="Times New Roman"/>
                <a:cs typeface="Times New Roman"/>
                <a:sym typeface="Times New Roman"/>
              </a:rPr>
              <a:t>Western Reserve Academy</a:t>
            </a:r>
            <a:r>
              <a:rPr i="0" lang="en" sz="3612" u="none" cap="none" strike="noStrike">
                <a:solidFill>
                  <a:srgbClr val="000000"/>
                </a:solidFill>
                <a:latin typeface="Times New Roman"/>
                <a:ea typeface="Times New Roman"/>
                <a:cs typeface="Times New Roman"/>
                <a:sym typeface="Times New Roman"/>
              </a:rPr>
              <a:t>, </a:t>
            </a:r>
            <a:r>
              <a:rPr lang="en" sz="3612">
                <a:latin typeface="Times New Roman"/>
                <a:ea typeface="Times New Roman"/>
                <a:cs typeface="Times New Roman"/>
                <a:sym typeface="Times New Roman"/>
              </a:rPr>
              <a:t>Hudson</a:t>
            </a:r>
            <a:r>
              <a:rPr i="0" lang="en" sz="3612" u="none" cap="none" strike="noStrike">
                <a:solidFill>
                  <a:srgbClr val="000000"/>
                </a:solidFill>
                <a:latin typeface="Times New Roman"/>
                <a:ea typeface="Times New Roman"/>
                <a:cs typeface="Times New Roman"/>
                <a:sym typeface="Times New Roman"/>
              </a:rPr>
              <a:t>, </a:t>
            </a:r>
            <a:r>
              <a:rPr lang="en" sz="3612">
                <a:latin typeface="Times New Roman"/>
                <a:ea typeface="Times New Roman"/>
                <a:cs typeface="Times New Roman"/>
                <a:sym typeface="Times New Roman"/>
              </a:rPr>
              <a:t>Ohio</a:t>
            </a:r>
            <a:r>
              <a:rPr i="0" lang="en" sz="3612" u="none" cap="none" strike="noStrike">
                <a:solidFill>
                  <a:srgbClr val="000000"/>
                </a:solidFill>
                <a:latin typeface="Times New Roman"/>
                <a:ea typeface="Times New Roman"/>
                <a:cs typeface="Times New Roman"/>
                <a:sym typeface="Times New Roman"/>
              </a:rPr>
              <a:t>, </a:t>
            </a:r>
            <a:r>
              <a:rPr lang="en" sz="3612">
                <a:latin typeface="Times New Roman"/>
                <a:ea typeface="Times New Roman"/>
                <a:cs typeface="Times New Roman"/>
                <a:sym typeface="Times New Roman"/>
              </a:rPr>
              <a:t>United States</a:t>
            </a:r>
            <a:endParaRPr i="0" sz="3612" u="none" cap="none" strike="noStrike">
              <a:solidFill>
                <a:srgbClr val="000000"/>
              </a:solidFill>
              <a:latin typeface="Times New Roman"/>
              <a:ea typeface="Times New Roman"/>
              <a:cs typeface="Times New Roman"/>
              <a:sym typeface="Times New Roman"/>
            </a:endParaRPr>
          </a:p>
        </p:txBody>
      </p:sp>
      <p:sp>
        <p:nvSpPr>
          <p:cNvPr id="57" name="Google Shape;57;g1efd191b55a_0_0"/>
          <p:cNvSpPr txBox="1"/>
          <p:nvPr/>
        </p:nvSpPr>
        <p:spPr>
          <a:xfrm>
            <a:off x="626675" y="12410963"/>
            <a:ext cx="11451000" cy="60996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l">
              <a:lnSpc>
                <a:spcPct val="100000"/>
              </a:lnSpc>
              <a:spcBef>
                <a:spcPts val="0"/>
              </a:spcBef>
              <a:spcAft>
                <a:spcPts val="0"/>
              </a:spcAft>
              <a:buClr>
                <a:srgbClr val="000000"/>
              </a:buClr>
              <a:buSzPts val="3200"/>
              <a:buFont typeface="Arial"/>
              <a:buNone/>
            </a:pPr>
            <a:r>
              <a:t/>
            </a:r>
            <a:endParaRPr b="0" i="0" sz="2500" u="none" cap="none" strike="noStrike">
              <a:solidFill>
                <a:srgbClr val="000000"/>
              </a:solidFill>
              <a:latin typeface="Arial"/>
              <a:ea typeface="Arial"/>
              <a:cs typeface="Arial"/>
              <a:sym typeface="Arial"/>
            </a:endParaRPr>
          </a:p>
        </p:txBody>
      </p:sp>
      <p:sp>
        <p:nvSpPr>
          <p:cNvPr id="58" name="Google Shape;58;g1efd191b55a_0_0"/>
          <p:cNvSpPr txBox="1"/>
          <p:nvPr/>
        </p:nvSpPr>
        <p:spPr>
          <a:xfrm>
            <a:off x="12327575" y="2861325"/>
            <a:ext cx="13832700" cy="15657600"/>
          </a:xfrm>
          <a:prstGeom prst="rect">
            <a:avLst/>
          </a:prstGeom>
          <a:noFill/>
          <a:ln cap="flat" cmpd="sng" w="9525">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rtl="0" algn="ctr">
              <a:lnSpc>
                <a:spcPct val="100000"/>
              </a:lnSpc>
              <a:spcBef>
                <a:spcPts val="0"/>
              </a:spcBef>
              <a:spcAft>
                <a:spcPts val="0"/>
              </a:spcAft>
              <a:buNone/>
            </a:pPr>
            <a:r>
              <a:t/>
            </a:r>
            <a:endParaRPr b="1" sz="3200">
              <a:solidFill>
                <a:schemeClr val="dk1"/>
              </a:solidFill>
              <a:latin typeface="Times New Roman"/>
              <a:ea typeface="Times New Roman"/>
              <a:cs typeface="Times New Roman"/>
              <a:sym typeface="Times New Roman"/>
            </a:endParaRPr>
          </a:p>
          <a:p>
            <a:pPr indent="0" lvl="0" marL="0" rtl="0" algn="ctr">
              <a:lnSpc>
                <a:spcPct val="100000"/>
              </a:lnSpc>
              <a:spcBef>
                <a:spcPts val="0"/>
              </a:spcBef>
              <a:spcAft>
                <a:spcPts val="0"/>
              </a:spcAft>
              <a:buNone/>
            </a:pPr>
            <a:r>
              <a:rPr b="1" lang="en" sz="3200">
                <a:solidFill>
                  <a:schemeClr val="dk1"/>
                </a:solidFill>
                <a:latin typeface="Times New Roman"/>
                <a:ea typeface="Times New Roman"/>
                <a:cs typeface="Times New Roman"/>
                <a:sym typeface="Times New Roman"/>
              </a:rPr>
              <a:t>Science Content</a:t>
            </a:r>
            <a:endParaRPr b="1" sz="3200">
              <a:solidFill>
                <a:schemeClr val="dk1"/>
              </a:solidFill>
              <a:latin typeface="Times New Roman"/>
              <a:ea typeface="Times New Roman"/>
              <a:cs typeface="Times New Roman"/>
              <a:sym typeface="Times New Roman"/>
            </a:endParaRPr>
          </a:p>
          <a:p>
            <a:pPr indent="0" lvl="0" marL="0" rtl="0" algn="l">
              <a:lnSpc>
                <a:spcPct val="100000"/>
              </a:lnSpc>
              <a:spcBef>
                <a:spcPts val="0"/>
              </a:spcBef>
              <a:spcAft>
                <a:spcPts val="0"/>
              </a:spcAft>
              <a:buNone/>
            </a:pPr>
            <a:r>
              <a:rPr lang="en" sz="2800">
                <a:solidFill>
                  <a:schemeClr val="dk1"/>
                </a:solidFill>
                <a:latin typeface="Times New Roman"/>
                <a:ea typeface="Times New Roman"/>
                <a:cs typeface="Times New Roman"/>
                <a:sym typeface="Times New Roman"/>
              </a:rPr>
              <a:t>Because the natural habitat of </a:t>
            </a:r>
            <a:r>
              <a:rPr i="1" lang="en" sz="2800">
                <a:solidFill>
                  <a:schemeClr val="dk1"/>
                </a:solidFill>
                <a:latin typeface="Times New Roman"/>
                <a:ea typeface="Times New Roman"/>
                <a:cs typeface="Times New Roman"/>
                <a:sym typeface="Times New Roman"/>
              </a:rPr>
              <a:t>S. epidermidis</a:t>
            </a:r>
            <a:r>
              <a:rPr lang="en" sz="2800">
                <a:solidFill>
                  <a:schemeClr val="dk1"/>
                </a:solidFill>
                <a:latin typeface="Times New Roman"/>
                <a:ea typeface="Times New Roman"/>
                <a:cs typeface="Times New Roman"/>
                <a:sym typeface="Times New Roman"/>
              </a:rPr>
              <a:t> is human skin, incorporating the bacteria into an eczema treatment allows the skin to naturally restore its barrier, rather than using harsh chemicals found in other therapies. This approach not only helps reduce eczema flare-ups and redness but also provides long-term support by increasing overall water retention and skin acidity. Additionally, the bacteria's ability to produce antimicrobial peptides helps the skin suppress harmful microbes that often trigger flare-ups and secondary infections, such as </a:t>
            </a:r>
            <a:r>
              <a:rPr i="1" lang="en" sz="2800">
                <a:solidFill>
                  <a:schemeClr val="dk1"/>
                </a:solidFill>
                <a:latin typeface="Times New Roman"/>
                <a:ea typeface="Times New Roman"/>
                <a:cs typeface="Times New Roman"/>
                <a:sym typeface="Times New Roman"/>
              </a:rPr>
              <a:t>Staphylococcus aureus</a:t>
            </a:r>
            <a:r>
              <a:rPr lang="en" sz="2800">
                <a:solidFill>
                  <a:schemeClr val="dk1"/>
                </a:solidFill>
                <a:latin typeface="Times New Roman"/>
                <a:ea typeface="Times New Roman"/>
                <a:cs typeface="Times New Roman"/>
                <a:sym typeface="Times New Roman"/>
              </a:rPr>
              <a:t>, thereby treating eczema at the source.</a:t>
            </a:r>
            <a:endParaRPr sz="2800">
              <a:solidFill>
                <a:schemeClr val="dk1"/>
              </a:solidFill>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2800">
              <a:solidFill>
                <a:schemeClr val="dk1"/>
              </a:solidFill>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2800">
              <a:solidFill>
                <a:schemeClr val="dk1"/>
              </a:solidFill>
              <a:latin typeface="Times New Roman"/>
              <a:ea typeface="Times New Roman"/>
              <a:cs typeface="Times New Roman"/>
              <a:sym typeface="Times New Roman"/>
            </a:endParaRPr>
          </a:p>
          <a:p>
            <a:pPr indent="0" lvl="0" marL="0" rtl="0" algn="l">
              <a:lnSpc>
                <a:spcPct val="100000"/>
              </a:lnSpc>
              <a:spcBef>
                <a:spcPts val="0"/>
              </a:spcBef>
              <a:spcAft>
                <a:spcPts val="0"/>
              </a:spcAft>
              <a:buNone/>
            </a:pPr>
            <a:r>
              <a:t/>
            </a:r>
            <a:endParaRPr sz="28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2800">
              <a:solidFill>
                <a:srgbClr val="0A0A0A"/>
              </a:solidFill>
              <a:latin typeface="Times New Roman"/>
              <a:ea typeface="Times New Roman"/>
              <a:cs typeface="Times New Roman"/>
              <a:sym typeface="Times New Roman"/>
            </a:endParaRPr>
          </a:p>
          <a:p>
            <a:pPr indent="0" lvl="0" marL="0" rtl="0" algn="l">
              <a:lnSpc>
                <a:spcPct val="100000"/>
              </a:lnSpc>
              <a:spcBef>
                <a:spcPts val="1200"/>
              </a:spcBef>
              <a:spcAft>
                <a:spcPts val="0"/>
              </a:spcAft>
              <a:buClr>
                <a:schemeClr val="dk1"/>
              </a:buClr>
              <a:buSzPts val="1100"/>
              <a:buFont typeface="Arial"/>
              <a:buNone/>
            </a:pPr>
            <a:r>
              <a:t/>
            </a:r>
            <a:endParaRPr sz="2800">
              <a:solidFill>
                <a:srgbClr val="0A0A0A"/>
              </a:solidFill>
              <a:latin typeface="Times New Roman"/>
              <a:ea typeface="Times New Roman"/>
              <a:cs typeface="Times New Roman"/>
              <a:sym typeface="Times New Roman"/>
            </a:endParaRPr>
          </a:p>
          <a:p>
            <a:pPr indent="0" lvl="0" marL="0" rtl="0" algn="l">
              <a:lnSpc>
                <a:spcPct val="100000"/>
              </a:lnSpc>
              <a:spcBef>
                <a:spcPts val="1200"/>
              </a:spcBef>
              <a:spcAft>
                <a:spcPts val="0"/>
              </a:spcAft>
              <a:buClr>
                <a:schemeClr val="dk1"/>
              </a:buClr>
              <a:buSzPts val="1100"/>
              <a:buFont typeface="Arial"/>
              <a:buNone/>
            </a:pPr>
            <a:r>
              <a:t/>
            </a:r>
            <a:endParaRPr sz="2800">
              <a:solidFill>
                <a:schemeClr val="dk1"/>
              </a:solidFill>
              <a:latin typeface="Times New Roman"/>
              <a:ea typeface="Times New Roman"/>
              <a:cs typeface="Times New Roman"/>
              <a:sym typeface="Times New Roman"/>
            </a:endParaRPr>
          </a:p>
          <a:p>
            <a:pPr indent="0" lvl="0" marL="0" rtl="0" algn="l">
              <a:lnSpc>
                <a:spcPct val="100000"/>
              </a:lnSpc>
              <a:spcBef>
                <a:spcPts val="1200"/>
              </a:spcBef>
              <a:spcAft>
                <a:spcPts val="0"/>
              </a:spcAft>
              <a:buClr>
                <a:schemeClr val="dk1"/>
              </a:buClr>
              <a:buSzPts val="1100"/>
              <a:buFont typeface="Arial"/>
              <a:buNone/>
            </a:pPr>
            <a:r>
              <a:t/>
            </a:r>
            <a:endParaRPr sz="2800">
              <a:solidFill>
                <a:schemeClr val="dk1"/>
              </a:solidFill>
              <a:latin typeface="Times New Roman"/>
              <a:ea typeface="Times New Roman"/>
              <a:cs typeface="Times New Roman"/>
              <a:sym typeface="Times New Roman"/>
            </a:endParaRPr>
          </a:p>
          <a:p>
            <a:pPr indent="0" lvl="0" marL="0" rtl="0" algn="l">
              <a:lnSpc>
                <a:spcPct val="100000"/>
              </a:lnSpc>
              <a:spcBef>
                <a:spcPts val="1200"/>
              </a:spcBef>
              <a:spcAft>
                <a:spcPts val="0"/>
              </a:spcAft>
              <a:buClr>
                <a:schemeClr val="dk1"/>
              </a:buClr>
              <a:buSzPts val="1100"/>
              <a:buFont typeface="Arial"/>
              <a:buNone/>
            </a:pPr>
            <a:r>
              <a:t/>
            </a:r>
            <a:endParaRPr sz="2800">
              <a:solidFill>
                <a:schemeClr val="dk1"/>
              </a:solidFill>
              <a:latin typeface="Times New Roman"/>
              <a:ea typeface="Times New Roman"/>
              <a:cs typeface="Times New Roman"/>
              <a:sym typeface="Times New Roman"/>
            </a:endParaRPr>
          </a:p>
          <a:p>
            <a:pPr indent="0" lvl="0" marL="0" rtl="0" algn="l">
              <a:lnSpc>
                <a:spcPct val="100000"/>
              </a:lnSpc>
              <a:spcBef>
                <a:spcPts val="1200"/>
              </a:spcBef>
              <a:spcAft>
                <a:spcPts val="0"/>
              </a:spcAft>
              <a:buClr>
                <a:schemeClr val="dk1"/>
              </a:buClr>
              <a:buSzPts val="1100"/>
              <a:buFont typeface="Arial"/>
              <a:buNone/>
            </a:pPr>
            <a:r>
              <a:t/>
            </a:r>
            <a:endParaRPr sz="2800">
              <a:solidFill>
                <a:schemeClr val="dk1"/>
              </a:solidFill>
              <a:latin typeface="Times New Roman"/>
              <a:ea typeface="Times New Roman"/>
              <a:cs typeface="Times New Roman"/>
              <a:sym typeface="Times New Roman"/>
            </a:endParaRPr>
          </a:p>
          <a:p>
            <a:pPr indent="0" lvl="0" marL="0" rtl="0" algn="l">
              <a:lnSpc>
                <a:spcPct val="100000"/>
              </a:lnSpc>
              <a:spcBef>
                <a:spcPts val="1200"/>
              </a:spcBef>
              <a:spcAft>
                <a:spcPts val="0"/>
              </a:spcAft>
              <a:buClr>
                <a:schemeClr val="dk1"/>
              </a:buClr>
              <a:buSzPts val="1100"/>
              <a:buFont typeface="Arial"/>
              <a:buNone/>
            </a:pPr>
            <a:r>
              <a:rPr lang="en" sz="2800">
                <a:solidFill>
                  <a:schemeClr val="dk1"/>
                </a:solidFill>
                <a:latin typeface="Times New Roman"/>
                <a:ea typeface="Times New Roman"/>
                <a:cs typeface="Times New Roman"/>
                <a:sym typeface="Times New Roman"/>
              </a:rPr>
              <a:t>This process is demonstrated in Figure 2. A biofilm is a complex community of microorganisms in a matrix of polysaccharides, proteins, and nucleic acids. In this case, the biofilm is an important piece of our solution as it helps protect the components and bacteria we want to enhance in the skin barrier rather than unwanted bacteria.</a:t>
            </a:r>
            <a:endParaRPr sz="2800">
              <a:solidFill>
                <a:schemeClr val="dk1"/>
              </a:solidFill>
              <a:latin typeface="Times New Roman"/>
              <a:ea typeface="Times New Roman"/>
              <a:cs typeface="Times New Roman"/>
              <a:sym typeface="Times New Roman"/>
            </a:endParaRPr>
          </a:p>
          <a:p>
            <a:pPr indent="0" lvl="0" marL="0" rtl="0" algn="l">
              <a:lnSpc>
                <a:spcPct val="100000"/>
              </a:lnSpc>
              <a:spcBef>
                <a:spcPts val="1200"/>
              </a:spcBef>
              <a:spcAft>
                <a:spcPts val="0"/>
              </a:spcAft>
              <a:buClr>
                <a:schemeClr val="dk1"/>
              </a:buClr>
              <a:buSzPts val="1100"/>
              <a:buFont typeface="Arial"/>
              <a:buNone/>
            </a:pPr>
            <a:r>
              <a:rPr i="1" lang="en" sz="2800">
                <a:solidFill>
                  <a:schemeClr val="dk1"/>
                </a:solidFill>
                <a:latin typeface="Times New Roman"/>
                <a:ea typeface="Times New Roman"/>
                <a:cs typeface="Times New Roman"/>
                <a:sym typeface="Times New Roman"/>
              </a:rPr>
              <a:t>S. epidermidis</a:t>
            </a:r>
            <a:r>
              <a:rPr lang="en" sz="2800">
                <a:solidFill>
                  <a:schemeClr val="dk1"/>
                </a:solidFill>
                <a:latin typeface="Times New Roman"/>
                <a:ea typeface="Times New Roman"/>
                <a:cs typeface="Times New Roman"/>
                <a:sym typeface="Times New Roman"/>
              </a:rPr>
              <a:t> exopolysaccharide PIA is a major contributor to the biofilm, helping retain moisture and create a healthy skin barrier. Exopolysaccharides are sticky sugars that trap nutrients and water, helping keep the skin hydrated and balanced for longer. By enhancing the natural components of </a:t>
            </a:r>
            <a:r>
              <a:rPr i="1" lang="en" sz="2800">
                <a:solidFill>
                  <a:schemeClr val="dk1"/>
                </a:solidFill>
                <a:latin typeface="Times New Roman"/>
                <a:ea typeface="Times New Roman"/>
                <a:cs typeface="Times New Roman"/>
                <a:sym typeface="Times New Roman"/>
              </a:rPr>
              <a:t>S. epidermidis</a:t>
            </a:r>
            <a:r>
              <a:rPr lang="en" sz="2800">
                <a:solidFill>
                  <a:schemeClr val="dk1"/>
                </a:solidFill>
                <a:latin typeface="Times New Roman"/>
                <a:ea typeface="Times New Roman"/>
                <a:cs typeface="Times New Roman"/>
                <a:sym typeface="Times New Roman"/>
              </a:rPr>
              <a:t> and using engineered plasmids carrying the </a:t>
            </a:r>
            <a:r>
              <a:rPr i="1" lang="en" sz="2800">
                <a:solidFill>
                  <a:schemeClr val="dk1"/>
                </a:solidFill>
                <a:latin typeface="Times New Roman"/>
                <a:ea typeface="Times New Roman"/>
                <a:cs typeface="Times New Roman"/>
                <a:sym typeface="Times New Roman"/>
              </a:rPr>
              <a:t>icaADBC</a:t>
            </a:r>
            <a:r>
              <a:rPr lang="en" sz="2800">
                <a:solidFill>
                  <a:schemeClr val="dk1"/>
                </a:solidFill>
                <a:latin typeface="Times New Roman"/>
                <a:ea typeface="Times New Roman"/>
                <a:cs typeface="Times New Roman"/>
                <a:sym typeface="Times New Roman"/>
              </a:rPr>
              <a:t> operon, we can increase PIA production, antimicrobial peptide production, and nutrient availability. The modified gene would confer </a:t>
            </a:r>
            <a:r>
              <a:rPr i="1" lang="en" sz="2800">
                <a:solidFill>
                  <a:schemeClr val="dk1"/>
                </a:solidFill>
                <a:latin typeface="Times New Roman"/>
                <a:ea typeface="Times New Roman"/>
                <a:cs typeface="Times New Roman"/>
                <a:sym typeface="Times New Roman"/>
              </a:rPr>
              <a:t>S. epidermidis</a:t>
            </a:r>
            <a:r>
              <a:rPr lang="en" sz="2800">
                <a:solidFill>
                  <a:schemeClr val="dk1"/>
                </a:solidFill>
                <a:latin typeface="Times New Roman"/>
                <a:ea typeface="Times New Roman"/>
                <a:cs typeface="Times New Roman"/>
                <a:sym typeface="Times New Roman"/>
              </a:rPr>
              <a:t> with a stronger biofilm, strengthening the skin barrier and increasing water retention via PIA.</a:t>
            </a:r>
            <a:endParaRPr sz="2800">
              <a:solidFill>
                <a:schemeClr val="dk1"/>
              </a:solidFill>
              <a:latin typeface="Times New Roman"/>
              <a:ea typeface="Times New Roman"/>
              <a:cs typeface="Times New Roman"/>
              <a:sym typeface="Times New Roman"/>
            </a:endParaRPr>
          </a:p>
          <a:p>
            <a:pPr indent="0" lvl="0" marL="0" rtl="0" algn="l">
              <a:spcBef>
                <a:spcPts val="1200"/>
              </a:spcBef>
              <a:spcAft>
                <a:spcPts val="0"/>
              </a:spcAft>
              <a:buClr>
                <a:schemeClr val="dk1"/>
              </a:buClr>
              <a:buSzPts val="1100"/>
              <a:buFont typeface="Arial"/>
              <a:buNone/>
            </a:pPr>
            <a:r>
              <a:rPr lang="en" sz="2800" u="sng">
                <a:solidFill>
                  <a:srgbClr val="1B1B1B"/>
                </a:solidFill>
                <a:latin typeface="Times New Roman"/>
                <a:ea typeface="Times New Roman"/>
                <a:cs typeface="Times New Roman"/>
                <a:sym typeface="Times New Roman"/>
              </a:rPr>
              <a:t>Figure 3: </a:t>
            </a:r>
            <a:endParaRPr sz="2800" u="sng">
              <a:solidFill>
                <a:srgbClr val="1B1B1B"/>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2800" u="sng">
              <a:solidFill>
                <a:srgbClr val="1B1B1B"/>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2800" u="sng">
              <a:solidFill>
                <a:srgbClr val="1B1B1B"/>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2800" u="sng">
              <a:solidFill>
                <a:srgbClr val="1B1B1B"/>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2800" u="sng">
              <a:solidFill>
                <a:srgbClr val="1B1B1B"/>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2800" u="sng">
              <a:solidFill>
                <a:srgbClr val="1B1B1B"/>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2800" u="sng">
              <a:solidFill>
                <a:srgbClr val="1B1B1B"/>
              </a:solidFill>
              <a:latin typeface="Times New Roman"/>
              <a:ea typeface="Times New Roman"/>
              <a:cs typeface="Times New Roman"/>
              <a:sym typeface="Times New Roman"/>
            </a:endParaRPr>
          </a:p>
        </p:txBody>
      </p:sp>
      <p:sp>
        <p:nvSpPr>
          <p:cNvPr id="59" name="Google Shape;59;g1efd191b55a_0_0"/>
          <p:cNvSpPr txBox="1"/>
          <p:nvPr/>
        </p:nvSpPr>
        <p:spPr>
          <a:xfrm>
            <a:off x="26410175" y="15603575"/>
            <a:ext cx="10191600" cy="2860800"/>
          </a:xfrm>
          <a:prstGeom prst="rect">
            <a:avLst/>
          </a:prstGeom>
          <a:noFill/>
          <a:ln cap="flat" cmpd="sng" w="9525">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Times New Roman"/>
                <a:ea typeface="Times New Roman"/>
                <a:cs typeface="Times New Roman"/>
                <a:sym typeface="Times New Roman"/>
              </a:rPr>
              <a:t>References and </a:t>
            </a:r>
            <a:r>
              <a:rPr b="1" lang="en" sz="3200">
                <a:latin typeface="Times New Roman"/>
                <a:ea typeface="Times New Roman"/>
                <a:cs typeface="Times New Roman"/>
                <a:sym typeface="Times New Roman"/>
              </a:rPr>
              <a:t>A</a:t>
            </a:r>
            <a:r>
              <a:rPr b="1" i="0" lang="en" sz="3200" u="none" cap="none" strike="noStrike">
                <a:solidFill>
                  <a:srgbClr val="000000"/>
                </a:solidFill>
                <a:latin typeface="Times New Roman"/>
                <a:ea typeface="Times New Roman"/>
                <a:cs typeface="Times New Roman"/>
                <a:sym typeface="Times New Roman"/>
              </a:rPr>
              <a:t>cknowledgements</a:t>
            </a:r>
            <a:endParaRPr sz="28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304"/>
              <a:buFont typeface="Arial"/>
              <a:buNone/>
            </a:pPr>
            <a:r>
              <a:rPr lang="en" sz="2800">
                <a:solidFill>
                  <a:schemeClr val="dk1"/>
                </a:solidFill>
                <a:latin typeface="Times New Roman"/>
                <a:ea typeface="Times New Roman"/>
                <a:cs typeface="Times New Roman"/>
                <a:sym typeface="Times New Roman"/>
              </a:rPr>
              <a:t>We would like to especially thank Ms. Vivien</a:t>
            </a:r>
            <a:endParaRPr sz="28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304"/>
              <a:buFont typeface="Arial"/>
              <a:buNone/>
            </a:pPr>
            <a:r>
              <a:rPr lang="en" sz="2800">
                <a:solidFill>
                  <a:schemeClr val="dk1"/>
                </a:solidFill>
                <a:latin typeface="Times New Roman"/>
                <a:ea typeface="Times New Roman"/>
                <a:cs typeface="Times New Roman"/>
                <a:sym typeface="Times New Roman"/>
              </a:rPr>
              <a:t> Marmerstein and Ms. Jackie Thompson for being </a:t>
            </a:r>
            <a:endParaRPr sz="28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304"/>
              <a:buFont typeface="Arial"/>
              <a:buNone/>
            </a:pPr>
            <a:r>
              <a:rPr lang="en" sz="2800">
                <a:solidFill>
                  <a:schemeClr val="dk1"/>
                </a:solidFill>
                <a:latin typeface="Times New Roman"/>
                <a:ea typeface="Times New Roman"/>
                <a:cs typeface="Times New Roman"/>
                <a:sym typeface="Times New Roman"/>
              </a:rPr>
              <a:t>mentors to our team throughout this project. We </a:t>
            </a:r>
            <a:endParaRPr sz="28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304"/>
              <a:buFont typeface="Arial"/>
              <a:buNone/>
            </a:pPr>
            <a:r>
              <a:rPr lang="en" sz="2800">
                <a:solidFill>
                  <a:schemeClr val="dk1"/>
                </a:solidFill>
                <a:latin typeface="Times New Roman"/>
                <a:ea typeface="Times New Roman"/>
                <a:cs typeface="Times New Roman"/>
                <a:sym typeface="Times New Roman"/>
              </a:rPr>
              <a:t>could not have done it </a:t>
            </a:r>
            <a:r>
              <a:rPr lang="en" sz="2800">
                <a:solidFill>
                  <a:schemeClr val="dk1"/>
                </a:solidFill>
                <a:latin typeface="Times New Roman"/>
                <a:ea typeface="Times New Roman"/>
                <a:cs typeface="Times New Roman"/>
                <a:sym typeface="Times New Roman"/>
              </a:rPr>
              <a:t>without</a:t>
            </a:r>
            <a:r>
              <a:rPr lang="en" sz="2800">
                <a:solidFill>
                  <a:schemeClr val="dk1"/>
                </a:solidFill>
                <a:latin typeface="Times New Roman"/>
                <a:ea typeface="Times New Roman"/>
                <a:cs typeface="Times New Roman"/>
                <a:sym typeface="Times New Roman"/>
              </a:rPr>
              <a:t> them! </a:t>
            </a:r>
            <a:endParaRPr sz="2800">
              <a:solidFill>
                <a:schemeClr val="dk1"/>
              </a:solidFill>
              <a:latin typeface="Times New Roman"/>
              <a:ea typeface="Times New Roman"/>
              <a:cs typeface="Times New Roman"/>
              <a:sym typeface="Times New Roman"/>
            </a:endParaRPr>
          </a:p>
          <a:p>
            <a:pPr indent="0" lvl="0" marL="292608" marR="0" rtl="0" algn="l">
              <a:lnSpc>
                <a:spcPct val="100000"/>
              </a:lnSpc>
              <a:spcBef>
                <a:spcPts val="0"/>
              </a:spcBef>
              <a:spcAft>
                <a:spcPts val="0"/>
              </a:spcAft>
              <a:buClr>
                <a:srgbClr val="000000"/>
              </a:buClr>
              <a:buSzPts val="2304"/>
              <a:buFont typeface="Arial"/>
              <a:buNone/>
            </a:pPr>
            <a:r>
              <a:t/>
            </a:r>
            <a:endParaRPr sz="2304">
              <a:solidFill>
                <a:schemeClr val="dk1"/>
              </a:solidFill>
              <a:latin typeface="Times New Roman"/>
              <a:ea typeface="Times New Roman"/>
              <a:cs typeface="Times New Roman"/>
              <a:sym typeface="Times New Roman"/>
            </a:endParaRPr>
          </a:p>
        </p:txBody>
      </p:sp>
      <p:pic>
        <p:nvPicPr>
          <p:cNvPr id="60" name="Google Shape;60;g1efd191b55a_0_0"/>
          <p:cNvPicPr preferRelativeResize="0"/>
          <p:nvPr/>
        </p:nvPicPr>
        <p:blipFill rotWithShape="1">
          <a:blip r:embed="rId4">
            <a:alphaModFix/>
          </a:blip>
          <a:srcRect b="-9660" l="0" r="0" t="0"/>
          <a:stretch/>
        </p:blipFill>
        <p:spPr>
          <a:xfrm>
            <a:off x="-1" y="243475"/>
            <a:ext cx="6217038" cy="2446250"/>
          </a:xfrm>
          <a:prstGeom prst="rect">
            <a:avLst/>
          </a:prstGeom>
          <a:noFill/>
          <a:ln>
            <a:noFill/>
          </a:ln>
        </p:spPr>
      </p:pic>
      <p:pic>
        <p:nvPicPr>
          <p:cNvPr id="61" name="Google Shape;61;g1efd191b55a_0_0"/>
          <p:cNvPicPr preferRelativeResize="0"/>
          <p:nvPr/>
        </p:nvPicPr>
        <p:blipFill rotWithShape="1">
          <a:blip r:embed="rId5">
            <a:alphaModFix/>
          </a:blip>
          <a:srcRect b="0" l="0" r="0" t="0"/>
          <a:stretch/>
        </p:blipFill>
        <p:spPr>
          <a:xfrm>
            <a:off x="20453971" y="18765726"/>
            <a:ext cx="4192619" cy="1653309"/>
          </a:xfrm>
          <a:prstGeom prst="rect">
            <a:avLst/>
          </a:prstGeom>
          <a:noFill/>
          <a:ln>
            <a:noFill/>
          </a:ln>
        </p:spPr>
      </p:pic>
      <p:pic>
        <p:nvPicPr>
          <p:cNvPr id="62" name="Google Shape;62;g1efd191b55a_0_0"/>
          <p:cNvPicPr preferRelativeResize="0"/>
          <p:nvPr/>
        </p:nvPicPr>
        <p:blipFill rotWithShape="1">
          <a:blip r:embed="rId6">
            <a:alphaModFix/>
          </a:blip>
          <a:srcRect b="0" l="0" r="0" t="0"/>
          <a:stretch/>
        </p:blipFill>
        <p:spPr>
          <a:xfrm>
            <a:off x="7927227" y="18896353"/>
            <a:ext cx="5524448" cy="1792600"/>
          </a:xfrm>
          <a:prstGeom prst="rect">
            <a:avLst/>
          </a:prstGeom>
          <a:noFill/>
          <a:ln>
            <a:noFill/>
          </a:ln>
        </p:spPr>
      </p:pic>
      <p:pic>
        <p:nvPicPr>
          <p:cNvPr id="63" name="Google Shape;63;g1efd191b55a_0_0"/>
          <p:cNvPicPr preferRelativeResize="0"/>
          <p:nvPr/>
        </p:nvPicPr>
        <p:blipFill rotWithShape="1">
          <a:blip r:embed="rId7">
            <a:alphaModFix/>
          </a:blip>
          <a:srcRect b="0" l="0" r="0" t="0"/>
          <a:stretch/>
        </p:blipFill>
        <p:spPr>
          <a:xfrm>
            <a:off x="26630322" y="18666900"/>
            <a:ext cx="1836813" cy="1843209"/>
          </a:xfrm>
          <a:prstGeom prst="rect">
            <a:avLst/>
          </a:prstGeom>
          <a:noFill/>
          <a:ln>
            <a:noFill/>
          </a:ln>
        </p:spPr>
      </p:pic>
      <p:pic>
        <p:nvPicPr>
          <p:cNvPr id="64" name="Google Shape;64;g1efd191b55a_0_0"/>
          <p:cNvPicPr preferRelativeResize="0"/>
          <p:nvPr/>
        </p:nvPicPr>
        <p:blipFill rotWithShape="1">
          <a:blip r:embed="rId8">
            <a:alphaModFix/>
          </a:blip>
          <a:srcRect b="0" l="0" r="0" t="0"/>
          <a:stretch/>
        </p:blipFill>
        <p:spPr>
          <a:xfrm>
            <a:off x="30658299" y="18666888"/>
            <a:ext cx="5524450" cy="1850972"/>
          </a:xfrm>
          <a:prstGeom prst="rect">
            <a:avLst/>
          </a:prstGeom>
          <a:noFill/>
          <a:ln>
            <a:noFill/>
          </a:ln>
        </p:spPr>
      </p:pic>
      <p:pic>
        <p:nvPicPr>
          <p:cNvPr id="65" name="Google Shape;65;g1efd191b55a_0_0"/>
          <p:cNvPicPr preferRelativeResize="0"/>
          <p:nvPr/>
        </p:nvPicPr>
        <p:blipFill rotWithShape="1">
          <a:blip r:embed="rId9">
            <a:alphaModFix/>
          </a:blip>
          <a:srcRect b="0" l="0" r="0" t="0"/>
          <a:stretch/>
        </p:blipFill>
        <p:spPr>
          <a:xfrm>
            <a:off x="14190598" y="18773526"/>
            <a:ext cx="5524450" cy="1637683"/>
          </a:xfrm>
          <a:prstGeom prst="rect">
            <a:avLst/>
          </a:prstGeom>
          <a:noFill/>
          <a:ln>
            <a:noFill/>
          </a:ln>
        </p:spPr>
      </p:pic>
      <p:sp>
        <p:nvSpPr>
          <p:cNvPr id="66" name="Google Shape;66;g1efd191b55a_0_0"/>
          <p:cNvSpPr txBox="1"/>
          <p:nvPr/>
        </p:nvSpPr>
        <p:spPr>
          <a:xfrm>
            <a:off x="626675" y="12410975"/>
            <a:ext cx="11451000" cy="3694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spAutoFit/>
          </a:bodyPr>
          <a:lstStyle/>
          <a:p>
            <a:pPr indent="0" lvl="0" marL="0" rtl="0" algn="ctr">
              <a:lnSpc>
                <a:spcPct val="100000"/>
              </a:lnSpc>
              <a:spcBef>
                <a:spcPts val="0"/>
              </a:spcBef>
              <a:spcAft>
                <a:spcPts val="0"/>
              </a:spcAft>
              <a:buNone/>
            </a:pPr>
            <a:r>
              <a:rPr b="1" lang="en" sz="3200">
                <a:solidFill>
                  <a:schemeClr val="dk1"/>
                </a:solidFill>
                <a:latin typeface="Times New Roman"/>
                <a:ea typeface="Times New Roman"/>
                <a:cs typeface="Times New Roman"/>
                <a:sym typeface="Times New Roman"/>
              </a:rPr>
              <a:t>Background</a:t>
            </a:r>
            <a:endParaRPr b="1" sz="3200">
              <a:solidFill>
                <a:schemeClr val="dk1"/>
              </a:solidFill>
              <a:latin typeface="Times New Roman"/>
              <a:ea typeface="Times New Roman"/>
              <a:cs typeface="Times New Roman"/>
              <a:sym typeface="Times New Roman"/>
            </a:endParaRPr>
          </a:p>
          <a:p>
            <a:pPr indent="-406400" lvl="0" marL="457200" rtl="0" algn="l">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AD reduces ceramide and lipid content in the stratum corneum </a:t>
            </a:r>
            <a:endParaRPr sz="2800">
              <a:solidFill>
                <a:schemeClr val="dk1"/>
              </a:solidFill>
              <a:latin typeface="Times New Roman"/>
              <a:ea typeface="Times New Roman"/>
              <a:cs typeface="Times New Roman"/>
              <a:sym typeface="Times New Roman"/>
            </a:endParaRPr>
          </a:p>
          <a:p>
            <a:pPr indent="-406400" lvl="0" marL="457200" rtl="0" algn="l">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weakens corneocyte cohesion </a:t>
            </a:r>
            <a:endParaRPr sz="2800">
              <a:solidFill>
                <a:schemeClr val="dk1"/>
              </a:solidFill>
              <a:latin typeface="Times New Roman"/>
              <a:ea typeface="Times New Roman"/>
              <a:cs typeface="Times New Roman"/>
              <a:sym typeface="Times New Roman"/>
            </a:endParaRPr>
          </a:p>
          <a:p>
            <a:pPr indent="-406400" lvl="0" marL="457200" rtl="0" algn="l">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disorganization </a:t>
            </a:r>
            <a:endParaRPr sz="2800">
              <a:solidFill>
                <a:schemeClr val="dk1"/>
              </a:solidFill>
              <a:latin typeface="Times New Roman"/>
              <a:ea typeface="Times New Roman"/>
              <a:cs typeface="Times New Roman"/>
              <a:sym typeface="Times New Roman"/>
            </a:endParaRPr>
          </a:p>
          <a:p>
            <a:pPr indent="-406400" lvl="0" marL="457200" rtl="0" algn="l">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increased permeability</a:t>
            </a:r>
            <a:endParaRPr sz="2800">
              <a:solidFill>
                <a:schemeClr val="dk1"/>
              </a:solidFill>
              <a:latin typeface="Times New Roman"/>
              <a:ea typeface="Times New Roman"/>
              <a:cs typeface="Times New Roman"/>
              <a:sym typeface="Times New Roman"/>
            </a:endParaRPr>
          </a:p>
          <a:p>
            <a:pPr indent="-406400" lvl="0" marL="457200" rtl="0" algn="l">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irregularities and areas of barrier </a:t>
            </a:r>
            <a:endParaRPr sz="2800">
              <a:solidFill>
                <a:schemeClr val="dk1"/>
              </a:solidFill>
              <a:latin typeface="Times New Roman"/>
              <a:ea typeface="Times New Roman"/>
              <a:cs typeface="Times New Roman"/>
              <a:sym typeface="Times New Roman"/>
            </a:endParaRPr>
          </a:p>
          <a:p>
            <a:pPr indent="0" lvl="0" marL="457200" rtl="0" algn="l">
              <a:spcBef>
                <a:spcPts val="0"/>
              </a:spcBef>
              <a:spcAft>
                <a:spcPts val="0"/>
              </a:spcAft>
              <a:buNone/>
            </a:pPr>
            <a:r>
              <a:rPr lang="en" sz="2800">
                <a:solidFill>
                  <a:schemeClr val="dk1"/>
                </a:solidFill>
                <a:latin typeface="Times New Roman"/>
                <a:ea typeface="Times New Roman"/>
                <a:cs typeface="Times New Roman"/>
                <a:sym typeface="Times New Roman"/>
              </a:rPr>
              <a:t>breakage in epidermal layer</a:t>
            </a:r>
            <a:endParaRPr sz="2800">
              <a:solidFill>
                <a:schemeClr val="dk1"/>
              </a:solidFill>
              <a:latin typeface="Times New Roman"/>
              <a:ea typeface="Times New Roman"/>
              <a:cs typeface="Times New Roman"/>
              <a:sym typeface="Times New Roman"/>
            </a:endParaRPr>
          </a:p>
          <a:p>
            <a:pPr indent="-406400" lvl="0" marL="457200" rtl="0" algn="l">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uneven dermis</a:t>
            </a:r>
            <a:endParaRPr sz="2800">
              <a:solidFill>
                <a:schemeClr val="dk1"/>
              </a:solidFill>
              <a:latin typeface="Times New Roman"/>
              <a:ea typeface="Times New Roman"/>
              <a:cs typeface="Times New Roman"/>
              <a:sym typeface="Times New Roman"/>
            </a:endParaRPr>
          </a:p>
        </p:txBody>
      </p:sp>
      <p:pic>
        <p:nvPicPr>
          <p:cNvPr id="67" name="Google Shape;67;g1efd191b55a_0_0" title="pdf_qrcodecreator.com_17_54_46.png"/>
          <p:cNvPicPr preferRelativeResize="0"/>
          <p:nvPr/>
        </p:nvPicPr>
        <p:blipFill>
          <a:blip r:embed="rId10">
            <a:alphaModFix/>
          </a:blip>
          <a:stretch>
            <a:fillRect/>
          </a:stretch>
        </p:blipFill>
        <p:spPr>
          <a:xfrm>
            <a:off x="34120250" y="16278425"/>
            <a:ext cx="2062500" cy="2062500"/>
          </a:xfrm>
          <a:prstGeom prst="rect">
            <a:avLst/>
          </a:prstGeom>
          <a:noFill/>
          <a:ln>
            <a:noFill/>
          </a:ln>
        </p:spPr>
      </p:pic>
      <p:sp>
        <p:nvSpPr>
          <p:cNvPr id="68" name="Google Shape;68;g1efd191b55a_0_0"/>
          <p:cNvSpPr txBox="1"/>
          <p:nvPr/>
        </p:nvSpPr>
        <p:spPr>
          <a:xfrm>
            <a:off x="26410175" y="2861326"/>
            <a:ext cx="10191600" cy="124986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 sz="3200">
                <a:solidFill>
                  <a:schemeClr val="dk1"/>
                </a:solidFill>
                <a:latin typeface="Times New Roman"/>
                <a:ea typeface="Times New Roman"/>
                <a:cs typeface="Times New Roman"/>
                <a:sym typeface="Times New Roman"/>
              </a:rPr>
              <a:t>Team Context</a:t>
            </a:r>
            <a:endParaRPr b="1" sz="3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2800">
                <a:solidFill>
                  <a:schemeClr val="dk1"/>
                </a:solidFill>
                <a:latin typeface="Times New Roman"/>
                <a:ea typeface="Times New Roman"/>
                <a:cs typeface="Times New Roman"/>
                <a:sym typeface="Times New Roman"/>
              </a:rPr>
              <a:t>We are a new team from Western Reserve Academy. There are four members on our team and we have been enjoying the process of creating a theoretical solution to combat eczema. We have been meeting with our mentor, Jackie Thompson, on a regular basis and are grateful for the guidance she has provided us with. Our group has also enjoyed  getting to know more about each other through this project, as it has been a knowledgeable experience in a synthetic biology context, but also in creating and fostering new friendships. </a:t>
            </a:r>
            <a:endParaRPr sz="28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b="1" sz="32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b="1" sz="32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b="1" sz="32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b="1" sz="32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b="1" sz="32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b="1" sz="32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b="1" sz="32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b="1" sz="32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t/>
            </a:r>
            <a:endParaRPr b="1" sz="3200">
              <a:solidFill>
                <a:schemeClr val="dk1"/>
              </a:solidFill>
              <a:latin typeface="Times New Roman"/>
              <a:ea typeface="Times New Roman"/>
              <a:cs typeface="Times New Roman"/>
              <a:sym typeface="Times New Roman"/>
            </a:endParaRPr>
          </a:p>
          <a:p>
            <a:pPr indent="0" lvl="0" marL="0" rtl="0" algn="ctr">
              <a:spcBef>
                <a:spcPts val="0"/>
              </a:spcBef>
              <a:spcAft>
                <a:spcPts val="0"/>
              </a:spcAft>
              <a:buClr>
                <a:schemeClr val="dk1"/>
              </a:buClr>
              <a:buSzPts val="1100"/>
              <a:buFont typeface="Arial"/>
              <a:buNone/>
            </a:pPr>
            <a:r>
              <a:rPr b="1" lang="en" sz="3200">
                <a:solidFill>
                  <a:schemeClr val="dk1"/>
                </a:solidFill>
                <a:latin typeface="Times New Roman"/>
                <a:ea typeface="Times New Roman"/>
                <a:cs typeface="Times New Roman"/>
                <a:sym typeface="Times New Roman"/>
              </a:rPr>
              <a:t>Next Steps</a:t>
            </a:r>
            <a:endParaRPr sz="2800">
              <a:solidFill>
                <a:schemeClr val="dk1"/>
              </a:solidFill>
              <a:latin typeface="Times New Roman"/>
              <a:ea typeface="Times New Roman"/>
              <a:cs typeface="Times New Roman"/>
              <a:sym typeface="Times New Roman"/>
            </a:endParaRPr>
          </a:p>
          <a:p>
            <a:pPr indent="-406400" lvl="0" marL="457200" rtl="0" algn="l">
              <a:spcBef>
                <a:spcPts val="0"/>
              </a:spcBef>
              <a:spcAft>
                <a:spcPts val="0"/>
              </a:spcAft>
              <a:buSzPts val="2800"/>
              <a:buFont typeface="Times New Roman"/>
              <a:buChar char="●"/>
            </a:pPr>
            <a:r>
              <a:rPr lang="en" sz="2800">
                <a:solidFill>
                  <a:schemeClr val="dk1"/>
                </a:solidFill>
                <a:latin typeface="Times New Roman"/>
                <a:ea typeface="Times New Roman"/>
                <a:cs typeface="Times New Roman"/>
                <a:sym typeface="Times New Roman"/>
              </a:rPr>
              <a:t>A vital next step for our project would be identifying and locating specific plasmids that are compatible with our project’s goals. We are currently studying the pLI50 plasmid, however, there are countless plasmid options that could work with our project and we will need carefully examine those.</a:t>
            </a:r>
            <a:endParaRPr sz="2800">
              <a:solidFill>
                <a:schemeClr val="dk1"/>
              </a:solidFill>
              <a:latin typeface="Times New Roman"/>
              <a:ea typeface="Times New Roman"/>
              <a:cs typeface="Times New Roman"/>
              <a:sym typeface="Times New Roman"/>
            </a:endParaRPr>
          </a:p>
          <a:p>
            <a:pPr indent="-406400" lvl="0" marL="457200" rtl="0" algn="l">
              <a:spcBef>
                <a:spcPts val="0"/>
              </a:spcBef>
              <a:spcAft>
                <a:spcPts val="0"/>
              </a:spcAft>
              <a:buClr>
                <a:schemeClr val="dk1"/>
              </a:buClr>
              <a:buSzPts val="2800"/>
              <a:buFont typeface="Times New Roman"/>
              <a:buChar char="●"/>
            </a:pPr>
            <a:r>
              <a:rPr lang="en" sz="2800">
                <a:solidFill>
                  <a:schemeClr val="dk1"/>
                </a:solidFill>
                <a:latin typeface="Times New Roman"/>
                <a:ea typeface="Times New Roman"/>
                <a:cs typeface="Times New Roman"/>
                <a:sym typeface="Times New Roman"/>
              </a:rPr>
              <a:t>The long term goal for our project is to eventually use the modified gene to create a natural treatment in the form of a topical </a:t>
            </a:r>
            <a:r>
              <a:rPr lang="en" sz="2800">
                <a:solidFill>
                  <a:schemeClr val="dk1"/>
                </a:solidFill>
                <a:latin typeface="Times New Roman"/>
                <a:ea typeface="Times New Roman"/>
                <a:cs typeface="Times New Roman"/>
                <a:sym typeface="Times New Roman"/>
              </a:rPr>
              <a:t>cream. To complete this, we will need to complete trials in the lab.</a:t>
            </a:r>
            <a:endParaRPr sz="2800">
              <a:solidFill>
                <a:schemeClr val="dk1"/>
              </a:solidFill>
              <a:latin typeface="Times New Roman"/>
              <a:ea typeface="Times New Roman"/>
              <a:cs typeface="Times New Roman"/>
              <a:sym typeface="Times New Roman"/>
            </a:endParaRPr>
          </a:p>
        </p:txBody>
      </p:sp>
      <p:pic>
        <p:nvPicPr>
          <p:cNvPr id="69" name="Google Shape;69;g1efd191b55a_0_0" title="IMG_7277.jpeg"/>
          <p:cNvPicPr preferRelativeResize="0"/>
          <p:nvPr/>
        </p:nvPicPr>
        <p:blipFill rotWithShape="1">
          <a:blip r:embed="rId11">
            <a:alphaModFix/>
          </a:blip>
          <a:srcRect b="18830" l="0" r="0" t="20172"/>
          <a:stretch/>
        </p:blipFill>
        <p:spPr>
          <a:xfrm>
            <a:off x="26523037" y="6970523"/>
            <a:ext cx="5963324" cy="4204590"/>
          </a:xfrm>
          <a:prstGeom prst="rect">
            <a:avLst/>
          </a:prstGeom>
          <a:noFill/>
          <a:ln>
            <a:noFill/>
          </a:ln>
        </p:spPr>
      </p:pic>
      <p:sp>
        <p:nvSpPr>
          <p:cNvPr id="70" name="Google Shape;70;g1efd191b55a_0_0"/>
          <p:cNvSpPr txBox="1"/>
          <p:nvPr/>
        </p:nvSpPr>
        <p:spPr>
          <a:xfrm>
            <a:off x="32849150" y="7430625"/>
            <a:ext cx="3333600" cy="3284400"/>
          </a:xfrm>
          <a:prstGeom prst="rect">
            <a:avLst/>
          </a:prstGeom>
          <a:noFill/>
          <a:ln>
            <a:noFill/>
          </a:ln>
        </p:spPr>
        <p:txBody>
          <a:bodyPr anchorCtr="0" anchor="t" bIns="58500" lIns="58500" spcFirstLastPara="1" rIns="58500" wrap="square" tIns="58500">
            <a:noAutofit/>
          </a:bodyPr>
          <a:lstStyle/>
          <a:p>
            <a:pPr indent="0" lvl="0" marL="0" marR="0" rtl="0" algn="l">
              <a:lnSpc>
                <a:spcPct val="100000"/>
              </a:lnSpc>
              <a:spcBef>
                <a:spcPts val="0"/>
              </a:spcBef>
              <a:spcAft>
                <a:spcPts val="0"/>
              </a:spcAft>
              <a:buClr>
                <a:srgbClr val="000000"/>
              </a:buClr>
              <a:buSzPts val="3200"/>
              <a:buFont typeface="Arial"/>
              <a:buNone/>
            </a:pPr>
            <a:r>
              <a:rPr b="1" lang="en" sz="3200">
                <a:latin typeface="Times New Roman"/>
                <a:ea typeface="Times New Roman"/>
                <a:cs typeface="Times New Roman"/>
                <a:sym typeface="Times New Roman"/>
              </a:rPr>
              <a:t>Meet</a:t>
            </a:r>
            <a:r>
              <a:rPr b="1" lang="en" sz="3200">
                <a:latin typeface="Times New Roman"/>
                <a:ea typeface="Times New Roman"/>
                <a:cs typeface="Times New Roman"/>
                <a:sym typeface="Times New Roman"/>
              </a:rPr>
              <a:t> the Team!</a:t>
            </a:r>
            <a:endParaRPr b="1" sz="3200">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2304"/>
              <a:buFont typeface="Arial"/>
              <a:buNone/>
            </a:pPr>
            <a:r>
              <a:rPr lang="en" sz="2800">
                <a:solidFill>
                  <a:schemeClr val="dk1"/>
                </a:solidFill>
                <a:latin typeface="Times New Roman"/>
                <a:ea typeface="Times New Roman"/>
                <a:cs typeface="Times New Roman"/>
                <a:sym typeface="Times New Roman"/>
              </a:rPr>
              <a:t>(From left to right) </a:t>
            </a:r>
            <a:r>
              <a:rPr lang="en" sz="2800">
                <a:solidFill>
                  <a:schemeClr val="dk1"/>
                </a:solidFill>
                <a:latin typeface="Times New Roman"/>
                <a:ea typeface="Times New Roman"/>
                <a:cs typeface="Times New Roman"/>
                <a:sym typeface="Times New Roman"/>
              </a:rPr>
              <a:t>Lydia</a:t>
            </a:r>
            <a:r>
              <a:rPr lang="en" sz="2800">
                <a:solidFill>
                  <a:schemeClr val="dk1"/>
                </a:solidFill>
                <a:latin typeface="Times New Roman"/>
                <a:ea typeface="Times New Roman"/>
                <a:cs typeface="Times New Roman"/>
                <a:sym typeface="Times New Roman"/>
              </a:rPr>
              <a:t> Lockwood, Delaney Pittinger, Alex Lee, Alida Karsten</a:t>
            </a:r>
            <a:endParaRPr sz="2800">
              <a:solidFill>
                <a:schemeClr val="dk1"/>
              </a:solidFill>
              <a:latin typeface="Times New Roman"/>
              <a:ea typeface="Times New Roman"/>
              <a:cs typeface="Times New Roman"/>
              <a:sym typeface="Times New Roman"/>
            </a:endParaRPr>
          </a:p>
          <a:p>
            <a:pPr indent="0" lvl="0" marL="292608" marR="0" rtl="0" algn="l">
              <a:lnSpc>
                <a:spcPct val="100000"/>
              </a:lnSpc>
              <a:spcBef>
                <a:spcPts val="0"/>
              </a:spcBef>
              <a:spcAft>
                <a:spcPts val="0"/>
              </a:spcAft>
              <a:buClr>
                <a:srgbClr val="000000"/>
              </a:buClr>
              <a:buSzPts val="2304"/>
              <a:buFont typeface="Arial"/>
              <a:buNone/>
            </a:pPr>
            <a:r>
              <a:t/>
            </a:r>
            <a:endParaRPr sz="2304">
              <a:solidFill>
                <a:schemeClr val="dk1"/>
              </a:solidFill>
              <a:latin typeface="Calibri"/>
              <a:ea typeface="Calibri"/>
              <a:cs typeface="Calibri"/>
              <a:sym typeface="Calibri"/>
            </a:endParaRPr>
          </a:p>
        </p:txBody>
      </p:sp>
      <p:sp>
        <p:nvSpPr>
          <p:cNvPr id="71" name="Google Shape;71;g1efd191b55a_0_0"/>
          <p:cNvSpPr txBox="1"/>
          <p:nvPr/>
        </p:nvSpPr>
        <p:spPr>
          <a:xfrm>
            <a:off x="786500" y="15001200"/>
            <a:ext cx="4644000" cy="286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2800" u="sng">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sz="2800" u="sng">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2800" u="sng">
                <a:solidFill>
                  <a:schemeClr val="dk1"/>
                </a:solidFill>
                <a:latin typeface="Times New Roman"/>
                <a:ea typeface="Times New Roman"/>
                <a:cs typeface="Times New Roman"/>
                <a:sym typeface="Times New Roman"/>
              </a:rPr>
              <a:t>Figure 1: </a:t>
            </a:r>
            <a:endParaRPr sz="2800" u="sng">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2800">
                <a:solidFill>
                  <a:schemeClr val="dk1"/>
                </a:solidFill>
                <a:latin typeface="Times New Roman"/>
                <a:ea typeface="Times New Roman"/>
                <a:cs typeface="Times New Roman"/>
                <a:sym typeface="Times New Roman"/>
              </a:rPr>
              <a:t>Corticosteroids are the most popular and effective treatment option for eczema today. However, their side effects are numbered. </a:t>
            </a:r>
            <a:endParaRPr sz="2800">
              <a:solidFill>
                <a:schemeClr val="dk1"/>
              </a:solidFill>
            </a:endParaRPr>
          </a:p>
          <a:p>
            <a:pPr indent="0" lvl="0" marL="0" rtl="0" algn="l">
              <a:spcBef>
                <a:spcPts val="0"/>
              </a:spcBef>
              <a:spcAft>
                <a:spcPts val="0"/>
              </a:spcAft>
              <a:buNone/>
            </a:pPr>
            <a:r>
              <a:t/>
            </a:r>
            <a:endParaRPr sz="7300">
              <a:solidFill>
                <a:schemeClr val="dk2"/>
              </a:solidFill>
            </a:endParaRPr>
          </a:p>
        </p:txBody>
      </p:sp>
      <p:pic>
        <p:nvPicPr>
          <p:cNvPr id="72" name="Google Shape;72;g1efd191b55a_0_0" title="Side effects (1).png"/>
          <p:cNvPicPr preferRelativeResize="0"/>
          <p:nvPr/>
        </p:nvPicPr>
        <p:blipFill>
          <a:blip r:embed="rId12">
            <a:alphaModFix/>
          </a:blip>
          <a:stretch>
            <a:fillRect/>
          </a:stretch>
        </p:blipFill>
        <p:spPr>
          <a:xfrm>
            <a:off x="5897350" y="14166834"/>
            <a:ext cx="6217025" cy="4351940"/>
          </a:xfrm>
          <a:prstGeom prst="rect">
            <a:avLst/>
          </a:prstGeom>
          <a:noFill/>
          <a:ln>
            <a:noFill/>
          </a:ln>
        </p:spPr>
      </p:pic>
      <p:pic>
        <p:nvPicPr>
          <p:cNvPr id="73" name="Google Shape;73;g1efd191b55a_0_0"/>
          <p:cNvPicPr preferRelativeResize="0"/>
          <p:nvPr/>
        </p:nvPicPr>
        <p:blipFill rotWithShape="1">
          <a:blip r:embed="rId13">
            <a:alphaModFix/>
          </a:blip>
          <a:srcRect b="0" l="0" r="4297" t="0"/>
          <a:stretch/>
        </p:blipFill>
        <p:spPr>
          <a:xfrm>
            <a:off x="19364975" y="6362700"/>
            <a:ext cx="6504925" cy="4550550"/>
          </a:xfrm>
          <a:prstGeom prst="rect">
            <a:avLst/>
          </a:prstGeom>
          <a:noFill/>
          <a:ln>
            <a:noFill/>
          </a:ln>
        </p:spPr>
      </p:pic>
      <p:sp>
        <p:nvSpPr>
          <p:cNvPr id="74" name="Google Shape;74;g1efd191b55a_0_0"/>
          <p:cNvSpPr txBox="1"/>
          <p:nvPr/>
        </p:nvSpPr>
        <p:spPr>
          <a:xfrm>
            <a:off x="12327575" y="9004650"/>
            <a:ext cx="7037400" cy="1908600"/>
          </a:xfrm>
          <a:prstGeom prst="rect">
            <a:avLst/>
          </a:prstGeom>
          <a:noFill/>
          <a:ln>
            <a:noFill/>
          </a:ln>
        </p:spPr>
        <p:txBody>
          <a:bodyPr anchorCtr="0" anchor="ctr" bIns="91425" lIns="91425" spcFirstLastPara="1" rIns="91425" wrap="square" tIns="91425">
            <a:spAutoFit/>
          </a:bodyPr>
          <a:lstStyle/>
          <a:p>
            <a:pPr indent="0" lvl="0" marL="0" rtl="0" algn="l">
              <a:spcBef>
                <a:spcPts val="1200"/>
              </a:spcBef>
              <a:spcAft>
                <a:spcPts val="1200"/>
              </a:spcAft>
              <a:buNone/>
            </a:pPr>
            <a:r>
              <a:rPr lang="en" sz="2800">
                <a:solidFill>
                  <a:schemeClr val="dk1"/>
                </a:solidFill>
                <a:latin typeface="Times New Roman"/>
                <a:ea typeface="Times New Roman"/>
                <a:cs typeface="Times New Roman"/>
                <a:sym typeface="Times New Roman"/>
              </a:rPr>
              <a:t>Our solution uses the operon </a:t>
            </a:r>
            <a:r>
              <a:rPr i="1" lang="en" sz="2800">
                <a:solidFill>
                  <a:schemeClr val="dk1"/>
                </a:solidFill>
                <a:latin typeface="Times New Roman"/>
                <a:ea typeface="Times New Roman"/>
                <a:cs typeface="Times New Roman"/>
                <a:sym typeface="Times New Roman"/>
              </a:rPr>
              <a:t>icaADBC</a:t>
            </a:r>
            <a:r>
              <a:rPr lang="en" sz="2800">
                <a:solidFill>
                  <a:schemeClr val="dk1"/>
                </a:solidFill>
                <a:latin typeface="Times New Roman"/>
                <a:ea typeface="Times New Roman"/>
                <a:cs typeface="Times New Roman"/>
                <a:sym typeface="Times New Roman"/>
              </a:rPr>
              <a:t>,which is located in </a:t>
            </a:r>
            <a:r>
              <a:rPr i="1" lang="en" sz="2800">
                <a:solidFill>
                  <a:schemeClr val="dk1"/>
                </a:solidFill>
                <a:latin typeface="Times New Roman"/>
                <a:ea typeface="Times New Roman"/>
                <a:cs typeface="Times New Roman"/>
                <a:sym typeface="Times New Roman"/>
              </a:rPr>
              <a:t>S. epidermidis</a:t>
            </a:r>
            <a:r>
              <a:rPr lang="en" sz="2800">
                <a:solidFill>
                  <a:schemeClr val="dk1"/>
                </a:solidFill>
                <a:latin typeface="Times New Roman"/>
                <a:ea typeface="Times New Roman"/>
                <a:cs typeface="Times New Roman"/>
                <a:sym typeface="Times New Roman"/>
              </a:rPr>
              <a:t> and is responsible for synthesizing PIA (polysaccharide intercellular adhesin), a component of the biofilm.</a:t>
            </a:r>
            <a:endParaRPr sz="2800">
              <a:solidFill>
                <a:schemeClr val="dk1"/>
              </a:solidFill>
              <a:latin typeface="Times New Roman"/>
              <a:ea typeface="Times New Roman"/>
              <a:cs typeface="Times New Roman"/>
              <a:sym typeface="Times New Roman"/>
            </a:endParaRPr>
          </a:p>
        </p:txBody>
      </p:sp>
      <p:sp>
        <p:nvSpPr>
          <p:cNvPr id="75" name="Google Shape;75;g1efd191b55a_0_0"/>
          <p:cNvSpPr txBox="1"/>
          <p:nvPr/>
        </p:nvSpPr>
        <p:spPr>
          <a:xfrm>
            <a:off x="12327575" y="6561300"/>
            <a:ext cx="5963400" cy="23397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800" u="sng">
                <a:solidFill>
                  <a:srgbClr val="1B1B1B"/>
                </a:solidFill>
                <a:latin typeface="Times New Roman"/>
                <a:ea typeface="Times New Roman"/>
                <a:cs typeface="Times New Roman"/>
                <a:sym typeface="Times New Roman"/>
              </a:rPr>
              <a:t>Figure 2: </a:t>
            </a:r>
            <a:endParaRPr sz="2800" u="sng">
              <a:solidFill>
                <a:srgbClr val="1B1B1B"/>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2800">
                <a:solidFill>
                  <a:srgbClr val="0A0A0A"/>
                </a:solidFill>
                <a:latin typeface="Times New Roman"/>
                <a:ea typeface="Times New Roman"/>
                <a:cs typeface="Times New Roman"/>
                <a:sym typeface="Times New Roman"/>
              </a:rPr>
              <a:t>The icaADBC operon in </a:t>
            </a:r>
            <a:r>
              <a:rPr i="1" lang="en" sz="2800">
                <a:solidFill>
                  <a:srgbClr val="0A0A0A"/>
                </a:solidFill>
                <a:latin typeface="Times New Roman"/>
                <a:ea typeface="Times New Roman"/>
                <a:cs typeface="Times New Roman"/>
                <a:sym typeface="Times New Roman"/>
              </a:rPr>
              <a:t>S. epidermidis</a:t>
            </a:r>
            <a:r>
              <a:rPr lang="en" sz="2800">
                <a:solidFill>
                  <a:srgbClr val="0A0A0A"/>
                </a:solidFill>
                <a:latin typeface="Times New Roman"/>
                <a:ea typeface="Times New Roman"/>
                <a:cs typeface="Times New Roman"/>
                <a:sym typeface="Times New Roman"/>
              </a:rPr>
              <a:t> </a:t>
            </a:r>
            <a:endParaRPr sz="2800">
              <a:solidFill>
                <a:srgbClr val="0A0A0A"/>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2800">
                <a:solidFill>
                  <a:srgbClr val="0A0A0A"/>
                </a:solidFill>
                <a:latin typeface="Times New Roman"/>
                <a:ea typeface="Times New Roman"/>
                <a:cs typeface="Times New Roman"/>
                <a:sym typeface="Times New Roman"/>
              </a:rPr>
              <a:t>produces PIA, allowing the bacteria to form a biofilm that helps protect the skin barrier.</a:t>
            </a:r>
            <a:endParaRPr sz="7300">
              <a:solidFill>
                <a:schemeClr val="dk2"/>
              </a:solidFill>
            </a:endParaRPr>
          </a:p>
        </p:txBody>
      </p:sp>
      <p:pic>
        <p:nvPicPr>
          <p:cNvPr id="76" name="Google Shape;76;g1efd191b55a_0_0" title="Atopic Dermatitis Skin Barrier Comparison (2).png"/>
          <p:cNvPicPr preferRelativeResize="0"/>
          <p:nvPr/>
        </p:nvPicPr>
        <p:blipFill rotWithShape="1">
          <a:blip r:embed="rId14">
            <a:alphaModFix/>
          </a:blip>
          <a:srcRect b="24900" l="0" r="0" t="16496"/>
          <a:stretch/>
        </p:blipFill>
        <p:spPr>
          <a:xfrm>
            <a:off x="15312200" y="16086563"/>
            <a:ext cx="6840599" cy="2446224"/>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