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h9G80qer0lw/kbJj1mt9RlWjtJ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8d7133c5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c8d7133c54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3.png"/><Relationship Id="rId13" Type="http://schemas.openxmlformats.org/officeDocument/2006/relationships/image" Target="../media/image8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9" Type="http://schemas.openxmlformats.org/officeDocument/2006/relationships/image" Target="../media/image3.png"/><Relationship Id="rId15" Type="http://schemas.openxmlformats.org/officeDocument/2006/relationships/hyperlink" Target="http://drive.google.com/file/d/1esGvSu2y6pLYygX7KUTwxok5eGicF3DV/view" TargetMode="External"/><Relationship Id="rId14" Type="http://schemas.openxmlformats.org/officeDocument/2006/relationships/image" Target="../media/image5.png"/><Relationship Id="rId16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8d7133c54_0_3"/>
          <p:cNvSpPr txBox="1"/>
          <p:nvPr/>
        </p:nvSpPr>
        <p:spPr>
          <a:xfrm>
            <a:off x="-19387" y="969675"/>
            <a:ext cx="6684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Eczema impacts over 204 million people worldwide. Our project aims to engineer a naturally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occurring skin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bacteria to treat eczema to replace the harsh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corticosteroid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treatments currently used.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treatment genetically engineers </a:t>
            </a:r>
            <a:r>
              <a:rPr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Staphylococcus epidermidis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increase the synthesis of </a:t>
            </a:r>
            <a:r>
              <a:rPr lang="en-US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polysaccharide intercellular adhesin (PIA) </a:t>
            </a:r>
            <a:r>
              <a:rPr lang="en-US" sz="1200">
                <a:solidFill>
                  <a:srgbClr val="1B1B1B"/>
                </a:solidFill>
                <a:latin typeface="Calibri"/>
                <a:ea typeface="Calibri"/>
                <a:cs typeface="Calibri"/>
                <a:sym typeface="Calibri"/>
              </a:rPr>
              <a:t>by inserting a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plasmid with the </a:t>
            </a:r>
            <a:r>
              <a:rPr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icaADBC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operon (which codes for PIA synthesis) into the bacteria</a:t>
            </a:r>
            <a:r>
              <a:rPr lang="en-US" sz="1200">
                <a:solidFill>
                  <a:srgbClr val="0A0A0A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2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A0A0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formulating this engineered bacteria into a cream, we expect the results to combat against the dry and itchy skin eczema causes by increasing water and nutrient retention. </a:t>
            </a:r>
            <a:endParaRPr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c8d7133c54_0_3"/>
          <p:cNvSpPr txBox="1"/>
          <p:nvPr/>
        </p:nvSpPr>
        <p:spPr>
          <a:xfrm>
            <a:off x="1334400" y="-54075"/>
            <a:ext cx="64752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Enhancing PIA production in </a:t>
            </a:r>
            <a:r>
              <a:rPr b="1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Staphylococcus epidermidis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treat Atopic Dermatitis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Alida Karsten, Alex Lee, Lydia Lockwood, and Delaney Pittinger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Vivien Marmerstein,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Leader: Alex Lee,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Ms. Jackie Thompson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Takeda Pharmaceuticals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Western Reserve Academy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Hudson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</a:t>
            </a:r>
            <a:r>
              <a:rPr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United States</a:t>
            </a:r>
            <a:endParaRPr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g3c8d7133c54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00" y="166601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c8d7133c54_0_3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47425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c8d7133c54_0_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582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3c8d7133c54_0_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034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c8d7133c54_0_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3c8d7133c54_0_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56714" y="46857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3c8d7133c54_0_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c8d7133c54_0_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5213" y="1117078"/>
            <a:ext cx="2329051" cy="162703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3c8d7133c54_0_3"/>
          <p:cNvSpPr txBox="1"/>
          <p:nvPr/>
        </p:nvSpPr>
        <p:spPr>
          <a:xfrm>
            <a:off x="6665150" y="744775"/>
            <a:ext cx="23292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2: </a:t>
            </a:r>
            <a:endParaRPr/>
          </a:p>
        </p:txBody>
      </p:sp>
      <p:sp>
        <p:nvSpPr>
          <p:cNvPr id="95" name="Google Shape;95;g3c8d7133c54_0_3"/>
          <p:cNvSpPr txBox="1"/>
          <p:nvPr/>
        </p:nvSpPr>
        <p:spPr>
          <a:xfrm>
            <a:off x="6655400" y="2812350"/>
            <a:ext cx="234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3: </a:t>
            </a:r>
            <a:endParaRPr/>
          </a:p>
        </p:txBody>
      </p:sp>
      <p:pic>
        <p:nvPicPr>
          <p:cNvPr id="96" name="Google Shape;96;g3c8d7133c54_0_3" title="Atopic Dermatitis Skin Barrier Comparison (2).png"/>
          <p:cNvPicPr preferRelativeResize="0"/>
          <p:nvPr/>
        </p:nvPicPr>
        <p:blipFill rotWithShape="1">
          <a:blip r:embed="rId11">
            <a:alphaModFix/>
          </a:blip>
          <a:srcRect b="21624" l="0" r="0" t="16715"/>
          <a:stretch/>
        </p:blipFill>
        <p:spPr>
          <a:xfrm>
            <a:off x="6727100" y="3219075"/>
            <a:ext cx="2348699" cy="1013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3c8d7133c54_0_3" title="Phases of Steroid Induced Skin Atrophy.png"/>
          <p:cNvPicPr preferRelativeResize="0"/>
          <p:nvPr/>
        </p:nvPicPr>
        <p:blipFill rotWithShape="1">
          <a:blip r:embed="rId12">
            <a:alphaModFix/>
          </a:blip>
          <a:srcRect b="0" l="0" r="0" t="8825"/>
          <a:stretch/>
        </p:blipFill>
        <p:spPr>
          <a:xfrm>
            <a:off x="0" y="3101525"/>
            <a:ext cx="2239051" cy="1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c8d7133c54_0_3" title="C) Tachypolysis.png"/>
          <p:cNvPicPr preferRelativeResize="0"/>
          <p:nvPr/>
        </p:nvPicPr>
        <p:blipFill rotWithShape="1">
          <a:blip r:embed="rId13">
            <a:alphaModFix/>
          </a:blip>
          <a:srcRect b="0" l="1854" r="0" t="28382"/>
          <a:stretch/>
        </p:blipFill>
        <p:spPr>
          <a:xfrm>
            <a:off x="4445550" y="3089075"/>
            <a:ext cx="2239051" cy="114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c8d7133c54_0_3" title="B)Atrophy.png"/>
          <p:cNvPicPr preferRelativeResize="0"/>
          <p:nvPr/>
        </p:nvPicPr>
        <p:blipFill rotWithShape="1">
          <a:blip r:embed="rId14">
            <a:alphaModFix/>
          </a:blip>
          <a:srcRect b="0" l="0" r="0" t="11433"/>
          <a:stretch/>
        </p:blipFill>
        <p:spPr>
          <a:xfrm>
            <a:off x="2239041" y="3066587"/>
            <a:ext cx="2417670" cy="149887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c8d7133c54_0_3"/>
          <p:cNvSpPr txBox="1"/>
          <p:nvPr/>
        </p:nvSpPr>
        <p:spPr>
          <a:xfrm>
            <a:off x="-19375" y="2796850"/>
            <a:ext cx="366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1: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Stages of Corticosteroid Induced Skin Thinning</a:t>
            </a:r>
            <a:endParaRPr/>
          </a:p>
        </p:txBody>
      </p:sp>
      <p:pic>
        <p:nvPicPr>
          <p:cNvPr id="101" name="Google Shape;101;g3c8d7133c54_0_3" title="AD_LT.mp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192700" y="86575"/>
            <a:ext cx="883100" cy="88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3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