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8" roundtripDataSignature="AMtx7mhX7g+lRC2Llq1r16j34sYQ3lQGa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1efd191b55a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g1efd191b55a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cb68631c18_0_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g3cb68631c18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3"/>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5"/>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5" name="Google Shape;15;p5"/>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6" name="Google Shape;16;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9" name="Google Shape;19;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6"/>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6"/>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8"/>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8"/>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9"/>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0"/>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0"/>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0"/>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0"/>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1"/>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2"/>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2"/>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2"/>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 Id="rId4" Type="http://schemas.openxmlformats.org/officeDocument/2006/relationships/image" Target="../media/image9.jpg"/><Relationship Id="rId11" Type="http://schemas.openxmlformats.org/officeDocument/2006/relationships/image" Target="../media/image11.png"/><Relationship Id="rId10" Type="http://schemas.openxmlformats.org/officeDocument/2006/relationships/image" Target="../media/image17.png"/><Relationship Id="rId9"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14.png"/><Relationship Id="rId7" Type="http://schemas.openxmlformats.org/officeDocument/2006/relationships/image" Target="../media/image4.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5.png"/><Relationship Id="rId11" Type="http://schemas.openxmlformats.org/officeDocument/2006/relationships/image" Target="../media/image15.png"/><Relationship Id="rId10" Type="http://schemas.openxmlformats.org/officeDocument/2006/relationships/image" Target="../media/image17.png"/><Relationship Id="rId9" Type="http://schemas.openxmlformats.org/officeDocument/2006/relationships/image" Target="../media/image7.png"/><Relationship Id="rId5" Type="http://schemas.openxmlformats.org/officeDocument/2006/relationships/image" Target="../media/image1.jpg"/><Relationship Id="rId6" Type="http://schemas.openxmlformats.org/officeDocument/2006/relationships/image" Target="../media/image14.png"/><Relationship Id="rId7" Type="http://schemas.openxmlformats.org/officeDocument/2006/relationships/image" Target="../media/image4.png"/><Relationship Id="rId8"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53" name="Shape 53"/>
        <p:cNvGrpSpPr/>
        <p:nvPr/>
      </p:nvGrpSpPr>
      <p:grpSpPr>
        <a:xfrm>
          <a:off x="0" y="0"/>
          <a:ext cx="0" cy="0"/>
          <a:chOff x="0" y="0"/>
          <a:chExt cx="0" cy="0"/>
        </a:xfrm>
      </p:grpSpPr>
      <p:sp>
        <p:nvSpPr>
          <p:cNvPr id="54" name="Google Shape;54;g1efd191b55a_0_0"/>
          <p:cNvSpPr txBox="1"/>
          <p:nvPr/>
        </p:nvSpPr>
        <p:spPr>
          <a:xfrm>
            <a:off x="1013950" y="3065170"/>
            <a:ext cx="11637600" cy="10516500"/>
          </a:xfrm>
          <a:prstGeom prst="rect">
            <a:avLst/>
          </a:prstGeom>
          <a:noFill/>
          <a:ln cap="flat" cmpd="sng" w="9525">
            <a:solidFill>
              <a:srgbClr val="FFF2CC"/>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chemeClr val="dk1"/>
              </a:buClr>
              <a:buSzPts val="1100"/>
              <a:buFont typeface="Arial"/>
              <a:buNone/>
            </a:pPr>
            <a:r>
              <a:rPr b="0" i="0" lang="en" sz="3200" u="none" cap="none" strike="noStrike">
                <a:solidFill>
                  <a:srgbClr val="000000"/>
                </a:solidFill>
                <a:latin typeface="Times New Roman"/>
                <a:ea typeface="Times New Roman"/>
                <a:cs typeface="Times New Roman"/>
                <a:sym typeface="Times New Roman"/>
              </a:rPr>
              <a:t>Drought remains a worldwide issue, affecting regions that receive less rainfall than usual for extended periods. Drought stimulates plants’ production of 1-aminocyclopropane-1-carboxylate (ACC), a precursor that signals ethylene production. Increased ethylene concentration will cause greater plant stress and reduced root elongation, which leads to serious agricultural problems such as diminished crop growth and low food production, and may even trigger the collapse of the local economy. The problem significantly impacts lower income areas that lack proper irrigation. Although conventional methods, like rainwater harvesting and drip irrigation, can mitigate plant stress, they are often expensive and inconsistent. We use a readily inducible, cost-effective, low-maintenance system. Using </a:t>
            </a:r>
            <a:r>
              <a:rPr b="0" i="1" lang="en" sz="3200" u="none" cap="none" strike="noStrike">
                <a:solidFill>
                  <a:srgbClr val="000000"/>
                </a:solidFill>
                <a:latin typeface="Times New Roman"/>
                <a:ea typeface="Times New Roman"/>
                <a:cs typeface="Times New Roman"/>
                <a:sym typeface="Times New Roman"/>
              </a:rPr>
              <a:t>B. </a:t>
            </a:r>
            <a:r>
              <a:rPr i="1" lang="en" sz="3200">
                <a:latin typeface="Times New Roman"/>
                <a:ea typeface="Times New Roman"/>
                <a:cs typeface="Times New Roman"/>
                <a:sym typeface="Times New Roman"/>
              </a:rPr>
              <a:t>s</a:t>
            </a:r>
            <a:r>
              <a:rPr b="0" i="1" lang="en" sz="3200" u="none" cap="none" strike="noStrike">
                <a:solidFill>
                  <a:srgbClr val="000000"/>
                </a:solidFill>
                <a:latin typeface="Times New Roman"/>
                <a:ea typeface="Times New Roman"/>
                <a:cs typeface="Times New Roman"/>
                <a:sym typeface="Times New Roman"/>
              </a:rPr>
              <a:t>ubtilis</a:t>
            </a:r>
            <a:r>
              <a:rPr b="0" i="0" lang="en" sz="3200" u="none" cap="none" strike="noStrike">
                <a:solidFill>
                  <a:srgbClr val="000000"/>
                </a:solidFill>
                <a:latin typeface="Times New Roman"/>
                <a:ea typeface="Times New Roman"/>
                <a:cs typeface="Times New Roman"/>
                <a:sym typeface="Times New Roman"/>
              </a:rPr>
              <a:t> (WB800) as our chassis, our goal is to express ACC deaminase via the </a:t>
            </a:r>
            <a:r>
              <a:rPr i="1" lang="en" sz="3200">
                <a:latin typeface="Times New Roman"/>
                <a:ea typeface="Times New Roman"/>
                <a:cs typeface="Times New Roman"/>
                <a:sym typeface="Times New Roman"/>
              </a:rPr>
              <a:t>a</a:t>
            </a:r>
            <a:r>
              <a:rPr b="0" i="1" lang="en" sz="3200" u="none" cap="none" strike="noStrike">
                <a:solidFill>
                  <a:srgbClr val="000000"/>
                </a:solidFill>
                <a:latin typeface="Times New Roman"/>
                <a:ea typeface="Times New Roman"/>
                <a:cs typeface="Times New Roman"/>
                <a:sym typeface="Times New Roman"/>
              </a:rPr>
              <a:t>cdS</a:t>
            </a:r>
            <a:r>
              <a:rPr b="0" i="0" lang="en" sz="3200" u="none" cap="none" strike="noStrike">
                <a:solidFill>
                  <a:srgbClr val="000000"/>
                </a:solidFill>
                <a:latin typeface="Times New Roman"/>
                <a:ea typeface="Times New Roman"/>
                <a:cs typeface="Times New Roman"/>
                <a:sym typeface="Times New Roman"/>
              </a:rPr>
              <a:t> gene. Because ACC deaminase breaks down ACC, it reduces ethylene concentration and contributes to overall plant growth. Employing the XylR repressor, we add the inducer </a:t>
            </a:r>
            <a:r>
              <a:rPr lang="en" sz="3200">
                <a:latin typeface="Times New Roman"/>
                <a:ea typeface="Times New Roman"/>
                <a:cs typeface="Times New Roman"/>
                <a:sym typeface="Times New Roman"/>
              </a:rPr>
              <a:t>x</a:t>
            </a:r>
            <a:r>
              <a:rPr b="0" i="0" lang="en" sz="3200" u="none" cap="none" strike="noStrike">
                <a:solidFill>
                  <a:srgbClr val="000000"/>
                </a:solidFill>
                <a:latin typeface="Times New Roman"/>
                <a:ea typeface="Times New Roman"/>
                <a:cs typeface="Times New Roman"/>
                <a:sym typeface="Times New Roman"/>
              </a:rPr>
              <a:t>ylose to trigger ACC deaminase expression as drought occurs. As both a controllable and affordable strategy, this approach alleviates drought-induced plant stress. By providing an inducible system for ACC deaminase expression, our system will become a promising method for sustainable agriculture.</a:t>
            </a:r>
            <a:endParaRPr b="0" i="0" sz="3200" u="none" cap="none" strike="noStrike">
              <a:solidFill>
                <a:srgbClr val="000000"/>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200"/>
              <a:buFont typeface="Arial"/>
              <a:buNone/>
            </a:pPr>
            <a:r>
              <a:t/>
            </a:r>
            <a:endParaRPr b="1" i="0" sz="2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5" name="Google Shape;55;g1efd191b55a_0_0"/>
          <p:cNvSpPr txBox="1"/>
          <p:nvPr/>
        </p:nvSpPr>
        <p:spPr>
          <a:xfrm>
            <a:off x="1013949" y="2170770"/>
            <a:ext cx="116376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Abstract</a:t>
            </a:r>
            <a:endParaRPr b="0" i="0" sz="7900" u="none" cap="none" strike="noStrike">
              <a:solidFill>
                <a:schemeClr val="lt1"/>
              </a:solidFill>
              <a:latin typeface="Arial"/>
              <a:ea typeface="Arial"/>
              <a:cs typeface="Arial"/>
              <a:sym typeface="Arial"/>
            </a:endParaRPr>
          </a:p>
        </p:txBody>
      </p:sp>
      <p:sp>
        <p:nvSpPr>
          <p:cNvPr id="56" name="Google Shape;56;g1efd191b55a_0_0"/>
          <p:cNvSpPr txBox="1"/>
          <p:nvPr/>
        </p:nvSpPr>
        <p:spPr>
          <a:xfrm>
            <a:off x="1013950" y="12945870"/>
            <a:ext cx="115968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Background</a:t>
            </a:r>
            <a:endParaRPr b="0" i="0" sz="7900" u="none" cap="none" strike="noStrike">
              <a:solidFill>
                <a:schemeClr val="lt1"/>
              </a:solidFill>
              <a:latin typeface="Arial"/>
              <a:ea typeface="Arial"/>
              <a:cs typeface="Arial"/>
              <a:sym typeface="Arial"/>
            </a:endParaRPr>
          </a:p>
        </p:txBody>
      </p:sp>
      <p:sp>
        <p:nvSpPr>
          <p:cNvPr id="57" name="Google Shape;57;g1efd191b55a_0_0"/>
          <p:cNvSpPr txBox="1"/>
          <p:nvPr/>
        </p:nvSpPr>
        <p:spPr>
          <a:xfrm>
            <a:off x="24798595" y="11883316"/>
            <a:ext cx="119259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Our Team</a:t>
            </a:r>
            <a:endParaRPr b="0" i="0" sz="7900" u="none" cap="none" strike="noStrike">
              <a:solidFill>
                <a:schemeClr val="lt1"/>
              </a:solidFill>
              <a:latin typeface="Arial"/>
              <a:ea typeface="Arial"/>
              <a:cs typeface="Arial"/>
              <a:sym typeface="Arial"/>
            </a:endParaRPr>
          </a:p>
        </p:txBody>
      </p:sp>
      <p:sp>
        <p:nvSpPr>
          <p:cNvPr id="58" name="Google Shape;58;g1efd191b55a_0_0"/>
          <p:cNvSpPr txBox="1"/>
          <p:nvPr/>
        </p:nvSpPr>
        <p:spPr>
          <a:xfrm>
            <a:off x="24844701" y="12694864"/>
            <a:ext cx="11925900" cy="3984300"/>
          </a:xfrm>
          <a:prstGeom prst="rect">
            <a:avLst/>
          </a:prstGeom>
          <a:noFill/>
          <a:ln>
            <a:noFill/>
          </a:ln>
        </p:spPr>
        <p:txBody>
          <a:bodyPr anchorCtr="0" anchor="t" bIns="91425" lIns="91425" spcFirstLastPara="1" rIns="91425" wrap="square" tIns="91425">
            <a:noAutofit/>
          </a:bodyPr>
          <a:lstStyle/>
          <a:p>
            <a:pPr indent="-431800" lvl="0" marL="457200" marR="0" rtl="0" algn="l">
              <a:lnSpc>
                <a:spcPct val="15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We are a new team with four members total. </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5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In the image above (left to right): Jerry, Eason, Justin, Joe</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5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We meet together with a shared dedication and interest to synthetic biology</a:t>
            </a:r>
            <a:r>
              <a:rPr lang="en" sz="3200">
                <a:solidFill>
                  <a:schemeClr val="dk1"/>
                </a:solidFill>
                <a:latin typeface="Times New Roman"/>
                <a:ea typeface="Times New Roman"/>
                <a:cs typeface="Times New Roman"/>
                <a:sym typeface="Times New Roman"/>
              </a:rPr>
              <a:t> to solve real world problems.</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5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Bec</a:t>
            </a:r>
            <a:r>
              <a:rPr b="0" i="0" lang="en" sz="3200" u="none" cap="none" strike="noStrike">
                <a:solidFill>
                  <a:schemeClr val="dk1"/>
                </a:solidFill>
                <a:latin typeface="Times New Roman"/>
                <a:ea typeface="Times New Roman"/>
                <a:cs typeface="Times New Roman"/>
                <a:sym typeface="Times New Roman"/>
              </a:rPr>
              <a:t>ause of scheduling, we broke down into two person per group, but we stayed contacted online everyday to connect with our work.</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5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The aim of our project is to contribute to agriculture worldwide through innovative synthetic biology methods.</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chemeClr val="dk1"/>
              </a:solidFill>
              <a:latin typeface="Times New Roman"/>
              <a:ea typeface="Times New Roman"/>
              <a:cs typeface="Times New Roman"/>
              <a:sym typeface="Times New Roman"/>
            </a:endParaRPr>
          </a:p>
        </p:txBody>
      </p:sp>
      <p:pic>
        <p:nvPicPr>
          <p:cNvPr descr="image.png" id="59" name="Google Shape;59;g1efd191b55a_0_0"/>
          <p:cNvPicPr preferRelativeResize="0"/>
          <p:nvPr/>
        </p:nvPicPr>
        <p:blipFill rotWithShape="1">
          <a:blip r:embed="rId3">
            <a:alphaModFix/>
          </a:blip>
          <a:srcRect b="2894" l="0" r="0" t="1566"/>
          <a:stretch/>
        </p:blipFill>
        <p:spPr>
          <a:xfrm>
            <a:off x="13048288" y="11434167"/>
            <a:ext cx="11366825" cy="7552550"/>
          </a:xfrm>
          <a:prstGeom prst="rect">
            <a:avLst/>
          </a:prstGeom>
          <a:noFill/>
          <a:ln cap="flat" cmpd="sng" w="19050">
            <a:solidFill>
              <a:schemeClr val="dk1"/>
            </a:solidFill>
            <a:prstDash val="solid"/>
            <a:round/>
            <a:headEnd len="sm" w="sm" type="none"/>
            <a:tailEnd len="sm" w="sm" type="none"/>
          </a:ln>
        </p:spPr>
      </p:pic>
      <p:sp>
        <p:nvSpPr>
          <p:cNvPr id="60" name="Google Shape;60;g1efd191b55a_0_0"/>
          <p:cNvSpPr txBox="1"/>
          <p:nvPr/>
        </p:nvSpPr>
        <p:spPr>
          <a:xfrm>
            <a:off x="1013950" y="13784288"/>
            <a:ext cx="11637600" cy="5385300"/>
          </a:xfrm>
          <a:prstGeom prst="rect">
            <a:avLst/>
          </a:prstGeom>
          <a:noFill/>
          <a:ln cap="flat" cmpd="sng" w="9525">
            <a:solidFill>
              <a:srgbClr val="FFF2CC"/>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100000"/>
              </a:lnSpc>
              <a:spcBef>
                <a:spcPts val="0"/>
              </a:spcBef>
              <a:spcAft>
                <a:spcPts val="0"/>
              </a:spcAft>
              <a:buClr>
                <a:srgbClr val="000000"/>
              </a:buClr>
              <a:buSzPts val="3200"/>
              <a:buFont typeface="Arial"/>
              <a:buNone/>
            </a:pPr>
            <a:r>
              <a:rPr b="0" i="0" lang="en" sz="3200" u="none" cap="none" strike="noStrike">
                <a:solidFill>
                  <a:srgbClr val="000000"/>
                </a:solidFill>
                <a:latin typeface="Times New Roman"/>
                <a:ea typeface="Times New Roman"/>
                <a:cs typeface="Times New Roman"/>
                <a:sym typeface="Times New Roman"/>
              </a:rPr>
              <a:t>We will specifically be working within the rhizosphere, the small area around the root of a plant where microbes are influenced by root secretions or exudates and associated microorganisms. In the rhizosphere, certain plant-associated bacteria naturally carry the </a:t>
            </a:r>
            <a:r>
              <a:rPr b="0" i="1" lang="en" sz="3200" u="none" cap="none" strike="noStrike">
                <a:solidFill>
                  <a:srgbClr val="000000"/>
                </a:solidFill>
                <a:latin typeface="Times New Roman"/>
                <a:ea typeface="Times New Roman"/>
                <a:cs typeface="Times New Roman"/>
                <a:sym typeface="Times New Roman"/>
              </a:rPr>
              <a:t>acdS </a:t>
            </a:r>
            <a:r>
              <a:rPr b="0" i="0" lang="en" sz="3200" u="none" cap="none" strike="noStrike">
                <a:solidFill>
                  <a:srgbClr val="000000"/>
                </a:solidFill>
                <a:latin typeface="Times New Roman"/>
                <a:ea typeface="Times New Roman"/>
                <a:cs typeface="Times New Roman"/>
                <a:sym typeface="Times New Roman"/>
              </a:rPr>
              <a:t>gene— the specific gene we employ in our system. This gene expresses the enzyme ACC deaminase, which converts the chemical ACC, a precursor to ethylene, into α-ketobutyrate and ammonia. During abiotic stresses like drought, the presence of ACC deaminase lowers ethylene level and thus results in significantly improved plant growth and root expansion.</a:t>
            </a:r>
            <a:endParaRPr b="1" i="0" sz="32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pic>
        <p:nvPicPr>
          <p:cNvPr id="61" name="Google Shape;61;g1efd191b55a_0_0"/>
          <p:cNvPicPr preferRelativeResize="0"/>
          <p:nvPr/>
        </p:nvPicPr>
        <p:blipFill rotWithShape="1">
          <a:blip r:embed="rId4">
            <a:alphaModFix/>
          </a:blip>
          <a:srcRect b="0" l="0" r="0" t="0"/>
          <a:stretch/>
        </p:blipFill>
        <p:spPr>
          <a:xfrm>
            <a:off x="24791225" y="2196050"/>
            <a:ext cx="11925898" cy="9009350"/>
          </a:xfrm>
          <a:prstGeom prst="rect">
            <a:avLst/>
          </a:prstGeom>
          <a:noFill/>
          <a:ln cap="flat" cmpd="sng" w="19050">
            <a:solidFill>
              <a:schemeClr val="dk1"/>
            </a:solidFill>
            <a:prstDash val="solid"/>
            <a:round/>
            <a:headEnd len="sm" w="sm" type="none"/>
            <a:tailEnd len="sm" w="sm" type="none"/>
          </a:ln>
        </p:spPr>
      </p:pic>
      <p:pic>
        <p:nvPicPr>
          <p:cNvPr id="62" name="Google Shape;62;g1efd191b55a_0_0"/>
          <p:cNvPicPr preferRelativeResize="0"/>
          <p:nvPr/>
        </p:nvPicPr>
        <p:blipFill rotWithShape="1">
          <a:blip r:embed="rId5">
            <a:alphaModFix/>
          </a:blip>
          <a:srcRect b="21911" l="9561" r="11287" t="24092"/>
          <a:stretch/>
        </p:blipFill>
        <p:spPr>
          <a:xfrm>
            <a:off x="1307300" y="18934809"/>
            <a:ext cx="5963325" cy="2057401"/>
          </a:xfrm>
          <a:prstGeom prst="rect">
            <a:avLst/>
          </a:prstGeom>
          <a:noFill/>
          <a:ln>
            <a:noFill/>
          </a:ln>
        </p:spPr>
      </p:pic>
      <p:pic>
        <p:nvPicPr>
          <p:cNvPr id="63" name="Google Shape;63;g1efd191b55a_0_0"/>
          <p:cNvPicPr preferRelativeResize="0"/>
          <p:nvPr/>
        </p:nvPicPr>
        <p:blipFill rotWithShape="1">
          <a:blip r:embed="rId6">
            <a:alphaModFix/>
          </a:blip>
          <a:srcRect b="0" l="0" r="0" t="0"/>
          <a:stretch/>
        </p:blipFill>
        <p:spPr>
          <a:xfrm>
            <a:off x="20453971" y="19077246"/>
            <a:ext cx="4192619" cy="1653309"/>
          </a:xfrm>
          <a:prstGeom prst="rect">
            <a:avLst/>
          </a:prstGeom>
          <a:noFill/>
          <a:ln>
            <a:noFill/>
          </a:ln>
        </p:spPr>
      </p:pic>
      <p:pic>
        <p:nvPicPr>
          <p:cNvPr id="64" name="Google Shape;64;g1efd191b55a_0_0"/>
          <p:cNvPicPr preferRelativeResize="0"/>
          <p:nvPr/>
        </p:nvPicPr>
        <p:blipFill rotWithShape="1">
          <a:blip r:embed="rId7">
            <a:alphaModFix/>
          </a:blip>
          <a:srcRect b="0" l="0" r="0" t="0"/>
          <a:stretch/>
        </p:blipFill>
        <p:spPr>
          <a:xfrm>
            <a:off x="7927227" y="19191692"/>
            <a:ext cx="5524448" cy="1792600"/>
          </a:xfrm>
          <a:prstGeom prst="rect">
            <a:avLst/>
          </a:prstGeom>
          <a:noFill/>
          <a:ln>
            <a:noFill/>
          </a:ln>
        </p:spPr>
      </p:pic>
      <p:pic>
        <p:nvPicPr>
          <p:cNvPr id="65" name="Google Shape;65;g1efd191b55a_0_0"/>
          <p:cNvPicPr preferRelativeResize="0"/>
          <p:nvPr/>
        </p:nvPicPr>
        <p:blipFill rotWithShape="1">
          <a:blip r:embed="rId8">
            <a:alphaModFix/>
          </a:blip>
          <a:srcRect b="0" l="0" r="0" t="0"/>
          <a:stretch/>
        </p:blipFill>
        <p:spPr>
          <a:xfrm>
            <a:off x="26630322" y="19083689"/>
            <a:ext cx="1836813" cy="1843209"/>
          </a:xfrm>
          <a:prstGeom prst="rect">
            <a:avLst/>
          </a:prstGeom>
          <a:noFill/>
          <a:ln>
            <a:noFill/>
          </a:ln>
        </p:spPr>
      </p:pic>
      <p:pic>
        <p:nvPicPr>
          <p:cNvPr id="66" name="Google Shape;66;g1efd191b55a_0_0"/>
          <p:cNvPicPr preferRelativeResize="0"/>
          <p:nvPr/>
        </p:nvPicPr>
        <p:blipFill rotWithShape="1">
          <a:blip r:embed="rId9">
            <a:alphaModFix/>
          </a:blip>
          <a:srcRect b="0" l="0" r="0" t="0"/>
          <a:stretch/>
        </p:blipFill>
        <p:spPr>
          <a:xfrm>
            <a:off x="30658299" y="19052408"/>
            <a:ext cx="5524450" cy="1850972"/>
          </a:xfrm>
          <a:prstGeom prst="rect">
            <a:avLst/>
          </a:prstGeom>
          <a:noFill/>
          <a:ln>
            <a:noFill/>
          </a:ln>
        </p:spPr>
      </p:pic>
      <p:pic>
        <p:nvPicPr>
          <p:cNvPr id="67" name="Google Shape;67;g1efd191b55a_0_0"/>
          <p:cNvPicPr preferRelativeResize="0"/>
          <p:nvPr/>
        </p:nvPicPr>
        <p:blipFill rotWithShape="1">
          <a:blip r:embed="rId10">
            <a:alphaModFix/>
          </a:blip>
          <a:srcRect b="0" l="0" r="0" t="0"/>
          <a:stretch/>
        </p:blipFill>
        <p:spPr>
          <a:xfrm>
            <a:off x="14190598" y="19134554"/>
            <a:ext cx="5524450" cy="1637683"/>
          </a:xfrm>
          <a:prstGeom prst="rect">
            <a:avLst/>
          </a:prstGeom>
          <a:noFill/>
          <a:ln>
            <a:noFill/>
          </a:ln>
        </p:spPr>
      </p:pic>
      <p:sp>
        <p:nvSpPr>
          <p:cNvPr id="68" name="Google Shape;68;g1efd191b55a_0_0"/>
          <p:cNvSpPr txBox="1"/>
          <p:nvPr/>
        </p:nvSpPr>
        <p:spPr>
          <a:xfrm>
            <a:off x="10287600" y="-46575"/>
            <a:ext cx="16888200" cy="2057400"/>
          </a:xfrm>
          <a:prstGeom prst="rect">
            <a:avLst/>
          </a:prstGeom>
          <a:noFill/>
          <a:ln>
            <a:noFill/>
          </a:ln>
        </p:spPr>
        <p:txBody>
          <a:bodyPr anchorCtr="0" anchor="ctr" bIns="58500" lIns="58500" spcFirstLastPara="1" rIns="5845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5000" u="none" cap="none" strike="noStrike">
                <a:solidFill>
                  <a:schemeClr val="dk1"/>
                </a:solidFill>
                <a:latin typeface="Times New Roman"/>
                <a:ea typeface="Times New Roman"/>
                <a:cs typeface="Times New Roman"/>
                <a:sym typeface="Times New Roman"/>
              </a:rPr>
              <a:t>Engineering </a:t>
            </a:r>
            <a:r>
              <a:rPr b="1" i="1" lang="en" sz="5000" u="none" cap="none" strike="noStrike">
                <a:solidFill>
                  <a:schemeClr val="dk1"/>
                </a:solidFill>
                <a:latin typeface="Times New Roman"/>
                <a:ea typeface="Times New Roman"/>
                <a:cs typeface="Times New Roman"/>
                <a:sym typeface="Times New Roman"/>
              </a:rPr>
              <a:t>Bacillus </a:t>
            </a:r>
            <a:r>
              <a:rPr b="1" i="1" lang="en" sz="5000">
                <a:solidFill>
                  <a:schemeClr val="dk1"/>
                </a:solidFill>
                <a:latin typeface="Times New Roman"/>
                <a:ea typeface="Times New Roman"/>
                <a:cs typeface="Times New Roman"/>
                <a:sym typeface="Times New Roman"/>
              </a:rPr>
              <a:t>s</a:t>
            </a:r>
            <a:r>
              <a:rPr b="1" i="1" lang="en" sz="5000" u="none" cap="none" strike="noStrike">
                <a:solidFill>
                  <a:schemeClr val="dk1"/>
                </a:solidFill>
                <a:latin typeface="Times New Roman"/>
                <a:ea typeface="Times New Roman"/>
                <a:cs typeface="Times New Roman"/>
                <a:sym typeface="Times New Roman"/>
              </a:rPr>
              <a:t>ubtilis </a:t>
            </a:r>
            <a:r>
              <a:rPr b="1" i="0" lang="en" sz="5000" u="none" cap="none" strike="noStrike">
                <a:solidFill>
                  <a:schemeClr val="dk1"/>
                </a:solidFill>
                <a:latin typeface="Times New Roman"/>
                <a:ea typeface="Times New Roman"/>
                <a:cs typeface="Times New Roman"/>
                <a:sym typeface="Times New Roman"/>
              </a:rPr>
              <a:t>for Drought Tolerance in Plants</a:t>
            </a:r>
            <a:endParaRPr b="1" i="0" sz="50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912" u="none" cap="none" strike="noStrike">
                <a:solidFill>
                  <a:schemeClr val="dk1"/>
                </a:solidFill>
                <a:latin typeface="Times New Roman"/>
                <a:ea typeface="Times New Roman"/>
                <a:cs typeface="Times New Roman"/>
                <a:sym typeface="Times New Roman"/>
              </a:rPr>
              <a:t>Jerry Hu, Joe Yang, Justin Yin, Eason Wang, Ms. Vivien Marmerstein, Dr. Alberto Donayre </a:t>
            </a:r>
            <a:r>
              <a:rPr b="0" i="0" lang="en" sz="3900" u="none" cap="none" strike="noStrike">
                <a:solidFill>
                  <a:schemeClr val="dk1"/>
                </a:solidFill>
                <a:latin typeface="Times New Roman"/>
                <a:ea typeface="Times New Roman"/>
                <a:cs typeface="Times New Roman"/>
                <a:sym typeface="Times New Roman"/>
              </a:rPr>
              <a:t>(UTEC)</a:t>
            </a:r>
            <a:r>
              <a:rPr b="0" i="0" lang="en" sz="3912" u="none" cap="none" strike="noStrike">
                <a:solidFill>
                  <a:schemeClr val="dk1"/>
                </a:solidFill>
                <a:latin typeface="Times New Roman"/>
                <a:ea typeface="Times New Roman"/>
                <a:cs typeface="Times New Roman"/>
                <a:sym typeface="Times New Roman"/>
              </a:rPr>
              <a:t>, Western Reserve Academy, Hudson, Ohio, United States</a:t>
            </a:r>
            <a:endParaRPr b="0" i="0" sz="3912" u="none" cap="none" strike="noStrike">
              <a:solidFill>
                <a:schemeClr val="dk1"/>
              </a:solidFill>
              <a:latin typeface="Times New Roman"/>
              <a:ea typeface="Times New Roman"/>
              <a:cs typeface="Times New Roman"/>
              <a:sym typeface="Times New Roman"/>
            </a:endParaRPr>
          </a:p>
        </p:txBody>
      </p:sp>
      <p:sp>
        <p:nvSpPr>
          <p:cNvPr id="69" name="Google Shape;69;g1efd191b55a_0_0"/>
          <p:cNvSpPr/>
          <p:nvPr/>
        </p:nvSpPr>
        <p:spPr>
          <a:xfrm>
            <a:off x="13048350" y="2179750"/>
            <a:ext cx="11366700" cy="88350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0" name="Google Shape;70;g1efd191b55a_0_0" title="Screenshot 2026-02-27 151907.png"/>
          <p:cNvPicPr preferRelativeResize="0"/>
          <p:nvPr/>
        </p:nvPicPr>
        <p:blipFill>
          <a:blip r:embed="rId11">
            <a:alphaModFix/>
          </a:blip>
          <a:stretch>
            <a:fillRect/>
          </a:stretch>
        </p:blipFill>
        <p:spPr>
          <a:xfrm>
            <a:off x="14173694" y="2302416"/>
            <a:ext cx="9116012" cy="868868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74" name="Shape 74"/>
        <p:cNvGrpSpPr/>
        <p:nvPr/>
      </p:nvGrpSpPr>
      <p:grpSpPr>
        <a:xfrm>
          <a:off x="0" y="0"/>
          <a:ext cx="0" cy="0"/>
          <a:chOff x="0" y="0"/>
          <a:chExt cx="0" cy="0"/>
        </a:xfrm>
      </p:grpSpPr>
      <p:sp>
        <p:nvSpPr>
          <p:cNvPr id="75" name="Google Shape;75;g3cb68631c18_0_11"/>
          <p:cNvSpPr txBox="1"/>
          <p:nvPr/>
        </p:nvSpPr>
        <p:spPr>
          <a:xfrm>
            <a:off x="361300" y="2217450"/>
            <a:ext cx="12455400" cy="41925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chemeClr val="dk1"/>
              </a:buClr>
              <a:buSzPts val="1100"/>
              <a:buFont typeface="Arial"/>
              <a:buNone/>
            </a:pPr>
            <a:r>
              <a:t/>
            </a:r>
            <a:endParaRPr b="1"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120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Inducible control: The proposed genetic device will have an OFF-to-ON inducible switch that will be under the control of the PxylA promoter.</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Repression mechanism: The XylR protein physically hinders the transcription of the target genes by binding to the operator region in the absence of an inducer.</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Activation: The binding of the chemical inducer xylose to the XylR protein will result in a conformational change that will cause the XylR protein to be released from the operator region.</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Enzymatic expression: The transcription of the </a:t>
            </a:r>
            <a:r>
              <a:rPr b="0" i="1" lang="en" sz="3200" u="none" cap="none" strike="noStrike">
                <a:solidFill>
                  <a:schemeClr val="dk1"/>
                </a:solidFill>
                <a:latin typeface="Times New Roman"/>
                <a:ea typeface="Times New Roman"/>
                <a:cs typeface="Times New Roman"/>
                <a:sym typeface="Times New Roman"/>
              </a:rPr>
              <a:t>acdS</a:t>
            </a:r>
            <a:r>
              <a:rPr b="0" i="0" lang="en" sz="3200" u="none" cap="none" strike="noStrike">
                <a:solidFill>
                  <a:schemeClr val="dk1"/>
                </a:solidFill>
                <a:latin typeface="Times New Roman"/>
                <a:ea typeface="Times New Roman"/>
                <a:cs typeface="Times New Roman"/>
                <a:sym typeface="Times New Roman"/>
              </a:rPr>
              <a:t> gene by the RNA polymerase will express the ACC deaminase enzyme.</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Secretion pathway: The fused SP(amyE) signal peptide will be used to secrete the enzyme from the bacterium into the soil environment.</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Arial"/>
              <a:buChar char="●"/>
            </a:pPr>
            <a:r>
              <a:rPr b="0" i="0" lang="en" sz="3200" u="none" cap="none" strike="noStrike">
                <a:solidFill>
                  <a:schemeClr val="dk1"/>
                </a:solidFill>
                <a:latin typeface="Times New Roman"/>
                <a:ea typeface="Times New Roman"/>
                <a:cs typeface="Times New Roman"/>
                <a:sym typeface="Times New Roman"/>
              </a:rPr>
              <a:t>Termination: The double T(amyL) terminators will be used to terminate transcription in order to ensure the stability of the genetic device.</a:t>
            </a:r>
            <a:endParaRPr b="0" i="0" sz="3200" u="none" cap="none" strike="noStrike">
              <a:solidFill>
                <a:schemeClr val="dk1"/>
              </a:solidFill>
              <a:latin typeface="Times New Roman"/>
              <a:ea typeface="Times New Roman"/>
              <a:cs typeface="Times New Roman"/>
              <a:sym typeface="Times New Roman"/>
            </a:endParaRPr>
          </a:p>
          <a:p>
            <a:pPr indent="0" lvl="0" marL="0" marR="0" rtl="0" algn="l">
              <a:lnSpc>
                <a:spcPct val="115000"/>
              </a:lnSpc>
              <a:spcBef>
                <a:spcPts val="1200"/>
              </a:spcBef>
              <a:spcAft>
                <a:spcPts val="0"/>
              </a:spcAft>
              <a:buClr>
                <a:schemeClr val="dk1"/>
              </a:buClr>
              <a:buSzPts val="1100"/>
              <a:buFont typeface="Arial"/>
              <a:buNone/>
            </a:pPr>
            <a:r>
              <a:t/>
            </a:r>
            <a:endParaRPr b="0" i="0" sz="28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1200"/>
              </a:spcBef>
              <a:spcAft>
                <a:spcPts val="0"/>
              </a:spcAft>
              <a:buClr>
                <a:srgbClr val="000000"/>
              </a:buClr>
              <a:buSzPts val="7300"/>
              <a:buFont typeface="Arial"/>
              <a:buNone/>
            </a:pPr>
            <a:r>
              <a:t/>
            </a:r>
            <a:endParaRPr b="0" i="0" sz="7300" u="none" cap="none" strike="noStrike">
              <a:solidFill>
                <a:schemeClr val="dk2"/>
              </a:solidFill>
              <a:latin typeface="Arial"/>
              <a:ea typeface="Arial"/>
              <a:cs typeface="Arial"/>
              <a:sym typeface="Arial"/>
            </a:endParaRPr>
          </a:p>
        </p:txBody>
      </p:sp>
      <p:sp>
        <p:nvSpPr>
          <p:cNvPr id="76" name="Google Shape;76;g3cb68631c18_0_11"/>
          <p:cNvSpPr txBox="1"/>
          <p:nvPr/>
        </p:nvSpPr>
        <p:spPr>
          <a:xfrm>
            <a:off x="361275" y="2118850"/>
            <a:ext cx="124554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Genetic Circuit Design</a:t>
            </a:r>
            <a:endParaRPr b="0" i="0" sz="7900" u="none" cap="none" strike="noStrike">
              <a:solidFill>
                <a:schemeClr val="lt1"/>
              </a:solidFill>
              <a:latin typeface="Arial"/>
              <a:ea typeface="Arial"/>
              <a:cs typeface="Arial"/>
              <a:sym typeface="Arial"/>
            </a:endParaRPr>
          </a:p>
        </p:txBody>
      </p:sp>
      <p:sp>
        <p:nvSpPr>
          <p:cNvPr id="77" name="Google Shape;77;g3cb68631c18_0_11"/>
          <p:cNvSpPr txBox="1"/>
          <p:nvPr/>
        </p:nvSpPr>
        <p:spPr>
          <a:xfrm>
            <a:off x="13404425" y="12234650"/>
            <a:ext cx="106545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chemeClr val="dk1"/>
              </a:buClr>
              <a:buSzPts val="1100"/>
              <a:buFont typeface="Arial"/>
              <a:buNone/>
            </a:pPr>
            <a:r>
              <a:rPr b="1" i="0" lang="en" sz="4000" u="none" cap="none" strike="noStrike">
                <a:solidFill>
                  <a:schemeClr val="lt1"/>
                </a:solidFill>
                <a:latin typeface="Times New Roman"/>
                <a:ea typeface="Times New Roman"/>
                <a:cs typeface="Times New Roman"/>
                <a:sym typeface="Times New Roman"/>
              </a:rPr>
              <a:t>Core Engineering Strategy</a:t>
            </a:r>
            <a:endParaRPr b="0" i="0" sz="7900" u="none" cap="none" strike="noStrike">
              <a:solidFill>
                <a:schemeClr val="lt1"/>
              </a:solidFill>
              <a:latin typeface="Arial"/>
              <a:ea typeface="Arial"/>
              <a:cs typeface="Arial"/>
              <a:sym typeface="Arial"/>
            </a:endParaRPr>
          </a:p>
        </p:txBody>
      </p:sp>
      <p:sp>
        <p:nvSpPr>
          <p:cNvPr id="78" name="Google Shape;78;g3cb68631c18_0_11"/>
          <p:cNvSpPr txBox="1"/>
          <p:nvPr/>
        </p:nvSpPr>
        <p:spPr>
          <a:xfrm>
            <a:off x="24646600" y="9373796"/>
            <a:ext cx="119589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Next Steps</a:t>
            </a:r>
            <a:endParaRPr b="0" i="0" sz="4000" u="none" cap="none" strike="noStrike">
              <a:solidFill>
                <a:schemeClr val="lt1"/>
              </a:solidFill>
              <a:latin typeface="Arial"/>
              <a:ea typeface="Arial"/>
              <a:cs typeface="Arial"/>
              <a:sym typeface="Arial"/>
            </a:endParaRPr>
          </a:p>
        </p:txBody>
      </p:sp>
      <p:grpSp>
        <p:nvGrpSpPr>
          <p:cNvPr id="79" name="Google Shape;79;g3cb68631c18_0_11"/>
          <p:cNvGrpSpPr/>
          <p:nvPr/>
        </p:nvGrpSpPr>
        <p:grpSpPr>
          <a:xfrm>
            <a:off x="24646793" y="14678600"/>
            <a:ext cx="11958689" cy="4110300"/>
            <a:chOff x="24202414" y="14463100"/>
            <a:chExt cx="12534000" cy="4110300"/>
          </a:xfrm>
        </p:grpSpPr>
        <p:sp>
          <p:nvSpPr>
            <p:cNvPr id="80" name="Google Shape;80;g3cb68631c18_0_11"/>
            <p:cNvSpPr txBox="1"/>
            <p:nvPr/>
          </p:nvSpPr>
          <p:spPr>
            <a:xfrm>
              <a:off x="24729165" y="14691450"/>
              <a:ext cx="6914529" cy="3654900"/>
            </a:xfrm>
            <a:prstGeom prst="rect">
              <a:avLst/>
            </a:prstGeom>
            <a:solidFill>
              <a:schemeClr val="lt1"/>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100"/>
                <a:buFont typeface="Arial"/>
                <a:buNone/>
              </a:pPr>
              <a:r>
                <a:rPr b="0" i="0" lang="en" sz="3200" u="none" cap="none" strike="noStrike">
                  <a:solidFill>
                    <a:schemeClr val="dk1"/>
                  </a:solidFill>
                  <a:latin typeface="Times New Roman"/>
                  <a:ea typeface="Times New Roman"/>
                  <a:cs typeface="Times New Roman"/>
                  <a:sym typeface="Times New Roman"/>
                </a:rPr>
                <a:t>We would like to sincerely thank our mentor, Dr. Alberto Donayre, our faculty advisor, Miss Marmerstein, and the WRA Science Department for their support of this project.</a:t>
              </a:r>
              <a:endParaRPr b="0" i="0" sz="3200" u="none" cap="none" strike="noStrike">
                <a:solidFill>
                  <a:schemeClr val="dk2"/>
                </a:solidFill>
                <a:latin typeface="Times New Roman"/>
                <a:ea typeface="Times New Roman"/>
                <a:cs typeface="Times New Roman"/>
                <a:sym typeface="Times New Roman"/>
              </a:endParaRPr>
            </a:p>
          </p:txBody>
        </p:sp>
        <p:sp>
          <p:nvSpPr>
            <p:cNvPr id="81" name="Google Shape;81;g3cb68631c18_0_11"/>
            <p:cNvSpPr txBox="1"/>
            <p:nvPr/>
          </p:nvSpPr>
          <p:spPr>
            <a:xfrm>
              <a:off x="24202414" y="14463100"/>
              <a:ext cx="12534000" cy="4110300"/>
            </a:xfrm>
            <a:prstGeom prst="rect">
              <a:avLst/>
            </a:prstGeom>
            <a:noFill/>
            <a:ln cap="flat" cmpd="sng" w="19050">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t/>
              </a:r>
              <a:endParaRPr b="1" i="0" sz="32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304"/>
                <a:buFont typeface="Arial"/>
                <a:buNone/>
              </a:pPr>
              <a:r>
                <a:t/>
              </a:r>
              <a:endParaRPr b="0" i="0" sz="2304" u="none" cap="none" strike="noStrike">
                <a:solidFill>
                  <a:schemeClr val="dk1"/>
                </a:solidFill>
                <a:latin typeface="Calibri"/>
                <a:ea typeface="Calibri"/>
                <a:cs typeface="Calibri"/>
                <a:sym typeface="Calibri"/>
              </a:endParaRPr>
            </a:p>
          </p:txBody>
        </p:sp>
      </p:grpSp>
      <p:sp>
        <p:nvSpPr>
          <p:cNvPr id="82" name="Google Shape;82;g3cb68631c18_0_11"/>
          <p:cNvSpPr txBox="1"/>
          <p:nvPr/>
        </p:nvSpPr>
        <p:spPr>
          <a:xfrm>
            <a:off x="24646475" y="13656450"/>
            <a:ext cx="119589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References and Acknowledgements</a:t>
            </a:r>
            <a:endParaRPr b="0" i="0" sz="7900" u="none" cap="none" strike="noStrike">
              <a:solidFill>
                <a:schemeClr val="lt1"/>
              </a:solidFill>
              <a:latin typeface="Arial"/>
              <a:ea typeface="Arial"/>
              <a:cs typeface="Arial"/>
              <a:sym typeface="Arial"/>
            </a:endParaRPr>
          </a:p>
        </p:txBody>
      </p:sp>
      <p:sp>
        <p:nvSpPr>
          <p:cNvPr id="83" name="Google Shape;83;g3cb68631c18_0_11"/>
          <p:cNvSpPr txBox="1"/>
          <p:nvPr/>
        </p:nvSpPr>
        <p:spPr>
          <a:xfrm>
            <a:off x="13404600" y="13082650"/>
            <a:ext cx="10654500" cy="6054000"/>
          </a:xfrm>
          <a:prstGeom prst="rect">
            <a:avLst/>
          </a:prstGeom>
          <a:noFill/>
          <a:ln>
            <a:noFill/>
          </a:ln>
        </p:spPr>
        <p:txBody>
          <a:bodyPr anchorCtr="0" anchor="t" bIns="91425" lIns="91425" spcFirstLastPara="1" rIns="91425" wrap="square" tIns="91425">
            <a:noAutofit/>
          </a:bodyPr>
          <a:lstStyle/>
          <a:p>
            <a:pPr indent="-431800" lvl="0" marL="457200" marR="0" rtl="0" algn="l">
              <a:lnSpc>
                <a:spcPct val="115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Chassis selection: </a:t>
            </a:r>
            <a:r>
              <a:rPr b="0" i="1" lang="en" sz="3200" u="none" cap="none" strike="noStrike">
                <a:solidFill>
                  <a:schemeClr val="dk1"/>
                </a:solidFill>
                <a:latin typeface="Times New Roman"/>
                <a:ea typeface="Times New Roman"/>
                <a:cs typeface="Times New Roman"/>
                <a:sym typeface="Times New Roman"/>
              </a:rPr>
              <a:t>Bacillus subtilis</a:t>
            </a:r>
            <a:r>
              <a:rPr b="0" i="0" lang="en" sz="3200" u="none" cap="none" strike="noStrike">
                <a:solidFill>
                  <a:schemeClr val="dk1"/>
                </a:solidFill>
                <a:latin typeface="Times New Roman"/>
                <a:ea typeface="Times New Roman"/>
                <a:cs typeface="Times New Roman"/>
                <a:sym typeface="Times New Roman"/>
              </a:rPr>
              <a:t> WB800, a protease-deficient strain that is well known for its robustness as a Gram-positive bacterium in the soil environment.</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Protein stability: Unlike the wild-type strain, </a:t>
            </a:r>
            <a:r>
              <a:rPr b="0" i="1" lang="en" sz="3200" u="none" cap="none" strike="noStrike">
                <a:solidFill>
                  <a:schemeClr val="dk1"/>
                </a:solidFill>
                <a:latin typeface="Times New Roman"/>
                <a:ea typeface="Times New Roman"/>
                <a:cs typeface="Times New Roman"/>
                <a:sym typeface="Times New Roman"/>
              </a:rPr>
              <a:t>Bacillus subtilis</a:t>
            </a:r>
            <a:r>
              <a:rPr b="0" i="0" lang="en" sz="3200" u="none" cap="none" strike="noStrike">
                <a:solidFill>
                  <a:schemeClr val="dk1"/>
                </a:solidFill>
                <a:latin typeface="Times New Roman"/>
                <a:ea typeface="Times New Roman"/>
                <a:cs typeface="Times New Roman"/>
                <a:sym typeface="Times New Roman"/>
              </a:rPr>
              <a:t> WB800 lacks the secretion of the eight major extracellular proteases that would otherwise degrade the expressed ACC deaminase enzyme.</a:t>
            </a:r>
            <a:endParaRPr b="0" i="0" sz="3200" u="none" cap="none" strike="noStrike">
              <a:solidFill>
                <a:schemeClr val="dk1"/>
              </a:solidFill>
              <a:latin typeface="Times New Roman"/>
              <a:ea typeface="Times New Roman"/>
              <a:cs typeface="Times New Roman"/>
              <a:sym typeface="Times New Roman"/>
            </a:endParaRPr>
          </a:p>
          <a:p>
            <a:pPr indent="-431800" lvl="0" marL="457200" marR="0" rtl="0" algn="l">
              <a:lnSpc>
                <a:spcPct val="115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Genetic integration: The integrative plasmid pBS1C will be used to integrate the genetic construct into the bacterial chromosome at the amyE locus.</a:t>
            </a:r>
            <a:endParaRPr b="0" i="0" sz="3200" u="none" cap="none" strike="noStrike">
              <a:solidFill>
                <a:schemeClr val="dk1"/>
              </a:solidFill>
              <a:latin typeface="Times New Roman"/>
              <a:ea typeface="Times New Roman"/>
              <a:cs typeface="Times New Roman"/>
              <a:sym typeface="Times New Roman"/>
            </a:endParaRPr>
          </a:p>
        </p:txBody>
      </p:sp>
      <p:pic>
        <p:nvPicPr>
          <p:cNvPr id="84" name="Google Shape;84;g3cb68631c18_0_11"/>
          <p:cNvPicPr preferRelativeResize="0"/>
          <p:nvPr/>
        </p:nvPicPr>
        <p:blipFill rotWithShape="1">
          <a:blip r:embed="rId3">
            <a:alphaModFix/>
          </a:blip>
          <a:srcRect b="0" l="0" r="0" t="0"/>
          <a:stretch/>
        </p:blipFill>
        <p:spPr>
          <a:xfrm>
            <a:off x="13404425" y="2115354"/>
            <a:ext cx="10654551" cy="9688071"/>
          </a:xfrm>
          <a:prstGeom prst="rect">
            <a:avLst/>
          </a:prstGeom>
          <a:noFill/>
          <a:ln cap="flat" cmpd="sng" w="19050">
            <a:solidFill>
              <a:schemeClr val="dk2"/>
            </a:solidFill>
            <a:prstDash val="solid"/>
            <a:round/>
            <a:headEnd len="sm" w="sm" type="none"/>
            <a:tailEnd len="sm" w="sm" type="none"/>
          </a:ln>
        </p:spPr>
      </p:pic>
      <p:sp>
        <p:nvSpPr>
          <p:cNvPr id="85" name="Google Shape;85;g3cb68631c18_0_11"/>
          <p:cNvSpPr txBox="1"/>
          <p:nvPr/>
        </p:nvSpPr>
        <p:spPr>
          <a:xfrm>
            <a:off x="24646600" y="2068625"/>
            <a:ext cx="11958900" cy="758700"/>
          </a:xfrm>
          <a:prstGeom prst="rect">
            <a:avLst/>
          </a:prstGeom>
          <a:solidFill>
            <a:srgbClr val="073763"/>
          </a:solidFill>
          <a:ln>
            <a:noFill/>
          </a:ln>
        </p:spPr>
        <p:txBody>
          <a:bodyPr anchorCtr="0" anchor="ctr" bIns="91425" lIns="91425" spcFirstLastPara="1" rIns="91425" wrap="square" tIns="91425">
            <a:noAutofit/>
          </a:bodyPr>
          <a:lstStyle/>
          <a:p>
            <a:pPr indent="0" lvl="0" marL="0" marR="0" rtl="0" algn="ctr">
              <a:lnSpc>
                <a:spcPct val="115000"/>
              </a:lnSpc>
              <a:spcBef>
                <a:spcPts val="0"/>
              </a:spcBef>
              <a:spcAft>
                <a:spcPts val="1200"/>
              </a:spcAft>
              <a:buClr>
                <a:srgbClr val="000000"/>
              </a:buClr>
              <a:buSzPts val="4000"/>
              <a:buFont typeface="Arial"/>
              <a:buNone/>
            </a:pPr>
            <a:r>
              <a:rPr b="1" i="0" lang="en" sz="4000" u="none" cap="none" strike="noStrike">
                <a:solidFill>
                  <a:schemeClr val="lt1"/>
                </a:solidFill>
                <a:latin typeface="Times New Roman"/>
                <a:ea typeface="Times New Roman"/>
                <a:cs typeface="Times New Roman"/>
                <a:sym typeface="Times New Roman"/>
              </a:rPr>
              <a:t>Design Rationale and Implementation</a:t>
            </a:r>
            <a:endParaRPr b="0" i="0" sz="4000" u="none" cap="none" strike="noStrike">
              <a:solidFill>
                <a:schemeClr val="lt1"/>
              </a:solidFill>
              <a:latin typeface="Arial"/>
              <a:ea typeface="Arial"/>
              <a:cs typeface="Arial"/>
              <a:sym typeface="Arial"/>
            </a:endParaRPr>
          </a:p>
        </p:txBody>
      </p:sp>
      <p:sp>
        <p:nvSpPr>
          <p:cNvPr id="86" name="Google Shape;86;g3cb68631c18_0_11"/>
          <p:cNvSpPr txBox="1"/>
          <p:nvPr/>
        </p:nvSpPr>
        <p:spPr>
          <a:xfrm>
            <a:off x="10287600" y="-46575"/>
            <a:ext cx="16888200" cy="2057400"/>
          </a:xfrm>
          <a:prstGeom prst="rect">
            <a:avLst/>
          </a:prstGeom>
          <a:noFill/>
          <a:ln>
            <a:noFill/>
          </a:ln>
        </p:spPr>
        <p:txBody>
          <a:bodyPr anchorCtr="0" anchor="ctr" bIns="58500" lIns="58500" spcFirstLastPara="1" rIns="58450" wrap="square" tIns="58500">
            <a:noAutofit/>
          </a:bodyPr>
          <a:lstStyle/>
          <a:p>
            <a:pPr indent="0" lvl="0" marL="0" marR="0" rtl="0" algn="ctr">
              <a:lnSpc>
                <a:spcPct val="100000"/>
              </a:lnSpc>
              <a:spcBef>
                <a:spcPts val="0"/>
              </a:spcBef>
              <a:spcAft>
                <a:spcPts val="0"/>
              </a:spcAft>
              <a:buClr>
                <a:srgbClr val="000000"/>
              </a:buClr>
              <a:buSzPts val="3968"/>
              <a:buFont typeface="Arial"/>
              <a:buNone/>
            </a:pPr>
            <a:r>
              <a:rPr b="1" i="0" lang="en" sz="5000" u="none" cap="none" strike="noStrike">
                <a:solidFill>
                  <a:schemeClr val="dk1"/>
                </a:solidFill>
                <a:latin typeface="Times New Roman"/>
                <a:ea typeface="Times New Roman"/>
                <a:cs typeface="Times New Roman"/>
                <a:sym typeface="Times New Roman"/>
              </a:rPr>
              <a:t>Engineering </a:t>
            </a:r>
            <a:r>
              <a:rPr b="1" i="1" lang="en" sz="5000" u="none" cap="none" strike="noStrike">
                <a:solidFill>
                  <a:schemeClr val="dk1"/>
                </a:solidFill>
                <a:latin typeface="Times New Roman"/>
                <a:ea typeface="Times New Roman"/>
                <a:cs typeface="Times New Roman"/>
                <a:sym typeface="Times New Roman"/>
              </a:rPr>
              <a:t>Bacillus </a:t>
            </a:r>
            <a:r>
              <a:rPr b="1" i="1" lang="en" sz="5000">
                <a:solidFill>
                  <a:schemeClr val="dk1"/>
                </a:solidFill>
                <a:latin typeface="Times New Roman"/>
                <a:ea typeface="Times New Roman"/>
                <a:cs typeface="Times New Roman"/>
                <a:sym typeface="Times New Roman"/>
              </a:rPr>
              <a:t>s</a:t>
            </a:r>
            <a:r>
              <a:rPr b="1" i="1" lang="en" sz="5000" u="none" cap="none" strike="noStrike">
                <a:solidFill>
                  <a:schemeClr val="dk1"/>
                </a:solidFill>
                <a:latin typeface="Times New Roman"/>
                <a:ea typeface="Times New Roman"/>
                <a:cs typeface="Times New Roman"/>
                <a:sym typeface="Times New Roman"/>
              </a:rPr>
              <a:t>ubtilis </a:t>
            </a:r>
            <a:r>
              <a:rPr b="1" i="0" lang="en" sz="5000" u="none" cap="none" strike="noStrike">
                <a:solidFill>
                  <a:schemeClr val="dk1"/>
                </a:solidFill>
                <a:latin typeface="Times New Roman"/>
                <a:ea typeface="Times New Roman"/>
                <a:cs typeface="Times New Roman"/>
                <a:sym typeface="Times New Roman"/>
              </a:rPr>
              <a:t>for Drought Tolerance in Plants</a:t>
            </a:r>
            <a:endParaRPr b="1" i="0" sz="5000" u="none" cap="none" strike="noStrike">
              <a:solidFill>
                <a:schemeClr val="dk1"/>
              </a:solidFill>
              <a:latin typeface="Times New Roman"/>
              <a:ea typeface="Times New Roman"/>
              <a:cs typeface="Times New Roman"/>
              <a:sym typeface="Times New Roman"/>
            </a:endParaRPr>
          </a:p>
          <a:p>
            <a:pPr indent="0" lvl="0" marL="0" marR="0" rtl="0" algn="ctr">
              <a:lnSpc>
                <a:spcPct val="100000"/>
              </a:lnSpc>
              <a:spcBef>
                <a:spcPts val="0"/>
              </a:spcBef>
              <a:spcAft>
                <a:spcPts val="0"/>
              </a:spcAft>
              <a:buClr>
                <a:srgbClr val="000000"/>
              </a:buClr>
              <a:buSzPts val="3712"/>
              <a:buFont typeface="Arial"/>
              <a:buNone/>
            </a:pPr>
            <a:r>
              <a:rPr b="0" i="0" lang="en" sz="3912" u="none" cap="none" strike="noStrike">
                <a:solidFill>
                  <a:schemeClr val="dk1"/>
                </a:solidFill>
                <a:latin typeface="Times New Roman"/>
                <a:ea typeface="Times New Roman"/>
                <a:cs typeface="Times New Roman"/>
                <a:sym typeface="Times New Roman"/>
              </a:rPr>
              <a:t>Jerry Hu, Joe Yang, Justin Yin, Eason Wang, Ms. Vivien Marmerstein, Dr. Alberto Donayre </a:t>
            </a:r>
            <a:r>
              <a:rPr b="0" i="0" lang="en" sz="3900" u="none" cap="none" strike="noStrike">
                <a:solidFill>
                  <a:schemeClr val="dk1"/>
                </a:solidFill>
                <a:latin typeface="Times New Roman"/>
                <a:ea typeface="Times New Roman"/>
                <a:cs typeface="Times New Roman"/>
                <a:sym typeface="Times New Roman"/>
              </a:rPr>
              <a:t>(UTEC)</a:t>
            </a:r>
            <a:r>
              <a:rPr b="0" i="0" lang="en" sz="3912" u="none" cap="none" strike="noStrike">
                <a:solidFill>
                  <a:schemeClr val="dk1"/>
                </a:solidFill>
                <a:latin typeface="Times New Roman"/>
                <a:ea typeface="Times New Roman"/>
                <a:cs typeface="Times New Roman"/>
                <a:sym typeface="Times New Roman"/>
              </a:rPr>
              <a:t>, Western Reserve Academy, Hudson, Ohio, United States</a:t>
            </a:r>
            <a:endParaRPr b="0" i="0" sz="3912" u="none" cap="none" strike="noStrike">
              <a:solidFill>
                <a:schemeClr val="dk1"/>
              </a:solidFill>
              <a:latin typeface="Times New Roman"/>
              <a:ea typeface="Times New Roman"/>
              <a:cs typeface="Times New Roman"/>
              <a:sym typeface="Times New Roman"/>
            </a:endParaRPr>
          </a:p>
        </p:txBody>
      </p:sp>
      <p:sp>
        <p:nvSpPr>
          <p:cNvPr id="87" name="Google Shape;87;g3cb68631c18_0_11"/>
          <p:cNvSpPr txBox="1"/>
          <p:nvPr/>
        </p:nvSpPr>
        <p:spPr>
          <a:xfrm>
            <a:off x="24646600" y="2885105"/>
            <a:ext cx="11958900" cy="3142200"/>
          </a:xfrm>
          <a:prstGeom prst="rect">
            <a:avLst/>
          </a:prstGeom>
          <a:noFill/>
          <a:ln>
            <a:noFill/>
          </a:ln>
        </p:spPr>
        <p:txBody>
          <a:bodyPr anchorCtr="0" anchor="t" bIns="91425" lIns="91425" spcFirstLastPara="1" rIns="91425" wrap="square" tIns="91425">
            <a:noAutofit/>
          </a:bodyPr>
          <a:lstStyle/>
          <a:p>
            <a:pPr indent="-292608" lvl="0" marL="292608" marR="0" rtl="0" algn="l">
              <a:lnSpc>
                <a:spcPct val="10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Extracellular Strategy: ACC exists in both the inside and outside of plants, the ACC deaminase breaks down ACC outside of the plants’ cell wall, thus indirectly decreasing the ACC amount inside of the plant through passive diffusion. </a:t>
            </a:r>
            <a:endParaRPr b="0" i="0" sz="3200" u="none" cap="none" strike="noStrike">
              <a:solidFill>
                <a:schemeClr val="dk1"/>
              </a:solidFill>
              <a:latin typeface="Times New Roman"/>
              <a:ea typeface="Times New Roman"/>
              <a:cs typeface="Times New Roman"/>
              <a:sym typeface="Times New Roman"/>
            </a:endParaRPr>
          </a:p>
          <a:p>
            <a:pPr indent="-292608" lvl="0" marL="292608" marR="0" rtl="0" algn="l">
              <a:lnSpc>
                <a:spcPct val="10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Inducible vs. Constitutive expression: The inducible system contributes to energy conservation and allows ethylene amount to be reduced only during drought conditions as ethylene is important for plants’ fruit ripening and natural aging.</a:t>
            </a:r>
            <a:endParaRPr b="0" i="0" sz="3200" u="none" cap="none" strike="noStrike">
              <a:solidFill>
                <a:schemeClr val="dk1"/>
              </a:solidFill>
              <a:latin typeface="Times New Roman"/>
              <a:ea typeface="Times New Roman"/>
              <a:cs typeface="Times New Roman"/>
              <a:sym typeface="Times New Roman"/>
            </a:endParaRPr>
          </a:p>
          <a:p>
            <a:pPr indent="-292608" lvl="0" marL="292608" marR="0" rtl="0" algn="l">
              <a:lnSpc>
                <a:spcPct val="100000"/>
              </a:lnSpc>
              <a:spcBef>
                <a:spcPts val="0"/>
              </a:spcBef>
              <a:spcAft>
                <a:spcPts val="0"/>
              </a:spcAft>
              <a:buClr>
                <a:schemeClr val="dk1"/>
              </a:buClr>
              <a:buSzPts val="3200"/>
              <a:buFont typeface="Times New Roman"/>
              <a:buChar char="●"/>
            </a:pPr>
            <a:r>
              <a:rPr b="0" i="0" lang="en" sz="3200" u="none" cap="none" strike="noStrike">
                <a:solidFill>
                  <a:schemeClr val="dk1"/>
                </a:solidFill>
                <a:latin typeface="Times New Roman"/>
                <a:ea typeface="Times New Roman"/>
                <a:cs typeface="Times New Roman"/>
                <a:sym typeface="Times New Roman"/>
              </a:rPr>
              <a:t>Xylose Cost: While laboratory-grade xylose is expensive (about $500+ per kg from research suppliers),  industrial or b</a:t>
            </a:r>
            <a:r>
              <a:rPr lang="en" sz="3200">
                <a:solidFill>
                  <a:schemeClr val="dk1"/>
                </a:solidFill>
                <a:latin typeface="Times New Roman"/>
                <a:ea typeface="Times New Roman"/>
                <a:cs typeface="Times New Roman"/>
                <a:sym typeface="Times New Roman"/>
              </a:rPr>
              <a:t>iomass-derived </a:t>
            </a:r>
            <a:r>
              <a:rPr b="0" i="0" lang="en" sz="3200" u="none" cap="none" strike="noStrike">
                <a:solidFill>
                  <a:schemeClr val="dk1"/>
                </a:solidFill>
                <a:latin typeface="Times New Roman"/>
                <a:ea typeface="Times New Roman"/>
                <a:cs typeface="Times New Roman"/>
                <a:sym typeface="Times New Roman"/>
              </a:rPr>
              <a:t>xylose is effective as </a:t>
            </a:r>
            <a:r>
              <a:rPr lang="en" sz="3200">
                <a:solidFill>
                  <a:schemeClr val="dk1"/>
                </a:solidFill>
                <a:latin typeface="Times New Roman"/>
                <a:ea typeface="Times New Roman"/>
                <a:cs typeface="Times New Roman"/>
                <a:sym typeface="Times New Roman"/>
              </a:rPr>
              <a:t>an </a:t>
            </a:r>
            <a:r>
              <a:rPr b="0" i="0" lang="en" sz="3200" u="none" cap="none" strike="noStrike">
                <a:solidFill>
                  <a:schemeClr val="dk1"/>
                </a:solidFill>
                <a:latin typeface="Times New Roman"/>
                <a:ea typeface="Times New Roman"/>
                <a:cs typeface="Times New Roman"/>
                <a:sym typeface="Times New Roman"/>
              </a:rPr>
              <a:t>inducer and has relatively low </a:t>
            </a:r>
            <a:r>
              <a:rPr lang="en" sz="3200">
                <a:solidFill>
                  <a:schemeClr val="dk1"/>
                </a:solidFill>
                <a:latin typeface="Times New Roman"/>
                <a:ea typeface="Times New Roman"/>
                <a:cs typeface="Times New Roman"/>
                <a:sym typeface="Times New Roman"/>
              </a:rPr>
              <a:t>c</a:t>
            </a:r>
            <a:r>
              <a:rPr b="0" i="0" lang="en" sz="3200" u="none" cap="none" strike="noStrike">
                <a:solidFill>
                  <a:schemeClr val="dk1"/>
                </a:solidFill>
                <a:latin typeface="Times New Roman"/>
                <a:ea typeface="Times New Roman"/>
                <a:cs typeface="Times New Roman"/>
                <a:sym typeface="Times New Roman"/>
              </a:rPr>
              <a:t>ost</a:t>
            </a:r>
            <a:r>
              <a:rPr lang="en" sz="3200">
                <a:solidFill>
                  <a:schemeClr val="dk1"/>
                </a:solidFill>
                <a:latin typeface="Times New Roman"/>
                <a:ea typeface="Times New Roman"/>
                <a:cs typeface="Times New Roman"/>
                <a:sym typeface="Times New Roman"/>
              </a:rPr>
              <a:t> (about $2-$5 per kg at scale). </a:t>
            </a:r>
            <a:endParaRPr b="0" i="0" sz="3200" u="none" cap="none" strike="noStrike">
              <a:solidFill>
                <a:schemeClr val="dk1"/>
              </a:solidFill>
              <a:latin typeface="Times New Roman"/>
              <a:ea typeface="Times New Roman"/>
              <a:cs typeface="Times New Roman"/>
              <a:sym typeface="Times New Roman"/>
            </a:endParaRPr>
          </a:p>
        </p:txBody>
      </p:sp>
      <p:pic>
        <p:nvPicPr>
          <p:cNvPr id="88" name="Google Shape;88;g3cb68631c18_0_11"/>
          <p:cNvPicPr preferRelativeResize="0"/>
          <p:nvPr/>
        </p:nvPicPr>
        <p:blipFill rotWithShape="1">
          <a:blip r:embed="rId4">
            <a:alphaModFix/>
          </a:blip>
          <a:srcRect b="0" l="0" r="0" t="0"/>
          <a:stretch/>
        </p:blipFill>
        <p:spPr>
          <a:xfrm>
            <a:off x="32567455" y="14922050"/>
            <a:ext cx="3616727" cy="3616699"/>
          </a:xfrm>
          <a:prstGeom prst="rect">
            <a:avLst/>
          </a:prstGeom>
          <a:noFill/>
          <a:ln cap="flat" cmpd="sng" w="19050">
            <a:solidFill>
              <a:schemeClr val="dk2"/>
            </a:solidFill>
            <a:prstDash val="solid"/>
            <a:round/>
            <a:headEnd len="sm" w="sm" type="none"/>
            <a:tailEnd len="sm" w="sm" type="none"/>
          </a:ln>
        </p:spPr>
      </p:pic>
      <p:pic>
        <p:nvPicPr>
          <p:cNvPr id="89" name="Google Shape;89;g3cb68631c18_0_11"/>
          <p:cNvPicPr preferRelativeResize="0"/>
          <p:nvPr/>
        </p:nvPicPr>
        <p:blipFill rotWithShape="1">
          <a:blip r:embed="rId5">
            <a:alphaModFix/>
          </a:blip>
          <a:srcRect b="21911" l="9561" r="11287" t="24092"/>
          <a:stretch/>
        </p:blipFill>
        <p:spPr>
          <a:xfrm>
            <a:off x="1307300" y="18967654"/>
            <a:ext cx="5963325" cy="2057401"/>
          </a:xfrm>
          <a:prstGeom prst="rect">
            <a:avLst/>
          </a:prstGeom>
          <a:noFill/>
          <a:ln>
            <a:noFill/>
          </a:ln>
        </p:spPr>
      </p:pic>
      <p:pic>
        <p:nvPicPr>
          <p:cNvPr id="90" name="Google Shape;90;g3cb68631c18_0_11"/>
          <p:cNvPicPr preferRelativeResize="0"/>
          <p:nvPr/>
        </p:nvPicPr>
        <p:blipFill rotWithShape="1">
          <a:blip r:embed="rId6">
            <a:alphaModFix/>
          </a:blip>
          <a:srcRect b="0" l="0" r="0" t="0"/>
          <a:stretch/>
        </p:blipFill>
        <p:spPr>
          <a:xfrm>
            <a:off x="20453971" y="19077246"/>
            <a:ext cx="4192619" cy="1653309"/>
          </a:xfrm>
          <a:prstGeom prst="rect">
            <a:avLst/>
          </a:prstGeom>
          <a:noFill/>
          <a:ln>
            <a:noFill/>
          </a:ln>
        </p:spPr>
      </p:pic>
      <p:pic>
        <p:nvPicPr>
          <p:cNvPr id="91" name="Google Shape;91;g3cb68631c18_0_11"/>
          <p:cNvPicPr preferRelativeResize="0"/>
          <p:nvPr/>
        </p:nvPicPr>
        <p:blipFill rotWithShape="1">
          <a:blip r:embed="rId7">
            <a:alphaModFix/>
          </a:blip>
          <a:srcRect b="0" l="0" r="0" t="0"/>
          <a:stretch/>
        </p:blipFill>
        <p:spPr>
          <a:xfrm>
            <a:off x="7927227" y="19191692"/>
            <a:ext cx="5524448" cy="1792600"/>
          </a:xfrm>
          <a:prstGeom prst="rect">
            <a:avLst/>
          </a:prstGeom>
          <a:noFill/>
          <a:ln>
            <a:noFill/>
          </a:ln>
        </p:spPr>
      </p:pic>
      <p:pic>
        <p:nvPicPr>
          <p:cNvPr id="92" name="Google Shape;92;g3cb68631c18_0_11"/>
          <p:cNvPicPr preferRelativeResize="0"/>
          <p:nvPr/>
        </p:nvPicPr>
        <p:blipFill rotWithShape="1">
          <a:blip r:embed="rId8">
            <a:alphaModFix/>
          </a:blip>
          <a:srcRect b="0" l="0" r="0" t="0"/>
          <a:stretch/>
        </p:blipFill>
        <p:spPr>
          <a:xfrm>
            <a:off x="26630322" y="19083689"/>
            <a:ext cx="1836813" cy="1843209"/>
          </a:xfrm>
          <a:prstGeom prst="rect">
            <a:avLst/>
          </a:prstGeom>
          <a:noFill/>
          <a:ln>
            <a:noFill/>
          </a:ln>
        </p:spPr>
      </p:pic>
      <p:pic>
        <p:nvPicPr>
          <p:cNvPr id="93" name="Google Shape;93;g3cb68631c18_0_11"/>
          <p:cNvPicPr preferRelativeResize="0"/>
          <p:nvPr/>
        </p:nvPicPr>
        <p:blipFill rotWithShape="1">
          <a:blip r:embed="rId9">
            <a:alphaModFix/>
          </a:blip>
          <a:srcRect b="0" l="0" r="0" t="0"/>
          <a:stretch/>
        </p:blipFill>
        <p:spPr>
          <a:xfrm>
            <a:off x="30658299" y="19052408"/>
            <a:ext cx="5524450" cy="1850972"/>
          </a:xfrm>
          <a:prstGeom prst="rect">
            <a:avLst/>
          </a:prstGeom>
          <a:noFill/>
          <a:ln>
            <a:noFill/>
          </a:ln>
        </p:spPr>
      </p:pic>
      <p:pic>
        <p:nvPicPr>
          <p:cNvPr id="94" name="Google Shape;94;g3cb68631c18_0_11"/>
          <p:cNvPicPr preferRelativeResize="0"/>
          <p:nvPr/>
        </p:nvPicPr>
        <p:blipFill rotWithShape="1">
          <a:blip r:embed="rId10">
            <a:alphaModFix/>
          </a:blip>
          <a:srcRect b="0" l="0" r="0" t="0"/>
          <a:stretch/>
        </p:blipFill>
        <p:spPr>
          <a:xfrm>
            <a:off x="14190598" y="19134554"/>
            <a:ext cx="5524450" cy="1637683"/>
          </a:xfrm>
          <a:prstGeom prst="rect">
            <a:avLst/>
          </a:prstGeom>
          <a:noFill/>
          <a:ln>
            <a:noFill/>
          </a:ln>
        </p:spPr>
      </p:pic>
      <p:sp>
        <p:nvSpPr>
          <p:cNvPr id="95" name="Google Shape;95;g3cb68631c18_0_11"/>
          <p:cNvSpPr txBox="1"/>
          <p:nvPr/>
        </p:nvSpPr>
        <p:spPr>
          <a:xfrm>
            <a:off x="24646600" y="10121357"/>
            <a:ext cx="11958900" cy="3142200"/>
          </a:xfrm>
          <a:prstGeom prst="rect">
            <a:avLst/>
          </a:prstGeom>
          <a:noFill/>
          <a:ln>
            <a:noFill/>
          </a:ln>
        </p:spPr>
        <p:txBody>
          <a:bodyPr anchorCtr="0" anchor="t" bIns="91425" lIns="91425" spcFirstLastPara="1" rIns="91425" wrap="square" tIns="91425">
            <a:noAutofit/>
          </a:bodyPr>
          <a:lstStyle/>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Verify ACC deaminase expression and secretion via SP(amyE) in WB800 experimentally</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Measure ethylene reduction in rhizosphere condition using gas chromatography</a:t>
            </a:r>
            <a:endParaRPr sz="3200">
              <a:solidFill>
                <a:schemeClr val="dk1"/>
              </a:solidFill>
              <a:latin typeface="Times New Roman"/>
              <a:ea typeface="Times New Roman"/>
              <a:cs typeface="Times New Roman"/>
              <a:sym typeface="Times New Roman"/>
            </a:endParaRPr>
          </a:p>
          <a:p>
            <a:pPr indent="-431800" lvl="0" marL="457200" rtl="0" algn="l">
              <a:spcBef>
                <a:spcPts val="0"/>
              </a:spcBef>
              <a:spcAft>
                <a:spcPts val="0"/>
              </a:spcAft>
              <a:buClr>
                <a:schemeClr val="dk1"/>
              </a:buClr>
              <a:buSzPts val="3200"/>
              <a:buFont typeface="Times New Roman"/>
              <a:buChar char="●"/>
            </a:pPr>
            <a:r>
              <a:rPr lang="en" sz="3200">
                <a:solidFill>
                  <a:schemeClr val="dk1"/>
                </a:solidFill>
                <a:latin typeface="Times New Roman"/>
                <a:ea typeface="Times New Roman"/>
                <a:cs typeface="Times New Roman"/>
                <a:sym typeface="Times New Roman"/>
              </a:rPr>
              <a:t>Experiment and compare root elongation improvement of engineered strain plant and wild type in drought stressed environment.</a:t>
            </a:r>
            <a:endParaRPr sz="3200">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None/>
            </a:pPr>
            <a:r>
              <a:t/>
            </a:r>
            <a:endParaRPr sz="3200">
              <a:solidFill>
                <a:schemeClr val="dk1"/>
              </a:solidFill>
              <a:latin typeface="Times New Roman"/>
              <a:ea typeface="Times New Roman"/>
              <a:cs typeface="Times New Roman"/>
              <a:sym typeface="Times New Roman"/>
            </a:endParaRPr>
          </a:p>
        </p:txBody>
      </p:sp>
      <p:pic>
        <p:nvPicPr>
          <p:cNvPr id="96" name="Google Shape;96;g3cb68631c18_0_11"/>
          <p:cNvPicPr preferRelativeResize="0"/>
          <p:nvPr/>
        </p:nvPicPr>
        <p:blipFill>
          <a:blip r:embed="rId11">
            <a:alphaModFix/>
          </a:blip>
          <a:stretch>
            <a:fillRect/>
          </a:stretch>
        </p:blipFill>
        <p:spPr>
          <a:xfrm>
            <a:off x="361350" y="10878425"/>
            <a:ext cx="12455398" cy="7910476"/>
          </a:xfrm>
          <a:prstGeom prst="rect">
            <a:avLst/>
          </a:prstGeom>
          <a:noFill/>
          <a:ln cap="flat" cmpd="sng" w="19050">
            <a:solidFill>
              <a:schemeClr val="dk1"/>
            </a:solidFill>
            <a:prstDash val="solid"/>
            <a:round/>
            <a:headEnd len="sm" w="sm" type="none"/>
            <a:tailEnd len="sm" w="sm" type="none"/>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Chloe Weisberg</dc:creator>
</cp:coreProperties>
</file>