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Roboto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1" roundtripDataSignature="AMtx7mhJzzHpjczPh/4PDV1twLzEoZus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customschemas.google.com/relationships/presentationmetadata" Target="metadata"/><Relationship Id="rId10" Type="http://schemas.openxmlformats.org/officeDocument/2006/relationships/font" Target="fonts/Robo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efd1bf967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1efd1bf967a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4025504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874749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5463749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272750" y="-609571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3.png"/><Relationship Id="rId13" Type="http://schemas.openxmlformats.org/officeDocument/2006/relationships/image" Target="../media/image1.png"/><Relationship Id="rId12" Type="http://schemas.openxmlformats.org/officeDocument/2006/relationships/hyperlink" Target="http://drive.google.com/file/d/1bMd9I8nMOn7jzJl1YKt1hMmh2aR0ATPw/view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9.png"/><Relationship Id="rId5" Type="http://schemas.openxmlformats.org/officeDocument/2006/relationships/image" Target="../media/image2.jpg"/><Relationship Id="rId6" Type="http://schemas.openxmlformats.org/officeDocument/2006/relationships/image" Target="../media/image8.png"/><Relationship Id="rId7" Type="http://schemas.openxmlformats.org/officeDocument/2006/relationships/image" Target="../media/image6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g1efd1bf967a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6300" y="535350"/>
            <a:ext cx="2015850" cy="26247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g1efd1bf967a_0_0"/>
          <p:cNvSpPr txBox="1"/>
          <p:nvPr/>
        </p:nvSpPr>
        <p:spPr>
          <a:xfrm>
            <a:off x="210900" y="845725"/>
            <a:ext cx="68712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2014 Flint Water Crisis, and countless similar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occurrences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Lead Contamination has been a public health hazard for decades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Transformed </a:t>
            </a: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E. coli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(De3) with metal sequestration genes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Placed in aqueous solutions of heavy metal ions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Metal sequestration efficiency measured via Spectrophotometry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Future aims for </a:t>
            </a: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situ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remediation of metal contamination in nature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1efd1bf967a_0_0"/>
          <p:cNvSpPr txBox="1"/>
          <p:nvPr/>
        </p:nvSpPr>
        <p:spPr>
          <a:xfrm>
            <a:off x="0" y="-67650"/>
            <a:ext cx="9144000" cy="1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</a:rPr>
              <a:t>E. coli - Based Innovative Bioremediation of </a:t>
            </a:r>
            <a:r>
              <a:rPr b="1" lang="en-US" sz="1800">
                <a:solidFill>
                  <a:schemeClr val="dk1"/>
                </a:solidFill>
              </a:rPr>
              <a:t>Environmental</a:t>
            </a:r>
            <a:r>
              <a:rPr b="1" lang="en-US" sz="1800">
                <a:solidFill>
                  <a:schemeClr val="dk1"/>
                </a:solidFill>
              </a:rPr>
              <a:t> Lead Contaminants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Ethan Wang, Nicole Li, Aarav Doshi, Angela Park, Daniel Cao, Sophia Chau, Ahmad Bokhari, Vani Bhat, Sei Park, Sara Yousufuddin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Mrs. Rebecca Brewer, Mr. Nick Nolan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 Troy High School, Troy, MI, USA</a:t>
            </a:r>
            <a:endParaRPr sz="1300">
              <a:solidFill>
                <a:schemeClr val="dk1"/>
              </a:solidFill>
            </a:endParaRPr>
          </a:p>
        </p:txBody>
      </p:sp>
      <p:pic>
        <p:nvPicPr>
          <p:cNvPr id="87" name="Google Shape;87;g1efd1bf967a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18751"/>
            <a:ext cx="1475100" cy="509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1efd1bf967a_0_0"/>
          <p:cNvPicPr preferRelativeResize="0"/>
          <p:nvPr/>
        </p:nvPicPr>
        <p:blipFill rotWithShape="1">
          <a:blip r:embed="rId5">
            <a:alphaModFix/>
          </a:blip>
          <a:srcRect b="21911" l="9561" r="11287" t="13886"/>
          <a:stretch/>
        </p:blipFill>
        <p:spPr>
          <a:xfrm>
            <a:off x="474250" y="4699275"/>
            <a:ext cx="1082950" cy="44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g1efd1bf967a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85824" y="4776406"/>
            <a:ext cx="761382" cy="30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1efd1bf967a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50340" y="4800128"/>
            <a:ext cx="1337699" cy="325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g1efd1bf967a_0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481374" y="4758459"/>
            <a:ext cx="333567" cy="334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1efd1bf967a_0_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456714" y="4758457"/>
            <a:ext cx="1003244" cy="336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g1efd1bf967a_0_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389187" y="4766003"/>
            <a:ext cx="1082962" cy="32103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" name="Google Shape;94;g1efd1bf967a_0_0"/>
          <p:cNvGrpSpPr/>
          <p:nvPr/>
        </p:nvGrpSpPr>
        <p:grpSpPr>
          <a:xfrm>
            <a:off x="210897" y="2895325"/>
            <a:ext cx="1578303" cy="1786250"/>
            <a:chOff x="369672" y="1960450"/>
            <a:chExt cx="1578303" cy="1786250"/>
          </a:xfrm>
        </p:grpSpPr>
        <p:sp>
          <p:nvSpPr>
            <p:cNvPr id="95" name="Google Shape;95;g1efd1bf967a_0_0"/>
            <p:cNvSpPr/>
            <p:nvPr/>
          </p:nvSpPr>
          <p:spPr>
            <a:xfrm>
              <a:off x="861672" y="1960450"/>
              <a:ext cx="594300" cy="594300"/>
            </a:xfrm>
            <a:prstGeom prst="ellipse">
              <a:avLst/>
            </a:prstGeom>
            <a:noFill/>
            <a:ln cap="flat" cmpd="sng" w="38100">
              <a:solidFill>
                <a:srgbClr val="A7291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g1efd1bf967a_0_0"/>
            <p:cNvSpPr txBox="1"/>
            <p:nvPr/>
          </p:nvSpPr>
          <p:spPr>
            <a:xfrm>
              <a:off x="827702" y="2089450"/>
              <a:ext cx="6936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-US" sz="1200">
                  <a:solidFill>
                    <a:srgbClr val="A7291E"/>
                  </a:solidFill>
                  <a:latin typeface="Roboto"/>
                  <a:ea typeface="Roboto"/>
                  <a:cs typeface="Roboto"/>
                  <a:sym typeface="Roboto"/>
                </a:rPr>
                <a:t>Step 1</a:t>
              </a:r>
              <a:endParaRPr b="1" sz="1200">
                <a:solidFill>
                  <a:srgbClr val="A729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7" name="Google Shape;97;g1efd1bf967a_0_0"/>
            <p:cNvSpPr txBox="1"/>
            <p:nvPr/>
          </p:nvSpPr>
          <p:spPr>
            <a:xfrm>
              <a:off x="369675" y="2664225"/>
              <a:ext cx="15783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A7291E"/>
                  </a:solidFill>
                  <a:latin typeface="Roboto"/>
                  <a:ea typeface="Roboto"/>
                  <a:cs typeface="Roboto"/>
                  <a:sym typeface="Roboto"/>
                </a:rPr>
                <a:t>Gene of Interest</a:t>
              </a:r>
              <a:endParaRPr b="1">
                <a:solidFill>
                  <a:srgbClr val="A729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8" name="Google Shape;98;g1efd1bf967a_0_0"/>
            <p:cNvSpPr txBox="1"/>
            <p:nvPr/>
          </p:nvSpPr>
          <p:spPr>
            <a:xfrm>
              <a:off x="369672" y="3009300"/>
              <a:ext cx="15783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US" sz="1200">
                  <a:solidFill>
                    <a:srgbClr val="A7291E"/>
                  </a:solidFill>
                  <a:latin typeface="Roboto"/>
                  <a:ea typeface="Roboto"/>
                  <a:cs typeface="Roboto"/>
                  <a:sym typeface="Roboto"/>
                </a:rPr>
                <a:t>CUP1 and PbrD were ligated into plasmid pET-28a</a:t>
              </a:r>
              <a:endParaRPr sz="1200">
                <a:solidFill>
                  <a:srgbClr val="A729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9" name="Google Shape;99;g1efd1bf967a_0_0"/>
          <p:cNvGrpSpPr/>
          <p:nvPr/>
        </p:nvGrpSpPr>
        <p:grpSpPr>
          <a:xfrm>
            <a:off x="1955937" y="2895325"/>
            <a:ext cx="1537206" cy="1786250"/>
            <a:chOff x="2114712" y="1960450"/>
            <a:chExt cx="1537206" cy="1786250"/>
          </a:xfrm>
        </p:grpSpPr>
        <p:sp>
          <p:nvSpPr>
            <p:cNvPr id="100" name="Google Shape;100;g1efd1bf967a_0_0"/>
            <p:cNvSpPr/>
            <p:nvPr/>
          </p:nvSpPr>
          <p:spPr>
            <a:xfrm>
              <a:off x="2586168" y="1960450"/>
              <a:ext cx="594300" cy="594300"/>
            </a:xfrm>
            <a:prstGeom prst="ellipse">
              <a:avLst/>
            </a:prstGeom>
            <a:noFill/>
            <a:ln cap="flat" cmpd="sng" w="38100">
              <a:solidFill>
                <a:srgbClr val="A7291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g1efd1bf967a_0_0"/>
            <p:cNvSpPr txBox="1"/>
            <p:nvPr/>
          </p:nvSpPr>
          <p:spPr>
            <a:xfrm>
              <a:off x="2114712" y="2664225"/>
              <a:ext cx="15372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A7291E"/>
                  </a:solidFill>
                  <a:latin typeface="Roboto"/>
                  <a:ea typeface="Roboto"/>
                  <a:cs typeface="Roboto"/>
                  <a:sym typeface="Roboto"/>
                </a:rPr>
                <a:t>Transformation</a:t>
              </a:r>
              <a:endParaRPr b="1">
                <a:solidFill>
                  <a:srgbClr val="A729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2" name="Google Shape;102;g1efd1bf967a_0_0"/>
            <p:cNvSpPr txBox="1"/>
            <p:nvPr/>
          </p:nvSpPr>
          <p:spPr>
            <a:xfrm>
              <a:off x="2114718" y="3009300"/>
              <a:ext cx="15372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US" sz="1200">
                  <a:solidFill>
                    <a:srgbClr val="A7291E"/>
                  </a:solidFill>
                  <a:latin typeface="Roboto"/>
                  <a:ea typeface="Roboto"/>
                  <a:cs typeface="Roboto"/>
                  <a:sym typeface="Roboto"/>
                </a:rPr>
                <a:t>Heat shock at 42</a:t>
              </a:r>
              <a:r>
                <a:rPr baseline="30000" lang="en-US" sz="1200">
                  <a:solidFill>
                    <a:srgbClr val="A7291E"/>
                  </a:solidFill>
                  <a:latin typeface="Roboto"/>
                  <a:ea typeface="Roboto"/>
                  <a:cs typeface="Roboto"/>
                  <a:sym typeface="Roboto"/>
                </a:rPr>
                <a:t>o</a:t>
              </a:r>
              <a:r>
                <a:rPr lang="en-US" sz="1200">
                  <a:solidFill>
                    <a:srgbClr val="A7291E"/>
                  </a:solidFill>
                  <a:latin typeface="Roboto"/>
                  <a:ea typeface="Roboto"/>
                  <a:cs typeface="Roboto"/>
                  <a:sym typeface="Roboto"/>
                </a:rPr>
                <a:t> C to transform De3 strain </a:t>
              </a:r>
              <a:r>
                <a:rPr i="1" lang="en-US" sz="1200">
                  <a:solidFill>
                    <a:srgbClr val="A7291E"/>
                  </a:solidFill>
                  <a:latin typeface="Roboto"/>
                  <a:ea typeface="Roboto"/>
                  <a:cs typeface="Roboto"/>
                  <a:sym typeface="Roboto"/>
                </a:rPr>
                <a:t>E. coli</a:t>
              </a:r>
              <a:endParaRPr sz="1200">
                <a:solidFill>
                  <a:srgbClr val="A729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3" name="Google Shape;103;g1efd1bf967a_0_0"/>
          <p:cNvGrpSpPr/>
          <p:nvPr/>
        </p:nvGrpSpPr>
        <p:grpSpPr>
          <a:xfrm>
            <a:off x="3645327" y="2895325"/>
            <a:ext cx="1551748" cy="1781148"/>
            <a:chOff x="3804102" y="1960450"/>
            <a:chExt cx="1551748" cy="1781148"/>
          </a:xfrm>
        </p:grpSpPr>
        <p:sp>
          <p:nvSpPr>
            <p:cNvPr id="104" name="Google Shape;104;g1efd1bf967a_0_0"/>
            <p:cNvSpPr/>
            <p:nvPr/>
          </p:nvSpPr>
          <p:spPr>
            <a:xfrm>
              <a:off x="4290102" y="1960450"/>
              <a:ext cx="594300" cy="594300"/>
            </a:xfrm>
            <a:prstGeom prst="ellipse">
              <a:avLst/>
            </a:prstGeom>
            <a:noFill/>
            <a:ln cap="flat" cmpd="sng" w="38100">
              <a:solidFill>
                <a:srgbClr val="85858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g1efd1bf967a_0_0"/>
            <p:cNvSpPr txBox="1"/>
            <p:nvPr/>
          </p:nvSpPr>
          <p:spPr>
            <a:xfrm>
              <a:off x="3818650" y="2664225"/>
              <a:ext cx="15372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Sequestration</a:t>
              </a:r>
              <a:endParaRPr b="1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6" name="Google Shape;106;g1efd1bf967a_0_0"/>
            <p:cNvSpPr txBox="1"/>
            <p:nvPr/>
          </p:nvSpPr>
          <p:spPr>
            <a:xfrm>
              <a:off x="3804102" y="3004198"/>
              <a:ext cx="15372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US" sz="120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Transformed </a:t>
              </a:r>
              <a:r>
                <a:rPr i="1" lang="en-US" sz="120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E. coli </a:t>
              </a:r>
              <a:r>
                <a:rPr lang="en-US" sz="120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 placed into metal solutions</a:t>
              </a:r>
              <a:endParaRPr sz="120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7" name="Google Shape;107;g1efd1bf967a_0_0"/>
            <p:cNvSpPr txBox="1"/>
            <p:nvPr/>
          </p:nvSpPr>
          <p:spPr>
            <a:xfrm>
              <a:off x="4368852" y="2121624"/>
              <a:ext cx="436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t/>
              </a:r>
              <a:endParaRPr b="1" sz="80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8" name="Google Shape;108;g1efd1bf967a_0_0"/>
          <p:cNvGrpSpPr/>
          <p:nvPr/>
        </p:nvGrpSpPr>
        <p:grpSpPr>
          <a:xfrm>
            <a:off x="5349240" y="2895325"/>
            <a:ext cx="1557072" cy="1791550"/>
            <a:chOff x="5508015" y="1960450"/>
            <a:chExt cx="1557072" cy="1791550"/>
          </a:xfrm>
        </p:grpSpPr>
        <p:sp>
          <p:nvSpPr>
            <p:cNvPr id="109" name="Google Shape;109;g1efd1bf967a_0_0"/>
            <p:cNvSpPr/>
            <p:nvPr/>
          </p:nvSpPr>
          <p:spPr>
            <a:xfrm>
              <a:off x="5999340" y="1960450"/>
              <a:ext cx="594300" cy="594300"/>
            </a:xfrm>
            <a:prstGeom prst="ellipse">
              <a:avLst/>
            </a:prstGeom>
            <a:noFill/>
            <a:ln cap="flat" cmpd="sng" w="38100">
              <a:solidFill>
                <a:srgbClr val="85858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g1efd1bf967a_0_0"/>
            <p:cNvSpPr txBox="1"/>
            <p:nvPr/>
          </p:nvSpPr>
          <p:spPr>
            <a:xfrm>
              <a:off x="5527887" y="2664225"/>
              <a:ext cx="15372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Measurement</a:t>
              </a:r>
              <a:endParaRPr b="1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1" name="Google Shape;111;g1efd1bf967a_0_0"/>
            <p:cNvSpPr txBox="1"/>
            <p:nvPr/>
          </p:nvSpPr>
          <p:spPr>
            <a:xfrm>
              <a:off x="5508015" y="3014600"/>
              <a:ext cx="15372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US" sz="120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Spectrophotometric</a:t>
              </a:r>
              <a:r>
                <a:rPr lang="en-US" sz="1200">
                  <a:solidFill>
                    <a:srgbClr val="858585"/>
                  </a:solidFill>
                  <a:latin typeface="Roboto"/>
                  <a:ea typeface="Roboto"/>
                  <a:cs typeface="Roboto"/>
                  <a:sym typeface="Roboto"/>
                </a:rPr>
                <a:t> analysis of test tube supernatant</a:t>
              </a:r>
              <a:endParaRPr sz="120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2" name="Google Shape;112;g1efd1bf967a_0_0"/>
            <p:cNvSpPr txBox="1"/>
            <p:nvPr/>
          </p:nvSpPr>
          <p:spPr>
            <a:xfrm>
              <a:off x="6078090" y="2121624"/>
              <a:ext cx="436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t/>
              </a:r>
              <a:endParaRPr b="1" sz="800">
                <a:solidFill>
                  <a:srgbClr val="85858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13" name="Google Shape;113;g1efd1bf967a_0_0"/>
          <p:cNvSpPr txBox="1"/>
          <p:nvPr/>
        </p:nvSpPr>
        <p:spPr>
          <a:xfrm>
            <a:off x="2388398" y="3015644"/>
            <a:ext cx="693600" cy="3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-US" sz="1200">
                <a:solidFill>
                  <a:srgbClr val="A7291E"/>
                </a:solidFill>
                <a:latin typeface="Roboto"/>
                <a:ea typeface="Roboto"/>
                <a:cs typeface="Roboto"/>
                <a:sym typeface="Roboto"/>
              </a:rPr>
              <a:t>Step 2</a:t>
            </a:r>
            <a:endParaRPr b="1" sz="1200">
              <a:solidFill>
                <a:srgbClr val="A729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g1efd1bf967a_0_0"/>
          <p:cNvSpPr txBox="1"/>
          <p:nvPr/>
        </p:nvSpPr>
        <p:spPr>
          <a:xfrm>
            <a:off x="4084323" y="3015644"/>
            <a:ext cx="693600" cy="3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-US" sz="1200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rPr>
              <a:t>Step 3</a:t>
            </a:r>
            <a:endParaRPr b="1" sz="1200">
              <a:solidFill>
                <a:srgbClr val="88888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g1efd1bf967a_0_0"/>
          <p:cNvSpPr txBox="1"/>
          <p:nvPr/>
        </p:nvSpPr>
        <p:spPr>
          <a:xfrm>
            <a:off x="5790910" y="3015644"/>
            <a:ext cx="693600" cy="3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-US" sz="1200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rPr>
              <a:t>Step 4</a:t>
            </a:r>
            <a:endParaRPr b="1" sz="1200">
              <a:solidFill>
                <a:srgbClr val="88888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6" name="Google Shape;116;g1efd1bf967a_0_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959218" y="3288449"/>
            <a:ext cx="2015852" cy="134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g1efd1bf967a_0_0" title="Troy Lightning Talk.mp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0" y="227025"/>
            <a:ext cx="444225" cy="44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2012-12-18T02:56:35Z</dcterms:created>
  <dc:creator>Christopher Voigt</dc:creator>
</cp:coreProperties>
</file>