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7463413" cy="210677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jcvucbXWMJV9cSGH74f/mkTlj0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1110" y="276"/>
      </p:cViewPr>
      <p:guideLst>
        <p:guide orient="horz" pos="6636"/>
        <p:guide pos="118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efd191b5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1efd191b5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
          <p:cNvSpPr txBox="1">
            <a:spLocks noGrp="1"/>
          </p:cNvSpPr>
          <p:nvPr>
            <p:ph type="ctrTitle"/>
          </p:nvPr>
        </p:nvSpPr>
        <p:spPr>
          <a:xfrm>
            <a:off x="1277084" y="3049771"/>
            <a:ext cx="34909415" cy="8407463"/>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a:endParaRPr/>
          </a:p>
        </p:txBody>
      </p:sp>
      <p:sp>
        <p:nvSpPr>
          <p:cNvPr id="11" name="Google Shape;11;p3"/>
          <p:cNvSpPr txBox="1">
            <a:spLocks noGrp="1"/>
          </p:cNvSpPr>
          <p:nvPr>
            <p:ph type="subTitle" idx="1"/>
          </p:nvPr>
        </p:nvSpPr>
        <p:spPr>
          <a:xfrm>
            <a:off x="1277050" y="11608541"/>
            <a:ext cx="34909415" cy="3246518"/>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a:endParaRPr/>
          </a:p>
        </p:txBody>
      </p:sp>
      <p:sp>
        <p:nvSpPr>
          <p:cNvPr id="12" name="Google Shape;12;p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1277050" y="8809855"/>
            <a:ext cx="34909415" cy="3447926"/>
          </a:xfrm>
          <a:prstGeom prst="rect">
            <a:avLst/>
          </a:prstGeom>
          <a:noFill/>
          <a:ln>
            <a:noFill/>
          </a:ln>
        </p:spPr>
        <p:txBody>
          <a:bodyPr spcFirstLastPara="1" wrap="square" lIns="371025" tIns="371025" rIns="371025" bIns="371025" anchor="ctr" anchorCtr="0">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a:endParaRPr/>
          </a:p>
        </p:txBody>
      </p:sp>
      <p:sp>
        <p:nvSpPr>
          <p:cNvPr id="15" name="Google Shape;15;p4"/>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18" name="Google Shape;18;p5"/>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19" name="Google Shape;19;p5"/>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2" name="Google Shape;22;p6"/>
          <p:cNvSpPr txBox="1">
            <a:spLocks noGrp="1"/>
          </p:cNvSpPr>
          <p:nvPr>
            <p:ph type="body" idx="1"/>
          </p:nvPr>
        </p:nvSpPr>
        <p:spPr>
          <a:xfrm>
            <a:off x="1277051"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3" name="Google Shape;23;p6"/>
          <p:cNvSpPr txBox="1">
            <a:spLocks noGrp="1"/>
          </p:cNvSpPr>
          <p:nvPr>
            <p:ph type="body" idx="2"/>
          </p:nvPr>
        </p:nvSpPr>
        <p:spPr>
          <a:xfrm>
            <a:off x="19798579"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4" name="Google Shape;24;p6"/>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7" name="Google Shape;27;p7"/>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1277051" y="2275731"/>
            <a:ext cx="11504513" cy="3095415"/>
          </a:xfrm>
          <a:prstGeom prst="rect">
            <a:avLst/>
          </a:prstGeom>
          <a:noFill/>
          <a:ln>
            <a:noFill/>
          </a:ln>
        </p:spPr>
        <p:txBody>
          <a:bodyPr spcFirstLastPara="1" wrap="square" lIns="371025" tIns="371025" rIns="371025" bIns="371025" anchor="b" anchorCtr="0">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a:endParaRPr/>
          </a:p>
        </p:txBody>
      </p:sp>
      <p:sp>
        <p:nvSpPr>
          <p:cNvPr id="30" name="Google Shape;30;p8"/>
          <p:cNvSpPr txBox="1">
            <a:spLocks noGrp="1"/>
          </p:cNvSpPr>
          <p:nvPr>
            <p:ph type="body" idx="1"/>
          </p:nvPr>
        </p:nvSpPr>
        <p:spPr>
          <a:xfrm>
            <a:off x="1277051" y="5691785"/>
            <a:ext cx="11504513" cy="13022745"/>
          </a:xfrm>
          <a:prstGeom prst="rect">
            <a:avLst/>
          </a:prstGeom>
          <a:noFill/>
          <a:ln>
            <a:noFill/>
          </a:ln>
        </p:spPr>
        <p:txBody>
          <a:bodyPr spcFirstLastPara="1" wrap="square" lIns="371025" tIns="371025" rIns="371025" bIns="371025" anchor="t" anchorCtr="0">
            <a:normAutofit/>
          </a:bodyPr>
          <a:lstStyle>
            <a:lvl1pPr marL="457200" lvl="0" indent="-539750" algn="l">
              <a:lnSpc>
                <a:spcPct val="115000"/>
              </a:lnSpc>
              <a:spcBef>
                <a:spcPts val="0"/>
              </a:spcBef>
              <a:spcAft>
                <a:spcPts val="0"/>
              </a:spcAft>
              <a:buSzPts val="4900"/>
              <a:buChar char="●"/>
              <a:defRPr sz="3136"/>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31" name="Google Shape;31;p8"/>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008578" y="1843809"/>
            <a:ext cx="26088982" cy="16755790"/>
          </a:xfrm>
          <a:prstGeom prst="rect">
            <a:avLst/>
          </a:prstGeom>
          <a:noFill/>
          <a:ln>
            <a:noFill/>
          </a:ln>
        </p:spPr>
        <p:txBody>
          <a:bodyPr spcFirstLastPara="1" wrap="square" lIns="371025" tIns="371025" rIns="371025" bIns="371025" anchor="ctr" anchorCtr="0">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a:endParaRPr/>
          </a:p>
        </p:txBody>
      </p:sp>
      <p:sp>
        <p:nvSpPr>
          <p:cNvPr id="34" name="Google Shape;34;p9"/>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spcFirstLastPara="1" wrap="square" lIns="237450" tIns="237450" rIns="237450" bIns="2374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896" b="0" i="0" u="none" strike="noStrike" cap="none">
              <a:solidFill>
                <a:srgbClr val="000000"/>
              </a:solidFill>
              <a:latin typeface="Arial"/>
              <a:ea typeface="Arial"/>
              <a:cs typeface="Arial"/>
              <a:sym typeface="Arial"/>
            </a:endParaRPr>
          </a:p>
        </p:txBody>
      </p:sp>
      <p:sp>
        <p:nvSpPr>
          <p:cNvPr id="37" name="Google Shape;37;p10"/>
          <p:cNvSpPr txBox="1">
            <a:spLocks noGrp="1"/>
          </p:cNvSpPr>
          <p:nvPr>
            <p:ph type="title"/>
          </p:nvPr>
        </p:nvSpPr>
        <p:spPr>
          <a:xfrm>
            <a:off x="1087766" y="5051070"/>
            <a:ext cx="16573586" cy="6071406"/>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a:endParaRPr/>
          </a:p>
        </p:txBody>
      </p:sp>
      <p:sp>
        <p:nvSpPr>
          <p:cNvPr id="38" name="Google Shape;38;p10"/>
          <p:cNvSpPr txBox="1">
            <a:spLocks noGrp="1"/>
          </p:cNvSpPr>
          <p:nvPr>
            <p:ph type="subTitle" idx="1"/>
          </p:nvPr>
        </p:nvSpPr>
        <p:spPr>
          <a:xfrm>
            <a:off x="1087766" y="11481361"/>
            <a:ext cx="16573586" cy="5058993"/>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a:endParaRPr/>
          </a:p>
        </p:txBody>
      </p:sp>
      <p:sp>
        <p:nvSpPr>
          <p:cNvPr id="39" name="Google Shape;39;p10"/>
          <p:cNvSpPr txBox="1">
            <a:spLocks noGrp="1"/>
          </p:cNvSpPr>
          <p:nvPr>
            <p:ph type="body" idx="2"/>
          </p:nvPr>
        </p:nvSpPr>
        <p:spPr>
          <a:xfrm>
            <a:off x="20237372" y="2965802"/>
            <a:ext cx="15720376" cy="15135123"/>
          </a:xfrm>
          <a:prstGeom prst="rect">
            <a:avLst/>
          </a:prstGeom>
          <a:noFill/>
          <a:ln>
            <a:noFill/>
          </a:ln>
        </p:spPr>
        <p:txBody>
          <a:bodyPr spcFirstLastPara="1" wrap="square" lIns="371025" tIns="371025" rIns="371025" bIns="371025" anchor="ctr"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40" name="Google Shape;40;p10"/>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1"/>
          <p:cNvSpPr txBox="1">
            <a:spLocks noGrp="1"/>
          </p:cNvSpPr>
          <p:nvPr>
            <p:ph type="body" idx="1"/>
          </p:nvPr>
        </p:nvSpPr>
        <p:spPr>
          <a:xfrm>
            <a:off x="1277051" y="17328384"/>
            <a:ext cx="24577171" cy="2478521"/>
          </a:xfrm>
          <a:prstGeom prst="rect">
            <a:avLst/>
          </a:prstGeom>
          <a:noFill/>
          <a:ln>
            <a:noFill/>
          </a:ln>
        </p:spPr>
        <p:txBody>
          <a:bodyPr spcFirstLastPara="1" wrap="square" lIns="371025" tIns="371025" rIns="371025" bIns="371025" anchor="ctr" anchorCtr="0">
            <a:normAutofit/>
          </a:bodyPr>
          <a:lstStyle>
            <a:lvl1pPr marL="457200" lvl="0" indent="-228600" algn="l">
              <a:lnSpc>
                <a:spcPct val="100000"/>
              </a:lnSpc>
              <a:spcBef>
                <a:spcPts val="0"/>
              </a:spcBef>
              <a:spcAft>
                <a:spcPts val="0"/>
              </a:spcAft>
              <a:buSzPts val="7300"/>
              <a:buNone/>
              <a:defRPr/>
            </a:lvl1pPr>
          </a:lstStyle>
          <a:p>
            <a:endParaRPr/>
          </a:p>
        </p:txBody>
      </p:sp>
      <p:sp>
        <p:nvSpPr>
          <p:cNvPr id="43" name="Google Shape;43;p11"/>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2"/>
          <p:cNvSpPr txBox="1">
            <a:spLocks noGrp="1"/>
          </p:cNvSpPr>
          <p:nvPr>
            <p:ph type="title" hasCustomPrompt="1"/>
          </p:nvPr>
        </p:nvSpPr>
        <p:spPr>
          <a:xfrm>
            <a:off x="1277050" y="4530674"/>
            <a:ext cx="34909415" cy="8042472"/>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a:spLocks noGrp="1"/>
          </p:cNvSpPr>
          <p:nvPr>
            <p:ph type="body" idx="1"/>
          </p:nvPr>
        </p:nvSpPr>
        <p:spPr>
          <a:xfrm>
            <a:off x="1277050" y="12911475"/>
            <a:ext cx="34909415" cy="5327984"/>
          </a:xfrm>
          <a:prstGeom prst="rect">
            <a:avLst/>
          </a:prstGeom>
          <a:noFill/>
          <a:ln>
            <a:noFill/>
          </a:ln>
        </p:spPr>
        <p:txBody>
          <a:bodyPr spcFirstLastPara="1" wrap="square" lIns="371025" tIns="371025" rIns="371025" bIns="371025" anchor="t" anchorCtr="0">
            <a:normAutofit/>
          </a:bodyPr>
          <a:lstStyle>
            <a:lvl1pPr marL="457200" lvl="0" indent="-692150" algn="ctr">
              <a:lnSpc>
                <a:spcPct val="115000"/>
              </a:lnSpc>
              <a:spcBef>
                <a:spcPts val="0"/>
              </a:spcBef>
              <a:spcAft>
                <a:spcPts val="0"/>
              </a:spcAft>
              <a:buSzPts val="7300"/>
              <a:buChar char="●"/>
              <a:defRPr/>
            </a:lvl1pPr>
            <a:lvl2pPr marL="914400" lvl="1" indent="-590550" algn="ctr">
              <a:lnSpc>
                <a:spcPct val="115000"/>
              </a:lnSpc>
              <a:spcBef>
                <a:spcPts val="0"/>
              </a:spcBef>
              <a:spcAft>
                <a:spcPts val="0"/>
              </a:spcAft>
              <a:buSzPts val="5700"/>
              <a:buChar char="○"/>
              <a:defRPr/>
            </a:lvl2pPr>
            <a:lvl3pPr marL="1371600" lvl="2" indent="-590550" algn="ctr">
              <a:lnSpc>
                <a:spcPct val="115000"/>
              </a:lnSpc>
              <a:spcBef>
                <a:spcPts val="0"/>
              </a:spcBef>
              <a:spcAft>
                <a:spcPts val="0"/>
              </a:spcAft>
              <a:buSzPts val="5700"/>
              <a:buChar char="■"/>
              <a:defRPr/>
            </a:lvl3pPr>
            <a:lvl4pPr marL="1828800" lvl="3" indent="-590550" algn="ctr">
              <a:lnSpc>
                <a:spcPct val="115000"/>
              </a:lnSpc>
              <a:spcBef>
                <a:spcPts val="0"/>
              </a:spcBef>
              <a:spcAft>
                <a:spcPts val="0"/>
              </a:spcAft>
              <a:buSzPts val="5700"/>
              <a:buChar char="●"/>
              <a:defRPr/>
            </a:lvl4pPr>
            <a:lvl5pPr marL="2286000" lvl="4" indent="-590550" algn="ctr">
              <a:lnSpc>
                <a:spcPct val="115000"/>
              </a:lnSpc>
              <a:spcBef>
                <a:spcPts val="0"/>
              </a:spcBef>
              <a:spcAft>
                <a:spcPts val="0"/>
              </a:spcAft>
              <a:buSzPts val="5700"/>
              <a:buChar char="○"/>
              <a:defRPr/>
            </a:lvl5pPr>
            <a:lvl6pPr marL="2743200" lvl="5" indent="-590550" algn="ctr">
              <a:lnSpc>
                <a:spcPct val="115000"/>
              </a:lnSpc>
              <a:spcBef>
                <a:spcPts val="0"/>
              </a:spcBef>
              <a:spcAft>
                <a:spcPts val="0"/>
              </a:spcAft>
              <a:buSzPts val="5700"/>
              <a:buChar char="■"/>
              <a:defRPr/>
            </a:lvl6pPr>
            <a:lvl7pPr marL="3200400" lvl="6" indent="-590550" algn="ctr">
              <a:lnSpc>
                <a:spcPct val="115000"/>
              </a:lnSpc>
              <a:spcBef>
                <a:spcPts val="0"/>
              </a:spcBef>
              <a:spcAft>
                <a:spcPts val="0"/>
              </a:spcAft>
              <a:buSzPts val="5700"/>
              <a:buChar char="●"/>
              <a:defRPr/>
            </a:lvl7pPr>
            <a:lvl8pPr marL="3657600" lvl="7" indent="-590550" algn="ctr">
              <a:lnSpc>
                <a:spcPct val="115000"/>
              </a:lnSpc>
              <a:spcBef>
                <a:spcPts val="0"/>
              </a:spcBef>
              <a:spcAft>
                <a:spcPts val="0"/>
              </a:spcAft>
              <a:buSzPts val="5700"/>
              <a:buChar char="○"/>
              <a:defRPr/>
            </a:lvl8pPr>
            <a:lvl9pPr marL="4114800" lvl="8" indent="-590550" algn="ctr">
              <a:lnSpc>
                <a:spcPct val="115000"/>
              </a:lnSpc>
              <a:spcBef>
                <a:spcPts val="0"/>
              </a:spcBef>
              <a:spcAft>
                <a:spcPts val="0"/>
              </a:spcAft>
              <a:buSzPts val="5700"/>
              <a:buChar char="■"/>
              <a:defRPr/>
            </a:lvl9pPr>
          </a:lstStyle>
          <a:p>
            <a:endParaRPr/>
          </a:p>
        </p:txBody>
      </p:sp>
      <p:sp>
        <p:nvSpPr>
          <p:cNvPr id="47" name="Google Shape;47;p1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marR="0" lvl="0"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marR="0" lvl="0" indent="-692150" algn="l" rtl="0">
              <a:lnSpc>
                <a:spcPct val="115000"/>
              </a:lnSpc>
              <a:spcBef>
                <a:spcPts val="0"/>
              </a:spcBef>
              <a:spcAft>
                <a:spcPts val="0"/>
              </a:spcAft>
              <a:buClr>
                <a:schemeClr val="dk2"/>
              </a:buClr>
              <a:buSzPts val="7300"/>
              <a:buFont typeface="Arial"/>
              <a:buChar char="●"/>
              <a:defRPr sz="7300" b="0" i="0" u="none" strike="noStrike" cap="none">
                <a:solidFill>
                  <a:schemeClr val="dk2"/>
                </a:solidFill>
                <a:latin typeface="Arial"/>
                <a:ea typeface="Arial"/>
                <a:cs typeface="Arial"/>
                <a:sym typeface="Arial"/>
              </a:defRPr>
            </a:lvl1pPr>
            <a:lvl2pPr marL="914400" marR="0" lvl="1"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2pPr>
            <a:lvl3pPr marL="1371600" marR="0" lvl="2"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3pPr>
            <a:lvl4pPr marL="1828800" marR="0" lvl="3"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4pPr>
            <a:lvl5pPr marL="2286000" marR="0" lvl="4"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5pPr>
            <a:lvl6pPr marL="2743200" marR="0" lvl="5"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6pPr>
            <a:lvl7pPr marL="3200400" marR="0" lvl="6"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7pPr>
            <a:lvl8pPr marL="3657600" marR="0" lvl="7"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8pPr>
            <a:lvl9pPr marL="4114800" marR="0" lvl="8"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9pPr>
          </a:lstStyle>
          <a:p>
            <a:endParaRPr/>
          </a:p>
        </p:txBody>
      </p:sp>
      <p:sp>
        <p:nvSpPr>
          <p:cNvPr id="8" name="Google Shape;8;p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l="9561" t="13888" r="11287" b="21909"/>
          <a:stretch/>
        </p:blipFill>
        <p:spPr>
          <a:xfrm>
            <a:off x="1307309" y="18340928"/>
            <a:ext cx="5963313" cy="2446248"/>
          </a:xfrm>
          <a:prstGeom prst="rect">
            <a:avLst/>
          </a:prstGeom>
          <a:noFill/>
          <a:ln>
            <a:noFill/>
          </a:ln>
        </p:spPr>
      </p:pic>
      <p:sp>
        <p:nvSpPr>
          <p:cNvPr id="55" name="Google Shape;55;g1efd191b55a_0_0"/>
          <p:cNvSpPr txBox="1"/>
          <p:nvPr/>
        </p:nvSpPr>
        <p:spPr>
          <a:xfrm>
            <a:off x="1356850" y="2529000"/>
            <a:ext cx="10179900" cy="78117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 sz="2800" b="0" i="0" u="none" strike="noStrike" cap="none">
                <a:solidFill>
                  <a:schemeClr val="dk1"/>
                </a:solidFill>
                <a:latin typeface="Arial"/>
                <a:ea typeface="Arial"/>
                <a:cs typeface="Arial"/>
                <a:sym typeface="Arial"/>
              </a:rPr>
              <a:t>                                             </a:t>
            </a:r>
            <a:endParaRPr sz="28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 sz="2800" b="1" i="0" u="none" strike="noStrike" cap="none">
                <a:solidFill>
                  <a:schemeClr val="dk1"/>
                </a:solidFill>
                <a:latin typeface="Times New Roman"/>
                <a:ea typeface="Times New Roman"/>
                <a:cs typeface="Times New Roman"/>
                <a:sym typeface="Times New Roman"/>
              </a:rPr>
              <a:t>Abstract</a:t>
            </a:r>
            <a:endParaRPr sz="2800" b="1" i="0" u="none" strike="noStrike" cap="none">
              <a:solidFill>
                <a:schemeClr val="dk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Clr>
                <a:schemeClr val="dk1"/>
              </a:buClr>
              <a:buSzPts val="1100"/>
              <a:buFont typeface="Arial"/>
              <a:buNone/>
            </a:pPr>
            <a:r>
              <a:rPr lang="en" sz="2800" b="0" i="0" u="none" strike="noStrike" cap="none">
                <a:solidFill>
                  <a:schemeClr val="dk1"/>
                </a:solidFill>
                <a:latin typeface="Arial"/>
                <a:ea typeface="Arial"/>
                <a:cs typeface="Arial"/>
                <a:sym typeface="Arial"/>
              </a:rPr>
              <a:t>Th</a:t>
            </a:r>
            <a:r>
              <a:rPr lang="en" sz="2800" b="0" i="0" u="none" strike="noStrike" cap="none">
                <a:solidFill>
                  <a:schemeClr val="dk1"/>
                </a:solidFill>
                <a:latin typeface="Times New Roman"/>
                <a:ea typeface="Times New Roman"/>
                <a:cs typeface="Times New Roman"/>
                <a:sym typeface="Times New Roman"/>
              </a:rPr>
              <a:t>e large-scale manufacturing of plastics for consumer products has contributed significantly to the pollution of our ecosystems, as well as having created a potential health crisis due to the recently reported accumulation of microplastics in the tissues of humans and animals.</a:t>
            </a:r>
            <a:r>
              <a:rPr lang="en" sz="2800" b="0" i="0" u="none" strike="noStrike" cap="none" baseline="30000">
                <a:solidFill>
                  <a:schemeClr val="dk1"/>
                </a:solidFill>
                <a:latin typeface="Times New Roman"/>
                <a:ea typeface="Times New Roman"/>
                <a:cs typeface="Times New Roman"/>
                <a:sym typeface="Times New Roman"/>
              </a:rPr>
              <a:t>1</a:t>
            </a:r>
            <a:r>
              <a:rPr lang="en" sz="2800" b="0" i="0" u="none" strike="noStrike" cap="none">
                <a:solidFill>
                  <a:schemeClr val="dk1"/>
                </a:solidFill>
                <a:latin typeface="Times New Roman"/>
                <a:ea typeface="Times New Roman"/>
                <a:cs typeface="Times New Roman"/>
                <a:sym typeface="Times New Roman"/>
              </a:rPr>
              <a:t>  While select plastics exhibit biodegradation, their rates are negligible for countering the massive and constant influx of waste into the environment.  To identify and isolate microorganisms that could be engineered for improved kinetics in the breakdown of a broad spectrum of plastics, we have initiated a bioprospecting approach in which soil samples in the Topeka, Kansas area are being screened for plastic-degrading capability.  Preliminary studies have largely focused on developing a soil-burial assay for demonstrating degradation in unprocessed soil samples and then using degradation positive soil samples as source material for the extraction and isolation of the causative microbe(s). </a:t>
            </a:r>
            <a:endParaRPr sz="2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400" b="0" i="0" u="none" strike="noStrike" cap="none">
              <a:solidFill>
                <a:srgbClr val="000000"/>
              </a:solidFill>
              <a:latin typeface="Arial"/>
              <a:ea typeface="Arial"/>
              <a:cs typeface="Arial"/>
              <a:sym typeface="Arial"/>
            </a:endParaRPr>
          </a:p>
        </p:txBody>
      </p:sp>
      <p:sp>
        <p:nvSpPr>
          <p:cNvPr id="56" name="Google Shape;56;g1efd191b55a_0_0"/>
          <p:cNvSpPr txBox="1"/>
          <p:nvPr/>
        </p:nvSpPr>
        <p:spPr>
          <a:xfrm>
            <a:off x="11536750" y="0"/>
            <a:ext cx="24373200" cy="2529000"/>
          </a:xfrm>
          <a:prstGeom prst="rect">
            <a:avLst/>
          </a:prstGeom>
          <a:noFill/>
          <a:ln>
            <a:noFill/>
          </a:ln>
        </p:spPr>
        <p:txBody>
          <a:bodyPr spcFirstLastPara="1" wrap="square" lIns="58500" tIns="58500" rIns="58500" bIns="58500" anchor="ctr" anchorCtr="0">
            <a:noAutofit/>
          </a:bodyPr>
          <a:lstStyle/>
          <a:p>
            <a:pPr marL="0" marR="0" lvl="0" indent="0" algn="ctr" rtl="0">
              <a:lnSpc>
                <a:spcPct val="100000"/>
              </a:lnSpc>
              <a:spcBef>
                <a:spcPts val="0"/>
              </a:spcBef>
              <a:spcAft>
                <a:spcPts val="0"/>
              </a:spcAft>
              <a:buClr>
                <a:srgbClr val="000000"/>
              </a:buClr>
              <a:buSzPts val="3968"/>
              <a:buFont typeface="Arial"/>
              <a:buNone/>
            </a:pPr>
            <a:r>
              <a:rPr lang="en" sz="3968" b="1" i="0" u="none" strike="noStrike" cap="none">
                <a:solidFill>
                  <a:srgbClr val="000000"/>
                </a:solidFill>
                <a:latin typeface="Arial"/>
                <a:ea typeface="Arial"/>
                <a:cs typeface="Arial"/>
                <a:sym typeface="Arial"/>
              </a:rPr>
              <a:t>Bioprospecting for Plastic-degrading Microorganisms in Kansas Soils</a:t>
            </a:r>
            <a:endParaRPr sz="3968"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712"/>
              <a:buFont typeface="Arial"/>
              <a:buNone/>
            </a:pPr>
            <a:r>
              <a:rPr lang="en" sz="3712" b="0" i="0" u="none" strike="noStrike" cap="none">
                <a:solidFill>
                  <a:srgbClr val="000000"/>
                </a:solidFill>
                <a:latin typeface="Arial"/>
                <a:ea typeface="Arial"/>
                <a:cs typeface="Arial"/>
                <a:sym typeface="Arial"/>
              </a:rPr>
              <a:t>Kenslee Young, Kaitlyn Locker, Joanna Li, Dazzani Marks, and Mark Harpster, PhD (instructor) </a:t>
            </a:r>
            <a:endParaRPr sz="37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712"/>
              <a:buFont typeface="Arial"/>
              <a:buNone/>
            </a:pPr>
            <a:r>
              <a:rPr lang="en" sz="3712" b="0" i="0" u="none" strike="noStrike" cap="none">
                <a:solidFill>
                  <a:srgbClr val="000000"/>
                </a:solidFill>
                <a:latin typeface="Arial"/>
                <a:ea typeface="Arial"/>
                <a:cs typeface="Arial"/>
                <a:sym typeface="Arial"/>
              </a:rPr>
              <a:t>Kissaou Tchedre, MBA PhD (mentor)*</a:t>
            </a:r>
            <a:endParaRPr sz="37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712"/>
              <a:buFont typeface="Arial"/>
              <a:buNone/>
            </a:pPr>
            <a:r>
              <a:rPr lang="en" sz="3712" b="0" i="0" u="none" strike="noStrike" cap="none">
                <a:solidFill>
                  <a:srgbClr val="000000"/>
                </a:solidFill>
                <a:latin typeface="Arial"/>
                <a:ea typeface="Arial"/>
                <a:cs typeface="Arial"/>
                <a:sym typeface="Arial"/>
              </a:rPr>
              <a:t>TCALC, Topeka KS, USA   *Austin Community College, Austin TX, USA</a:t>
            </a:r>
            <a:endParaRPr sz="3712" b="0" i="0" u="none" strike="noStrike" cap="none">
              <a:solidFill>
                <a:srgbClr val="000000"/>
              </a:solidFill>
              <a:latin typeface="Arial"/>
              <a:ea typeface="Arial"/>
              <a:cs typeface="Arial"/>
              <a:sym typeface="Arial"/>
            </a:endParaRPr>
          </a:p>
        </p:txBody>
      </p:sp>
      <p:sp>
        <p:nvSpPr>
          <p:cNvPr id="57" name="Google Shape;57;g1efd191b55a_0_0"/>
          <p:cNvSpPr txBox="1"/>
          <p:nvPr/>
        </p:nvSpPr>
        <p:spPr>
          <a:xfrm>
            <a:off x="1307300" y="10340575"/>
            <a:ext cx="10179900" cy="83262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2800" b="0"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r>
              <a:rPr lang="en" sz="2800" b="1" i="0" u="none" strike="noStrike" cap="none" dirty="0">
                <a:solidFill>
                  <a:srgbClr val="000000"/>
                </a:solidFill>
                <a:latin typeface="Times New Roman"/>
                <a:ea typeface="Times New Roman"/>
                <a:cs typeface="Times New Roman"/>
                <a:sym typeface="Times New Roman"/>
              </a:rPr>
              <a:t>                                    </a:t>
            </a: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r>
              <a:rPr lang="en" sz="2800" b="1" i="0" u="none" strike="noStrike" cap="none" dirty="0">
                <a:solidFill>
                  <a:srgbClr val="000000"/>
                </a:solidFill>
                <a:latin typeface="Times New Roman"/>
                <a:ea typeface="Times New Roman"/>
                <a:cs typeface="Times New Roman"/>
                <a:sym typeface="Times New Roman"/>
              </a:rPr>
              <a:t>Introduction/Background</a:t>
            </a: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r>
              <a:rPr lang="en" sz="2800" b="0" i="0" u="none" strike="noStrike" cap="none" dirty="0">
                <a:solidFill>
                  <a:schemeClr val="dk1"/>
                </a:solidFill>
                <a:latin typeface="Times New Roman"/>
                <a:ea typeface="Times New Roman"/>
                <a:cs typeface="Times New Roman"/>
                <a:sym typeface="Times New Roman"/>
              </a:rPr>
              <a:t>Although advances have been made in identifying plastic-degrading microorganisms, microbial-based plastic bioremediation remains in an early stage of practical and economic viability.</a:t>
            </a:r>
            <a:r>
              <a:rPr lang="en" sz="2800" b="0" i="0" u="none" strike="noStrike" cap="none" baseline="30000" dirty="0">
                <a:solidFill>
                  <a:schemeClr val="dk1"/>
                </a:solidFill>
                <a:latin typeface="Times New Roman"/>
                <a:ea typeface="Times New Roman"/>
                <a:cs typeface="Times New Roman"/>
                <a:sym typeface="Times New Roman"/>
              </a:rPr>
              <a:t>2,3</a:t>
            </a:r>
            <a:r>
              <a:rPr lang="en" sz="2800" b="0" i="0" u="none" strike="noStrike" cap="none" dirty="0">
                <a:solidFill>
                  <a:schemeClr val="dk1"/>
                </a:solidFill>
                <a:latin typeface="Times New Roman"/>
                <a:ea typeface="Times New Roman"/>
                <a:cs typeface="Times New Roman"/>
                <a:sym typeface="Times New Roman"/>
              </a:rPr>
              <a:t> To address this gap, we aim to determine whether novel plastic-degrading microbes can be isolated from diverse soils and then examine their catalytic mechanisms for the purpose of identifying key enzymes that could be overexpressed to enhance biodegradation.</a:t>
            </a:r>
            <a:endParaRPr sz="28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chemeClr val="dk1"/>
              </a:buClr>
              <a:buSzPts val="1100"/>
              <a:buFont typeface="Arial"/>
              <a:buNone/>
            </a:pPr>
            <a:r>
              <a:rPr lang="en" sz="2800" b="0" i="0" u="none" strike="noStrike" cap="none" dirty="0">
                <a:solidFill>
                  <a:schemeClr val="dk1"/>
                </a:solidFill>
                <a:latin typeface="Times New Roman"/>
                <a:ea typeface="Times New Roman"/>
                <a:cs typeface="Times New Roman"/>
                <a:sym typeface="Times New Roman"/>
              </a:rPr>
              <a:t>Our current approach includes the following:</a:t>
            </a:r>
            <a:br>
              <a:rPr lang="en" sz="2800" b="0" i="0" u="none" strike="noStrike" cap="none" dirty="0">
                <a:solidFill>
                  <a:schemeClr val="dk1"/>
                </a:solidFill>
                <a:latin typeface="Times New Roman"/>
                <a:ea typeface="Times New Roman"/>
                <a:cs typeface="Times New Roman"/>
                <a:sym typeface="Times New Roman"/>
              </a:rPr>
            </a:br>
            <a:r>
              <a:rPr lang="en" sz="2800" b="0" i="0" u="none" strike="noStrike" cap="none" dirty="0">
                <a:solidFill>
                  <a:schemeClr val="dk1"/>
                </a:solidFill>
                <a:latin typeface="Times New Roman"/>
                <a:ea typeface="Times New Roman"/>
                <a:cs typeface="Times New Roman"/>
                <a:sym typeface="Times New Roman"/>
              </a:rPr>
              <a:t> • Evaluate soils from landfills, plastic recycling centers, and closed plastic manufacturing sites for evidence of plastic degradation using a soil burial assay.</a:t>
            </a:r>
            <a:br>
              <a:rPr lang="en" sz="2800" b="0" i="0" u="none" strike="noStrike" cap="none" dirty="0">
                <a:solidFill>
                  <a:schemeClr val="dk1"/>
                </a:solidFill>
                <a:latin typeface="Times New Roman"/>
                <a:ea typeface="Times New Roman"/>
                <a:cs typeface="Times New Roman"/>
                <a:sym typeface="Times New Roman"/>
              </a:rPr>
            </a:br>
            <a:r>
              <a:rPr lang="en" sz="2800" b="0" i="0" u="none" strike="noStrike" cap="none" dirty="0">
                <a:solidFill>
                  <a:schemeClr val="dk1"/>
                </a:solidFill>
                <a:latin typeface="Times New Roman"/>
                <a:ea typeface="Times New Roman"/>
                <a:cs typeface="Times New Roman"/>
                <a:sym typeface="Times New Roman"/>
              </a:rPr>
              <a:t> • Optimize microflora extraction from soil by testing variables such as soil wash pH.</a:t>
            </a:r>
            <a:br>
              <a:rPr lang="en" sz="2800" b="0" i="0" u="none" strike="noStrike" cap="none" dirty="0">
                <a:solidFill>
                  <a:schemeClr val="dk1"/>
                </a:solidFill>
                <a:latin typeface="Times New Roman"/>
                <a:ea typeface="Times New Roman"/>
                <a:cs typeface="Times New Roman"/>
                <a:sym typeface="Times New Roman"/>
              </a:rPr>
            </a:br>
            <a:r>
              <a:rPr lang="en" sz="2800" b="0" i="0" u="none" strike="noStrike" cap="none" dirty="0">
                <a:solidFill>
                  <a:schemeClr val="dk1"/>
                </a:solidFill>
                <a:latin typeface="Times New Roman"/>
                <a:ea typeface="Times New Roman"/>
                <a:cs typeface="Times New Roman"/>
                <a:sym typeface="Times New Roman"/>
              </a:rPr>
              <a:t> • Develop an optimized plastic-embedded plate clearing assay to isolate microbes that demonstrate the capacity to use plastics as a sole carbon source.</a:t>
            </a:r>
            <a:br>
              <a:rPr lang="en" sz="2800" b="0" i="0" u="none" strike="noStrike" cap="none" dirty="0">
                <a:solidFill>
                  <a:schemeClr val="dk1"/>
                </a:solidFill>
                <a:latin typeface="Times New Roman"/>
                <a:ea typeface="Times New Roman"/>
                <a:cs typeface="Times New Roman"/>
                <a:sym typeface="Times New Roman"/>
              </a:rPr>
            </a:br>
            <a:r>
              <a:rPr lang="en" sz="2800" b="0" i="0" u="none" strike="noStrike" cap="none" dirty="0">
                <a:solidFill>
                  <a:schemeClr val="dk1"/>
                </a:solidFill>
                <a:latin typeface="Times New Roman"/>
                <a:ea typeface="Times New Roman"/>
                <a:cs typeface="Times New Roman"/>
                <a:sym typeface="Times New Roman"/>
              </a:rPr>
              <a:t> • Identify candidate microbes using MALDI-TOF mass spectrometry and then transition to the molecular genetic phase of the project.</a:t>
            </a:r>
            <a:endParaRPr sz="28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chemeClr val="dk1"/>
              </a:buClr>
              <a:buSzPts val="1100"/>
              <a:buFont typeface="Arial"/>
              <a:buNone/>
            </a:pPr>
            <a:endParaRPr sz="2800" b="0" i="0" u="none" strike="noStrike" cap="none" dirty="0">
              <a:solidFill>
                <a:schemeClr val="dk1"/>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8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p:txBody>
      </p:sp>
      <p:sp>
        <p:nvSpPr>
          <p:cNvPr id="58" name="Google Shape;58;g1efd191b55a_0_0"/>
          <p:cNvSpPr txBox="1"/>
          <p:nvPr/>
        </p:nvSpPr>
        <p:spPr>
          <a:xfrm>
            <a:off x="11536750" y="2529000"/>
            <a:ext cx="12528300" cy="161379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 sz="3200" b="1"/>
              <a:t>                                         </a:t>
            </a:r>
            <a:r>
              <a:rPr lang="en" sz="2800" b="1"/>
              <a:t>Results/Discussion</a:t>
            </a:r>
            <a:endParaRPr sz="2800" b="1" i="0" u="none" strike="noStrike" cap="none">
              <a:solidFill>
                <a:srgbClr val="000000"/>
              </a:solidFill>
              <a:latin typeface="Arial"/>
              <a:ea typeface="Arial"/>
              <a:cs typeface="Arial"/>
              <a:sym typeface="Arial"/>
            </a:endParaRPr>
          </a:p>
          <a:p>
            <a:pPr marL="0" lvl="0" indent="0" algn="l" rtl="0">
              <a:spcBef>
                <a:spcPts val="0"/>
              </a:spcBef>
              <a:spcAft>
                <a:spcPts val="0"/>
              </a:spcAft>
              <a:buClr>
                <a:schemeClr val="dk1"/>
              </a:buClr>
              <a:buSzPts val="3200"/>
              <a:buFont typeface="Arial"/>
              <a:buNone/>
            </a:pPr>
            <a:r>
              <a:rPr lang="en" sz="2800">
                <a:solidFill>
                  <a:schemeClr val="dk1"/>
                </a:solidFill>
                <a:latin typeface="Times New Roman"/>
                <a:ea typeface="Times New Roman"/>
                <a:cs typeface="Times New Roman"/>
                <a:sym typeface="Times New Roman"/>
              </a:rPr>
              <a:t>Research efforts focused on the use of soil burial assays to mimic natural conditions and assess microbial degradation of plastics over time have reported modest results using a broad range of strategies and plastic test materials.</a:t>
            </a:r>
            <a:r>
              <a:rPr lang="en" sz="2800" baseline="30000">
                <a:solidFill>
                  <a:schemeClr val="dk1"/>
                </a:solidFill>
                <a:latin typeface="Times New Roman"/>
                <a:ea typeface="Times New Roman"/>
                <a:cs typeface="Times New Roman"/>
                <a:sym typeface="Times New Roman"/>
              </a:rPr>
              <a:t>4</a:t>
            </a:r>
            <a:r>
              <a:rPr lang="en" sz="2800">
                <a:solidFill>
                  <a:schemeClr val="dk1"/>
                </a:solidFill>
                <a:latin typeface="Times New Roman"/>
                <a:ea typeface="Times New Roman"/>
                <a:cs typeface="Times New Roman"/>
                <a:sym typeface="Times New Roman"/>
              </a:rPr>
              <a:t> In our study, pieces of 3 common plastics (i.e. PET, PP, and HDPE) were buried at a depth of ~4” in soil containers, which were kept damp at 22ºC under dim light conditions and the  plastics sampled weekly over the course of 75 d for observable weight loss.  The table below summarizes our current results, which show negligible, if any, evidence of degradation. As 75 d is likely  an insufficient time frame for detecting measurable weight change, we will continue to monitor the weights of buried plastics in the residential soil that we report here, and initiate burial studies using soils collected from toxic waste sites.</a:t>
            </a:r>
            <a:endParaRPr sz="3200" b="1"/>
          </a:p>
          <a:p>
            <a:pPr marL="0" lvl="0" indent="0" algn="l" rtl="0">
              <a:spcBef>
                <a:spcPts val="0"/>
              </a:spcBef>
              <a:spcAft>
                <a:spcPts val="0"/>
              </a:spcAft>
              <a:buClr>
                <a:schemeClr val="dk1"/>
              </a:buClr>
              <a:buSzPts val="3200"/>
              <a:buFont typeface="Arial"/>
              <a:buNone/>
            </a:pPr>
            <a:endParaRPr sz="28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3200" b="1"/>
          </a:p>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lvl="0" indent="0" algn="l" rtl="0">
              <a:spcBef>
                <a:spcPts val="0"/>
              </a:spcBef>
              <a:spcAft>
                <a:spcPts val="0"/>
              </a:spcAft>
              <a:buClr>
                <a:schemeClr val="dk1"/>
              </a:buClr>
              <a:buSzPts val="3200"/>
              <a:buFont typeface="Arial"/>
              <a:buNone/>
            </a:pPr>
            <a:endParaRPr sz="28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3200" b="1"/>
          </a:p>
          <a:p>
            <a:pPr marL="0" marR="0" lvl="0" indent="0" algn="l" rtl="0">
              <a:lnSpc>
                <a:spcPct val="100000"/>
              </a:lnSpc>
              <a:spcBef>
                <a:spcPts val="0"/>
              </a:spcBef>
              <a:spcAft>
                <a:spcPts val="0"/>
              </a:spcAft>
              <a:buClr>
                <a:srgbClr val="000000"/>
              </a:buClr>
              <a:buSzPts val="3200"/>
              <a:buFont typeface="Arial"/>
              <a:buNone/>
            </a:pPr>
            <a:r>
              <a:rPr lang="en" sz="3200" b="1"/>
              <a:t>   </a:t>
            </a:r>
            <a:endParaRPr sz="32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292608" lvl="0" indent="0" algn="l" rtl="0">
              <a:spcBef>
                <a:spcPts val="0"/>
              </a:spcBef>
              <a:spcAft>
                <a:spcPts val="0"/>
              </a:spcAft>
              <a:buClr>
                <a:schemeClr val="dk1"/>
              </a:buClr>
              <a:buSzPts val="1100"/>
              <a:buFont typeface="Arial"/>
              <a:buNone/>
            </a:pPr>
            <a:r>
              <a:rPr lang="en" sz="2804">
                <a:solidFill>
                  <a:schemeClr val="dk1"/>
                </a:solidFill>
                <a:latin typeface="Times New Roman"/>
                <a:ea typeface="Times New Roman"/>
                <a:cs typeface="Times New Roman"/>
                <a:sym typeface="Times New Roman"/>
              </a:rPr>
              <a:t>Concurrent with developing a soil burial assay, we have initiated studies aimed at extracting microorganisms from soil for the purpose of characterizing the microbial diversity of different soils and using purified isolates to test whether they are able to degrade powderized plastics embedded in agar plates absent of a supplemental carbon source.  The image shown below shows the plating on LB Lennox media of microorganisms prepared from a soil wash prepared by stirring the soil in 20mM sodium phosphate buffer pH 7.0, after which the wash was filtered and then centrifuged to remove particulates.  Results to date indicate low diversity, which indicates that we need to employ more robust methods for the disassociation of microbes from soil (e.g. sonication, use of surfactants). </a:t>
            </a:r>
            <a:endParaRPr sz="2804">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3200" b="1"/>
          </a:p>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457200" marR="0" lvl="0" indent="0" algn="ctr" rtl="0">
              <a:lnSpc>
                <a:spcPct val="100000"/>
              </a:lnSpc>
              <a:spcBef>
                <a:spcPts val="0"/>
              </a:spcBef>
              <a:spcAft>
                <a:spcPts val="0"/>
              </a:spcAft>
              <a:buNone/>
            </a:pPr>
            <a:endParaRPr sz="3200" b="0" i="0" u="none" strike="noStrike" cap="none">
              <a:solidFill>
                <a:srgbClr val="000000"/>
              </a:solidFill>
              <a:latin typeface="Arial"/>
              <a:ea typeface="Arial"/>
              <a:cs typeface="Arial"/>
              <a:sym typeface="Arial"/>
            </a:endParaRPr>
          </a:p>
        </p:txBody>
      </p:sp>
      <p:sp>
        <p:nvSpPr>
          <p:cNvPr id="59" name="Google Shape;59;g1efd191b55a_0_0"/>
          <p:cNvSpPr txBox="1"/>
          <p:nvPr/>
        </p:nvSpPr>
        <p:spPr>
          <a:xfrm>
            <a:off x="24180625" y="2529000"/>
            <a:ext cx="11925900" cy="101310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 sz="2800" b="1" i="0" u="none" strike="noStrike" cap="none" dirty="0">
                <a:solidFill>
                  <a:srgbClr val="000000"/>
                </a:solidFill>
                <a:latin typeface="Arial"/>
                <a:ea typeface="Arial"/>
                <a:cs typeface="Arial"/>
                <a:sym typeface="Arial"/>
              </a:rPr>
              <a:t>Team Content</a:t>
            </a:r>
            <a:endParaRPr sz="2672"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 sz="2800" b="0" i="0" u="none" strike="noStrike" cap="none" dirty="0">
                <a:solidFill>
                  <a:schemeClr val="dk1"/>
                </a:solidFill>
                <a:latin typeface="Times New Roman"/>
                <a:ea typeface="Times New Roman"/>
                <a:cs typeface="Times New Roman"/>
                <a:sym typeface="Times New Roman"/>
              </a:rPr>
              <a:t>This is the first year of an ambitious project that  will likely continue for the next several years.  As the students participating in the project are in their second year at TCALC, they are ineligible for returning next year.  Research progress made at the end of this year therefore is intended to provide a solid foundation for the next team of students who enroll in the Biomedical Sciences pathway for their final year of study in 2026-2027.</a:t>
            </a:r>
            <a:endParaRPr sz="28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100"/>
              <a:buFont typeface="Arial"/>
              <a:buNone/>
            </a:pPr>
            <a:r>
              <a:rPr lang="en" sz="2800" b="0" i="0" u="none" strike="noStrike" cap="none" dirty="0">
                <a:solidFill>
                  <a:schemeClr val="dk1"/>
                </a:solidFill>
                <a:latin typeface="Times New Roman"/>
                <a:ea typeface="Times New Roman"/>
                <a:cs typeface="Times New Roman"/>
                <a:sym typeface="Times New Roman"/>
              </a:rPr>
              <a:t>While progress has been slow, this hasn’t been altogether unexpected.  Isolating novel, or even previously identified, microorganisms that can degrade plastics is challenging for </a:t>
            </a:r>
            <a:r>
              <a:rPr lang="en" sz="2800" dirty="0">
                <a:solidFill>
                  <a:schemeClr val="dk1"/>
                </a:solidFill>
                <a:latin typeface="Times New Roman"/>
                <a:ea typeface="Times New Roman"/>
                <a:cs typeface="Times New Roman"/>
                <a:sym typeface="Times New Roman"/>
              </a:rPr>
              <a:t>several </a:t>
            </a:r>
            <a:r>
              <a:rPr lang="en" sz="2800" b="0" i="0" u="none" strike="noStrike" cap="none" dirty="0">
                <a:solidFill>
                  <a:schemeClr val="dk1"/>
                </a:solidFill>
                <a:latin typeface="Times New Roman"/>
                <a:ea typeface="Times New Roman"/>
                <a:cs typeface="Times New Roman"/>
                <a:sym typeface="Times New Roman"/>
              </a:rPr>
              <a:t> reasons.  Typically, research programs tasked with developing robust bioremediation strategies necessitate the involvement of personnel trained in a breadth of technical methodologies, generous funding, and access to well-equipped laboratory facilities.  Despite these challenges and our limitations in </a:t>
            </a:r>
            <a:r>
              <a:rPr lang="en" sz="2800" dirty="0">
                <a:solidFill>
                  <a:schemeClr val="dk1"/>
                </a:solidFill>
                <a:latin typeface="Times New Roman"/>
                <a:ea typeface="Times New Roman"/>
                <a:cs typeface="Times New Roman"/>
                <a:sym typeface="Times New Roman"/>
              </a:rPr>
              <a:t>experience and funding,</a:t>
            </a:r>
            <a:r>
              <a:rPr lang="en" sz="2800" b="0" i="0" u="none" strike="noStrike" cap="none" dirty="0">
                <a:solidFill>
                  <a:schemeClr val="dk1"/>
                </a:solidFill>
                <a:latin typeface="Times New Roman"/>
                <a:ea typeface="Times New Roman"/>
                <a:cs typeface="Times New Roman"/>
                <a:sym typeface="Times New Roman"/>
              </a:rPr>
              <a:t>, we are confident</a:t>
            </a:r>
            <a:r>
              <a:rPr lang="en" sz="2800" dirty="0">
                <a:solidFill>
                  <a:schemeClr val="dk1"/>
                </a:solidFill>
                <a:latin typeface="Times New Roman"/>
                <a:ea typeface="Times New Roman"/>
                <a:cs typeface="Times New Roman"/>
                <a:sym typeface="Times New Roman"/>
              </a:rPr>
              <a:t> </a:t>
            </a:r>
            <a:r>
              <a:rPr lang="en" sz="2800" b="0" i="0" u="none" strike="noStrike" cap="none" dirty="0">
                <a:solidFill>
                  <a:schemeClr val="dk1"/>
                </a:solidFill>
                <a:latin typeface="Times New Roman"/>
                <a:ea typeface="Times New Roman"/>
                <a:cs typeface="Times New Roman"/>
                <a:sym typeface="Times New Roman"/>
              </a:rPr>
              <a:t> that we will be able to achieve some measure of success once we are able to screen soils sampled from landfills, recycling centers, and closed plastic manufacturing facilities in the Topeka area.  We are currently awaiting approval for access to these sites.  It is reasonable to speculate that microbial populations of these soils contain species that have adapted to using plastics as a viable carbon source.  The soils we have tested to date were obtained from private residences</a:t>
            </a:r>
            <a:r>
              <a:rPr lang="en" sz="1300" b="0" i="0" u="none" strike="noStrike" cap="none" dirty="0">
                <a:solidFill>
                  <a:schemeClr val="dk1"/>
                </a:solidFill>
                <a:latin typeface="Arial"/>
                <a:ea typeface="Arial"/>
                <a:cs typeface="Arial"/>
                <a:sym typeface="Arial"/>
              </a:rPr>
              <a:t>.   </a:t>
            </a:r>
            <a:endParaRPr sz="13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 sz="2800" b="0" i="0" u="none" strike="noStrike" cap="none" dirty="0">
                <a:solidFill>
                  <a:schemeClr val="dk1"/>
                </a:solidFill>
                <a:latin typeface="Times New Roman"/>
                <a:ea typeface="Times New Roman"/>
                <a:cs typeface="Times New Roman"/>
                <a:sym typeface="Times New Roman"/>
              </a:rPr>
              <a:t>Looking ahead, most of our research effort in the near and long-term will be devoted to developing a selective plate media assay for facilitating the isolation of plastic-degrading bacteria from soil and then determining their genetic identities..</a:t>
            </a:r>
            <a:endParaRPr sz="2800" b="0" i="0" u="none" strike="noStrike" cap="none" dirty="0">
              <a:solidFill>
                <a:schemeClr val="dk1"/>
              </a:solidFill>
              <a:latin typeface="Times New Roman"/>
              <a:ea typeface="Times New Roman"/>
              <a:cs typeface="Times New Roman"/>
              <a:sym typeface="Times New Roman"/>
            </a:endParaRPr>
          </a:p>
          <a:p>
            <a:pPr marL="292608" marR="0" lvl="0" indent="-97536" algn="l" rtl="0">
              <a:lnSpc>
                <a:spcPct val="100000"/>
              </a:lnSpc>
              <a:spcBef>
                <a:spcPts val="0"/>
              </a:spcBef>
              <a:spcAft>
                <a:spcPts val="0"/>
              </a:spcAft>
              <a:buClr>
                <a:srgbClr val="000000"/>
              </a:buClr>
              <a:buSzPts val="3072"/>
              <a:buFont typeface="Arial"/>
              <a:buNone/>
            </a:pPr>
            <a:r>
              <a:rPr lang="en" sz="3072" b="0" i="0" u="none" strike="noStrike" cap="none" dirty="0">
                <a:solidFill>
                  <a:schemeClr val="dk1"/>
                </a:solidFill>
                <a:latin typeface="Calibri"/>
                <a:ea typeface="Calibri"/>
                <a:cs typeface="Calibri"/>
                <a:sym typeface="Calibri"/>
              </a:rPr>
              <a:t>                                                             </a:t>
            </a:r>
            <a:endParaRPr sz="3072"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en" sz="3200" b="0" i="0" u="none" strike="noStrike" cap="none" dirty="0">
                <a:solidFill>
                  <a:srgbClr val="000000"/>
                </a:solidFill>
                <a:latin typeface="Arial"/>
                <a:ea typeface="Arial"/>
                <a:cs typeface="Arial"/>
                <a:sym typeface="Arial"/>
              </a:rPr>
              <a:t>                                                 </a:t>
            </a:r>
            <a:endParaRPr sz="3200" b="0" i="0" u="none" strike="noStrike" cap="none" dirty="0">
              <a:solidFill>
                <a:srgbClr val="000000"/>
              </a:solidFill>
              <a:latin typeface="Arial"/>
              <a:ea typeface="Arial"/>
              <a:cs typeface="Arial"/>
              <a:sym typeface="Arial"/>
            </a:endParaRPr>
          </a:p>
        </p:txBody>
      </p:sp>
      <p:sp>
        <p:nvSpPr>
          <p:cNvPr id="60" name="Google Shape;60;g1efd191b55a_0_0"/>
          <p:cNvSpPr txBox="1"/>
          <p:nvPr/>
        </p:nvSpPr>
        <p:spPr>
          <a:xfrm>
            <a:off x="24180625" y="12811025"/>
            <a:ext cx="11925900" cy="58557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 sz="2800" b="1" dirty="0"/>
              <a:t>       </a:t>
            </a:r>
            <a:r>
              <a:rPr lang="en" sz="2800" b="1" i="0" u="none" strike="noStrike" cap="none" dirty="0">
                <a:solidFill>
                  <a:srgbClr val="000000"/>
                </a:solidFill>
                <a:latin typeface="Arial"/>
                <a:ea typeface="Arial"/>
                <a:cs typeface="Arial"/>
                <a:sym typeface="Arial"/>
              </a:rPr>
              <a:t>References (QR)  and </a:t>
            </a:r>
            <a:r>
              <a:rPr lang="en" sz="2800" b="1" dirty="0"/>
              <a:t>A</a:t>
            </a:r>
            <a:r>
              <a:rPr lang="en" sz="2800" b="1" i="0" u="none" strike="noStrike" cap="none" dirty="0">
                <a:solidFill>
                  <a:srgbClr val="000000"/>
                </a:solidFill>
                <a:latin typeface="Arial"/>
                <a:ea typeface="Arial"/>
                <a:cs typeface="Arial"/>
                <a:sym typeface="Arial"/>
              </a:rPr>
              <a:t>cknowledgements</a:t>
            </a:r>
            <a:endParaRPr sz="28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4"/>
              <a:buFont typeface="Arial"/>
              <a:buNone/>
            </a:pPr>
            <a:endParaRPr sz="2800" b="1" i="0" u="none" strike="noStrike" cap="none" dirty="0">
              <a:solidFill>
                <a:schemeClr val="dk1"/>
              </a:solidFill>
              <a:latin typeface="Calibri"/>
              <a:ea typeface="Calibri"/>
              <a:cs typeface="Calibri"/>
              <a:sym typeface="Calibri"/>
            </a:endParaRPr>
          </a:p>
          <a:p>
            <a:pPr marL="292608" marR="0" lvl="0" indent="0" algn="ctr" rtl="0">
              <a:lnSpc>
                <a:spcPct val="100000"/>
              </a:lnSpc>
              <a:spcBef>
                <a:spcPts val="0"/>
              </a:spcBef>
              <a:spcAft>
                <a:spcPts val="0"/>
              </a:spcAft>
              <a:buClr>
                <a:srgbClr val="000000"/>
              </a:buClr>
              <a:buSzPts val="2304"/>
              <a:buFont typeface="Arial"/>
              <a:buNone/>
            </a:pPr>
            <a:r>
              <a:rPr lang="en" sz="2304" dirty="0">
                <a:solidFill>
                  <a:schemeClr val="dk1"/>
                </a:solidFill>
                <a:latin typeface="Calibri"/>
                <a:ea typeface="Calibri"/>
                <a:cs typeface="Calibri"/>
                <a:sym typeface="Calibri"/>
              </a:rPr>
              <a:t>                                                      </a:t>
            </a:r>
            <a:endParaRPr sz="2804" dirty="0">
              <a:solidFill>
                <a:schemeClr val="dk1"/>
              </a:solidFill>
              <a:latin typeface="Times New Roman"/>
              <a:ea typeface="Times New Roman"/>
              <a:cs typeface="Times New Roman"/>
              <a:sym typeface="Times New Roman"/>
            </a:endParaRPr>
          </a:p>
          <a:p>
            <a:pPr marL="292608" marR="0" lvl="0" indent="0" algn="ctr" rtl="0">
              <a:lnSpc>
                <a:spcPct val="100000"/>
              </a:lnSpc>
              <a:spcBef>
                <a:spcPts val="0"/>
              </a:spcBef>
              <a:spcAft>
                <a:spcPts val="0"/>
              </a:spcAft>
              <a:buClr>
                <a:srgbClr val="000000"/>
              </a:buClr>
              <a:buSzPts val="2304"/>
              <a:buFont typeface="Arial"/>
              <a:buNone/>
            </a:pPr>
            <a:endParaRPr sz="2804" dirty="0">
              <a:solidFill>
                <a:schemeClr val="dk1"/>
              </a:solidFill>
              <a:latin typeface="Times New Roman"/>
              <a:ea typeface="Times New Roman"/>
              <a:cs typeface="Times New Roman"/>
              <a:sym typeface="Times New Roman"/>
            </a:endParaRPr>
          </a:p>
          <a:p>
            <a:pPr marL="292608" lvl="0" indent="0" algn="l" rtl="0">
              <a:spcBef>
                <a:spcPts val="0"/>
              </a:spcBef>
              <a:spcAft>
                <a:spcPts val="0"/>
              </a:spcAft>
              <a:buClr>
                <a:schemeClr val="dk1"/>
              </a:buClr>
              <a:buSzPts val="1100"/>
              <a:buFont typeface="Arial"/>
              <a:buNone/>
            </a:pPr>
            <a:endParaRPr sz="2800" dirty="0">
              <a:solidFill>
                <a:schemeClr val="dk1"/>
              </a:solidFill>
              <a:latin typeface="Times New Roman"/>
              <a:ea typeface="Times New Roman"/>
              <a:cs typeface="Times New Roman"/>
              <a:sym typeface="Times New Roman"/>
            </a:endParaRPr>
          </a:p>
          <a:p>
            <a:pPr marL="292608" lvl="0" indent="0" algn="l" rtl="0">
              <a:spcBef>
                <a:spcPts val="0"/>
              </a:spcBef>
              <a:spcAft>
                <a:spcPts val="0"/>
              </a:spcAft>
              <a:buClr>
                <a:schemeClr val="dk1"/>
              </a:buClr>
              <a:buSzPts val="1100"/>
              <a:buFont typeface="Arial"/>
              <a:buNone/>
            </a:pPr>
            <a:endParaRPr sz="2800" dirty="0">
              <a:solidFill>
                <a:schemeClr val="dk1"/>
              </a:solidFill>
              <a:latin typeface="Times New Roman"/>
              <a:ea typeface="Times New Roman"/>
              <a:cs typeface="Times New Roman"/>
              <a:sym typeface="Times New Roman"/>
            </a:endParaRPr>
          </a:p>
          <a:p>
            <a:pPr marL="292608" lvl="0" indent="0" algn="l" rtl="0">
              <a:spcBef>
                <a:spcPts val="0"/>
              </a:spcBef>
              <a:spcAft>
                <a:spcPts val="0"/>
              </a:spcAft>
              <a:buClr>
                <a:schemeClr val="dk1"/>
              </a:buClr>
              <a:buSzPts val="1100"/>
              <a:buFont typeface="Arial"/>
              <a:buNone/>
            </a:pPr>
            <a:endParaRPr sz="2800" dirty="0">
              <a:solidFill>
                <a:schemeClr val="dk1"/>
              </a:solidFill>
              <a:latin typeface="Times New Roman"/>
              <a:ea typeface="Times New Roman"/>
              <a:cs typeface="Times New Roman"/>
              <a:sym typeface="Times New Roman"/>
            </a:endParaRPr>
          </a:p>
          <a:p>
            <a:pPr marL="292608" lvl="0" indent="0" algn="l" rtl="0">
              <a:spcBef>
                <a:spcPts val="0"/>
              </a:spcBef>
              <a:spcAft>
                <a:spcPts val="0"/>
              </a:spcAft>
              <a:buClr>
                <a:schemeClr val="dk1"/>
              </a:buClr>
              <a:buSzPts val="1100"/>
              <a:buFont typeface="Arial"/>
              <a:buNone/>
            </a:pPr>
            <a:endParaRPr sz="2800" dirty="0">
              <a:solidFill>
                <a:schemeClr val="dk1"/>
              </a:solidFill>
              <a:latin typeface="Times New Roman"/>
              <a:ea typeface="Times New Roman"/>
              <a:cs typeface="Times New Roman"/>
              <a:sym typeface="Times New Roman"/>
            </a:endParaRPr>
          </a:p>
          <a:p>
            <a:pPr marL="292608" lvl="0" indent="0" algn="l" rtl="0">
              <a:spcBef>
                <a:spcPts val="0"/>
              </a:spcBef>
              <a:spcAft>
                <a:spcPts val="0"/>
              </a:spcAft>
              <a:buClr>
                <a:schemeClr val="dk1"/>
              </a:buClr>
              <a:buSzPts val="1100"/>
              <a:buFont typeface="Arial"/>
              <a:buNone/>
            </a:pPr>
            <a:endParaRPr sz="28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2800" dirty="0">
                <a:solidFill>
                  <a:schemeClr val="dk1"/>
                </a:solidFill>
                <a:latin typeface="Times New Roman"/>
                <a:ea typeface="Times New Roman"/>
                <a:cs typeface="Times New Roman"/>
                <a:sym typeface="Times New Roman"/>
              </a:rPr>
              <a:t>We wish to thank Steph Brandt of Stormont Vail Health (Topeka, KS) for guidance and technical support and  the Kansas Association of Retired School Personnel (KARSP) for a generous grant that was used to purchase laboratory consumables used in this project.</a:t>
            </a:r>
            <a:endParaRPr sz="2800" dirty="0">
              <a:solidFill>
                <a:schemeClr val="dk1"/>
              </a:solidFill>
              <a:latin typeface="Times New Roman"/>
              <a:ea typeface="Times New Roman"/>
              <a:cs typeface="Times New Roman"/>
              <a:sym typeface="Times New Roman"/>
            </a:endParaRPr>
          </a:p>
        </p:txBody>
      </p:sp>
      <p:pic>
        <p:nvPicPr>
          <p:cNvPr id="61" name="Google Shape;61;g1efd191b55a_0_0"/>
          <p:cNvPicPr preferRelativeResize="0"/>
          <p:nvPr/>
        </p:nvPicPr>
        <p:blipFill rotWithShape="1">
          <a:blip r:embed="rId4">
            <a:alphaModFix/>
          </a:blip>
          <a:srcRect b="-9660"/>
          <a:stretch/>
        </p:blipFill>
        <p:spPr>
          <a:xfrm>
            <a:off x="2851953" y="-130481"/>
            <a:ext cx="7090606" cy="2789977"/>
          </a:xfrm>
          <a:prstGeom prst="rect">
            <a:avLst/>
          </a:prstGeom>
          <a:noFill/>
          <a:ln>
            <a:noFill/>
          </a:ln>
        </p:spPr>
      </p:pic>
      <p:pic>
        <p:nvPicPr>
          <p:cNvPr id="62" name="Google Shape;62;g1efd191b55a_0_0"/>
          <p:cNvPicPr preferRelativeResize="0"/>
          <p:nvPr/>
        </p:nvPicPr>
        <p:blipFill rotWithShape="1">
          <a:blip r:embed="rId5">
            <a:alphaModFix/>
          </a:blip>
          <a:srcRect/>
          <a:stretch/>
        </p:blipFill>
        <p:spPr>
          <a:xfrm>
            <a:off x="20453971" y="18765726"/>
            <a:ext cx="4192619" cy="1653309"/>
          </a:xfrm>
          <a:prstGeom prst="rect">
            <a:avLst/>
          </a:prstGeom>
          <a:noFill/>
          <a:ln>
            <a:noFill/>
          </a:ln>
        </p:spPr>
      </p:pic>
      <p:pic>
        <p:nvPicPr>
          <p:cNvPr id="63" name="Google Shape;63;g1efd191b55a_0_0"/>
          <p:cNvPicPr preferRelativeResize="0"/>
          <p:nvPr/>
        </p:nvPicPr>
        <p:blipFill rotWithShape="1">
          <a:blip r:embed="rId6">
            <a:alphaModFix/>
          </a:blip>
          <a:srcRect/>
          <a:stretch/>
        </p:blipFill>
        <p:spPr>
          <a:xfrm>
            <a:off x="7927227" y="18896353"/>
            <a:ext cx="5524448" cy="1792600"/>
          </a:xfrm>
          <a:prstGeom prst="rect">
            <a:avLst/>
          </a:prstGeom>
          <a:noFill/>
          <a:ln>
            <a:noFill/>
          </a:ln>
        </p:spPr>
      </p:pic>
      <p:pic>
        <p:nvPicPr>
          <p:cNvPr id="64" name="Google Shape;64;g1efd191b55a_0_0"/>
          <p:cNvPicPr preferRelativeResize="0"/>
          <p:nvPr/>
        </p:nvPicPr>
        <p:blipFill rotWithShape="1">
          <a:blip r:embed="rId7">
            <a:alphaModFix/>
          </a:blip>
          <a:srcRect/>
          <a:stretch/>
        </p:blipFill>
        <p:spPr>
          <a:xfrm>
            <a:off x="26630322" y="18666900"/>
            <a:ext cx="1836813" cy="1843209"/>
          </a:xfrm>
          <a:prstGeom prst="rect">
            <a:avLst/>
          </a:prstGeom>
          <a:noFill/>
          <a:ln>
            <a:noFill/>
          </a:ln>
        </p:spPr>
      </p:pic>
      <p:pic>
        <p:nvPicPr>
          <p:cNvPr id="65" name="Google Shape;65;g1efd191b55a_0_0"/>
          <p:cNvPicPr preferRelativeResize="0"/>
          <p:nvPr/>
        </p:nvPicPr>
        <p:blipFill rotWithShape="1">
          <a:blip r:embed="rId8">
            <a:alphaModFix/>
          </a:blip>
          <a:srcRect/>
          <a:stretch/>
        </p:blipFill>
        <p:spPr>
          <a:xfrm>
            <a:off x="30658299" y="18666888"/>
            <a:ext cx="5524450" cy="1850972"/>
          </a:xfrm>
          <a:prstGeom prst="rect">
            <a:avLst/>
          </a:prstGeom>
          <a:noFill/>
          <a:ln>
            <a:noFill/>
          </a:ln>
        </p:spPr>
      </p:pic>
      <p:pic>
        <p:nvPicPr>
          <p:cNvPr id="66" name="Google Shape;66;g1efd191b55a_0_0"/>
          <p:cNvPicPr preferRelativeResize="0"/>
          <p:nvPr/>
        </p:nvPicPr>
        <p:blipFill rotWithShape="1">
          <a:blip r:embed="rId9">
            <a:alphaModFix/>
          </a:blip>
          <a:srcRect/>
          <a:stretch/>
        </p:blipFill>
        <p:spPr>
          <a:xfrm>
            <a:off x="14190598" y="18773526"/>
            <a:ext cx="5524450" cy="1637683"/>
          </a:xfrm>
          <a:prstGeom prst="rect">
            <a:avLst/>
          </a:prstGeom>
          <a:noFill/>
          <a:ln>
            <a:noFill/>
          </a:ln>
        </p:spPr>
      </p:pic>
      <p:pic>
        <p:nvPicPr>
          <p:cNvPr id="67" name="Google Shape;67;g1efd191b55a_0_0" title="IMG_0789.jpeg"/>
          <p:cNvPicPr preferRelativeResize="0"/>
          <p:nvPr/>
        </p:nvPicPr>
        <p:blipFill rotWithShape="1">
          <a:blip r:embed="rId10">
            <a:alphaModFix/>
          </a:blip>
          <a:srcRect/>
          <a:stretch/>
        </p:blipFill>
        <p:spPr>
          <a:xfrm rot="-3">
            <a:off x="15852934" y="15509288"/>
            <a:ext cx="3696622" cy="2772497"/>
          </a:xfrm>
          <a:prstGeom prst="rect">
            <a:avLst/>
          </a:prstGeom>
          <a:noFill/>
          <a:ln>
            <a:noFill/>
          </a:ln>
        </p:spPr>
      </p:pic>
      <p:pic>
        <p:nvPicPr>
          <p:cNvPr id="68" name="Google Shape;68;g1efd191b55a_0_0" title="Table for Poster III.png"/>
          <p:cNvPicPr preferRelativeResize="0"/>
          <p:nvPr/>
        </p:nvPicPr>
        <p:blipFill rotWithShape="1">
          <a:blip r:embed="rId11">
            <a:alphaModFix/>
          </a:blip>
          <a:srcRect/>
          <a:stretch/>
        </p:blipFill>
        <p:spPr>
          <a:xfrm>
            <a:off x="12385675" y="7842887"/>
            <a:ext cx="10552311" cy="2751300"/>
          </a:xfrm>
          <a:prstGeom prst="rect">
            <a:avLst/>
          </a:prstGeom>
          <a:noFill/>
          <a:ln>
            <a:noFill/>
          </a:ln>
        </p:spPr>
      </p:pic>
      <p:pic>
        <p:nvPicPr>
          <p:cNvPr id="69" name="Google Shape;69;g1efd191b55a_0_0"/>
          <p:cNvPicPr preferRelativeResize="0"/>
          <p:nvPr/>
        </p:nvPicPr>
        <p:blipFill>
          <a:blip r:embed="rId12">
            <a:alphaModFix/>
          </a:blip>
          <a:stretch>
            <a:fillRect/>
          </a:stretch>
        </p:blipFill>
        <p:spPr>
          <a:xfrm>
            <a:off x="28567163" y="13379988"/>
            <a:ext cx="3152826" cy="314452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1014</Words>
  <Application>Microsoft Office PowerPoint</Application>
  <PresentationFormat>Custom</PresentationFormat>
  <Paragraphs>55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lastModifiedBy>Chloe Weisberg</cp:lastModifiedBy>
  <cp:revision>1</cp:revision>
  <dcterms:modified xsi:type="dcterms:W3CDTF">2026-03-02T16:06:18Z</dcterms:modified>
</cp:coreProperties>
</file>