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21067700" cx="37463400"/>
  <p:notesSz cx="6858000" cy="9144000"/>
  <p:embeddedFontLst>
    <p:embeddedFont>
      <p:font typeface="Helvetica Neue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glDcYNYHDSJSi1aysqtjbXKKoD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636" orient="horz"/>
        <p:guide pos="118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boldItalic.fntdata"/><Relationship Id="rId10" Type="http://schemas.openxmlformats.org/officeDocument/2006/relationships/font" Target="fonts/HelveticaNeue-italic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HelveticaNe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Helvetica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474875778_0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c47487577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474875778_0_1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c474875778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1277084" y="3049771"/>
            <a:ext cx="34909415" cy="8407463"/>
          </a:xfrm>
          <a:prstGeom prst="rect">
            <a:avLst/>
          </a:prstGeom>
          <a:noFill/>
          <a:ln>
            <a:noFill/>
          </a:ln>
        </p:spPr>
        <p:txBody>
          <a:bodyPr anchorCtr="0" anchor="b" bIns="371025" lIns="371025" spcFirstLastPara="1" rIns="371025" wrap="square" tIns="371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00"/>
              <a:buNone/>
              <a:defRPr sz="13503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1277050" y="11608541"/>
            <a:ext cx="34909415" cy="3246518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7296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1277050" y="1822818"/>
            <a:ext cx="34909415" cy="2345849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1277050" y="4720524"/>
            <a:ext cx="34909415" cy="13993494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indent="-692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1pPr>
            <a:lvl2pPr indent="-590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2pPr>
            <a:lvl3pPr indent="-590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3pPr>
            <a:lvl4pPr indent="-590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4pPr>
            <a:lvl5pPr indent="-590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5pPr>
            <a:lvl6pPr indent="-590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6pPr>
            <a:lvl7pPr indent="-590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7pPr>
            <a:lvl8pPr indent="-590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8pPr>
            <a:lvl9pPr indent="-590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277050" y="8809855"/>
            <a:ext cx="34909415" cy="3447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600"/>
              <a:buNone/>
              <a:defRPr sz="934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1277050" y="1822818"/>
            <a:ext cx="34909415" cy="2345849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1277051" y="4720524"/>
            <a:ext cx="16387939" cy="13993494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indent="-590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 sz="3648"/>
            </a:lvl1pPr>
            <a:lvl2pPr indent="-539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2pPr>
            <a:lvl3pPr indent="-539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3pPr>
            <a:lvl4pPr indent="-539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4pPr>
            <a:lvl5pPr indent="-539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5pPr>
            <a:lvl6pPr indent="-539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6pPr>
            <a:lvl7pPr indent="-539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7pPr>
            <a:lvl8pPr indent="-539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8pPr>
            <a:lvl9pPr indent="-539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19798579" y="4720524"/>
            <a:ext cx="16387939" cy="13993494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indent="-590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 sz="3648"/>
            </a:lvl1pPr>
            <a:lvl2pPr indent="-539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2pPr>
            <a:lvl3pPr indent="-539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3pPr>
            <a:lvl4pPr indent="-539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4pPr>
            <a:lvl5pPr indent="-539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5pPr>
            <a:lvl6pPr indent="-539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6pPr>
            <a:lvl7pPr indent="-539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7pPr>
            <a:lvl8pPr indent="-539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8pPr>
            <a:lvl9pPr indent="-539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1277050" y="1822818"/>
            <a:ext cx="34909415" cy="2345849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1277051" y="2275731"/>
            <a:ext cx="11504513" cy="3095415"/>
          </a:xfrm>
          <a:prstGeom prst="rect">
            <a:avLst/>
          </a:prstGeom>
          <a:noFill/>
          <a:ln>
            <a:noFill/>
          </a:ln>
        </p:spPr>
        <p:txBody>
          <a:bodyPr anchorCtr="0" anchor="b" bIns="371025" lIns="371025" spcFirstLastPara="1" rIns="371025" wrap="square" tIns="3710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800"/>
              <a:buNone/>
              <a:defRPr sz="6272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1277051" y="5691785"/>
            <a:ext cx="11504513" cy="13022745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indent="-5397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1pPr>
            <a:lvl2pPr indent="-5397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2pPr>
            <a:lvl3pPr indent="-5397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3pPr>
            <a:lvl4pPr indent="-5397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4pPr>
            <a:lvl5pPr indent="-5397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5pPr>
            <a:lvl6pPr indent="-5397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6pPr>
            <a:lvl7pPr indent="-5397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●"/>
              <a:defRPr sz="3136"/>
            </a:lvl7pPr>
            <a:lvl8pPr indent="-5397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○"/>
              <a:defRPr sz="3136"/>
            </a:lvl8pPr>
            <a:lvl9pPr indent="-5397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900"/>
              <a:buChar char="■"/>
              <a:defRPr sz="3136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2008578" y="1843809"/>
            <a:ext cx="26088982" cy="1675579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500"/>
              <a:buNone/>
              <a:defRPr sz="1248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18731707" y="-511"/>
            <a:ext cx="18731707" cy="2106771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37450" lIns="237450" spcFirstLastPara="1" rIns="237450" wrap="square" tIns="237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89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1087766" y="5051070"/>
            <a:ext cx="16573586" cy="6071406"/>
          </a:xfrm>
          <a:prstGeom prst="rect">
            <a:avLst/>
          </a:prstGeom>
          <a:noFill/>
          <a:ln>
            <a:noFill/>
          </a:ln>
        </p:spPr>
        <p:txBody>
          <a:bodyPr anchorCtr="0" anchor="b" bIns="371025" lIns="371025" spcFirstLastPara="1" rIns="371025" wrap="square" tIns="371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0"/>
              <a:buNone/>
              <a:defRPr sz="10944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1087766" y="11481361"/>
            <a:ext cx="16573586" cy="5058993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544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20237372" y="2965802"/>
            <a:ext cx="15720376" cy="15135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-692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1pPr>
            <a:lvl2pPr indent="-590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2pPr>
            <a:lvl3pPr indent="-590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3pPr>
            <a:lvl4pPr indent="-590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4pPr>
            <a:lvl5pPr indent="-590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5pPr>
            <a:lvl6pPr indent="-590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6pPr>
            <a:lvl7pPr indent="-590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7pPr>
            <a:lvl8pPr indent="-590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8pPr>
            <a:lvl9pPr indent="-590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1277051" y="17328384"/>
            <a:ext cx="24577171" cy="2478521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1277050" y="4530674"/>
            <a:ext cx="34909415" cy="8042472"/>
          </a:xfrm>
          <a:prstGeom prst="rect">
            <a:avLst/>
          </a:prstGeom>
          <a:noFill/>
          <a:ln>
            <a:noFill/>
          </a:ln>
        </p:spPr>
        <p:txBody>
          <a:bodyPr anchorCtr="0" anchor="b" bIns="371025" lIns="371025" spcFirstLastPara="1" rIns="371025" wrap="square" tIns="371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700"/>
              <a:buNone/>
              <a:defRPr sz="31168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1277050" y="12911475"/>
            <a:ext cx="34909415" cy="5327984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indent="-692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1pPr>
            <a:lvl2pPr indent="-5905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2pPr>
            <a:lvl3pPr indent="-5905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3pPr>
            <a:lvl4pPr indent="-5905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4pPr>
            <a:lvl5pPr indent="-5905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5pPr>
            <a:lvl6pPr indent="-5905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6pPr>
            <a:lvl7pPr indent="-5905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7pPr>
            <a:lvl8pPr indent="-5905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○"/>
              <a:defRPr/>
            </a:lvl8pPr>
            <a:lvl9pPr indent="-5905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277050" y="1822818"/>
            <a:ext cx="34909415" cy="2345849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0"/>
              <a:buFont typeface="Arial"/>
              <a:buNone/>
              <a:defRPr b="0" i="0" sz="1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277050" y="4720524"/>
            <a:ext cx="34909415" cy="13993494"/>
          </a:xfrm>
          <a:prstGeom prst="rect">
            <a:avLst/>
          </a:prstGeom>
          <a:noFill/>
          <a:ln>
            <a:noFill/>
          </a:ln>
        </p:spPr>
        <p:txBody>
          <a:bodyPr anchorCtr="0" anchor="t" bIns="371025" lIns="371025" spcFirstLastPara="1" rIns="371025" wrap="square" tIns="371025">
            <a:normAutofit/>
          </a:bodyPr>
          <a:lstStyle>
            <a:lvl1pPr indent="-692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Font typeface="Arial"/>
              <a:buChar char="●"/>
              <a:defRPr b="0" i="0" sz="7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90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○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905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■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905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●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905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○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905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■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905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●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905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○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905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■"/>
              <a:defRPr b="0" i="0" sz="5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34712074" y="19100479"/>
            <a:ext cx="2248255" cy="1612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71025" lIns="371025" spcFirstLastPara="1" rIns="371025" wrap="square" tIns="3710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b="0" i="0" sz="25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3" Type="http://schemas.openxmlformats.org/officeDocument/2006/relationships/image" Target="../media/image18.png"/><Relationship Id="rId12" Type="http://schemas.openxmlformats.org/officeDocument/2006/relationships/hyperlink" Target="https://www.intechopen.com/chapters/42487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15" Type="http://schemas.openxmlformats.org/officeDocument/2006/relationships/image" Target="../media/image16.jpg"/><Relationship Id="rId14" Type="http://schemas.openxmlformats.org/officeDocument/2006/relationships/image" Target="../media/image10.png"/><Relationship Id="rId5" Type="http://schemas.openxmlformats.org/officeDocument/2006/relationships/image" Target="../media/image11.jpg"/><Relationship Id="rId6" Type="http://schemas.openxmlformats.org/officeDocument/2006/relationships/image" Target="../media/image19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gif"/><Relationship Id="rId10" Type="http://schemas.openxmlformats.org/officeDocument/2006/relationships/image" Target="../media/image22.gif"/><Relationship Id="rId13" Type="http://schemas.openxmlformats.org/officeDocument/2006/relationships/image" Target="../media/image17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1.jpg"/><Relationship Id="rId9" Type="http://schemas.openxmlformats.org/officeDocument/2006/relationships/image" Target="../media/image20.png"/><Relationship Id="rId15" Type="http://schemas.openxmlformats.org/officeDocument/2006/relationships/image" Target="../media/image8.png"/><Relationship Id="rId14" Type="http://schemas.openxmlformats.org/officeDocument/2006/relationships/image" Target="../media/image23.jpg"/><Relationship Id="rId5" Type="http://schemas.openxmlformats.org/officeDocument/2006/relationships/image" Target="../media/image19.png"/><Relationship Id="rId6" Type="http://schemas.openxmlformats.org/officeDocument/2006/relationships/image" Target="../media/image7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c474875778_0_45"/>
          <p:cNvSpPr/>
          <p:nvPr/>
        </p:nvSpPr>
        <p:spPr>
          <a:xfrm>
            <a:off x="348725" y="357300"/>
            <a:ext cx="36660000" cy="3173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5" name="Google Shape;55;g3c474875778_0_45"/>
          <p:cNvPicPr preferRelativeResize="0"/>
          <p:nvPr/>
        </p:nvPicPr>
        <p:blipFill rotWithShape="1">
          <a:blip r:embed="rId3">
            <a:alphaModFix/>
          </a:blip>
          <a:srcRect b="-9661" l="0" r="0" t="0"/>
          <a:stretch/>
        </p:blipFill>
        <p:spPr>
          <a:xfrm>
            <a:off x="1050503" y="-141806"/>
            <a:ext cx="7090606" cy="2789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3c474875778_0_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79402" y="18944299"/>
            <a:ext cx="1673844" cy="1679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g3c474875778_0_45"/>
          <p:cNvGrpSpPr/>
          <p:nvPr/>
        </p:nvGrpSpPr>
        <p:grpSpPr>
          <a:xfrm>
            <a:off x="1293975" y="18864588"/>
            <a:ext cx="34875449" cy="2120288"/>
            <a:chOff x="1307300" y="18666888"/>
            <a:chExt cx="34875449" cy="2120288"/>
          </a:xfrm>
        </p:grpSpPr>
        <p:pic>
          <p:nvPicPr>
            <p:cNvPr id="58" name="Google Shape;58;g3c474875778_0_45"/>
            <p:cNvPicPr preferRelativeResize="0"/>
            <p:nvPr/>
          </p:nvPicPr>
          <p:blipFill rotWithShape="1">
            <a:blip r:embed="rId5">
              <a:alphaModFix/>
            </a:blip>
            <a:srcRect b="21909" l="9561" r="11287" t="29511"/>
            <a:stretch/>
          </p:blipFill>
          <p:spPr>
            <a:xfrm>
              <a:off x="1307300" y="18936225"/>
              <a:ext cx="5963325" cy="1850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g3c474875778_0_4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0453971" y="18765726"/>
              <a:ext cx="4192619" cy="1653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g3c474875778_0_4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927227" y="18896353"/>
              <a:ext cx="5524448" cy="179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g3c474875778_0_4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0658299" y="18666888"/>
              <a:ext cx="5524450" cy="1850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g3c474875778_0_4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190598" y="18773526"/>
              <a:ext cx="5524450" cy="16376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g3c474875778_0_45"/>
          <p:cNvSpPr txBox="1"/>
          <p:nvPr/>
        </p:nvSpPr>
        <p:spPr>
          <a:xfrm>
            <a:off x="8894375" y="315500"/>
            <a:ext cx="20254800" cy="211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500" lIns="58500" spcFirstLastPara="1" rIns="62700" wrap="square" tIns="58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68"/>
              <a:buFont typeface="Arial"/>
              <a:buNone/>
            </a:pPr>
            <a:r>
              <a:rPr b="1" i="0" lang="en" sz="5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 No to Ice Crystal Expansion: Cloning, Purifying, and Unleashing Antifreeze Proteins for Food, Aviation, and Cryopreservation</a:t>
            </a:r>
            <a:endParaRPr b="1" i="0" sz="5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g3c474875778_0_45"/>
          <p:cNvSpPr txBox="1"/>
          <p:nvPr/>
        </p:nvSpPr>
        <p:spPr>
          <a:xfrm>
            <a:off x="2972950" y="2241450"/>
            <a:ext cx="32933400" cy="16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TAS_Taipei A:  Day: Alivia Chen, Erika Chen, Mia Chen, Jocelyn Chiang, Conroy Chiu, Annabelle Huang, Jacquelyn Inocencio, Woojoo Jeong, Eva Lee, Adriel Leung, Tristin Wang, Myron Yu</a:t>
            </a:r>
            <a:endParaRPr b="0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TAS_Taipei B: Julie Bae, Ethan Chen, William Feung, Anya Kao, Felisha Liang, Laura Lee, Keera Tsai, Austin Wang, Florence Wu, Queenie Yeh, Dr. Hsu</a:t>
            </a:r>
            <a:endParaRPr b="0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12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g3c474875778_0_45"/>
          <p:cNvSpPr txBox="1"/>
          <p:nvPr/>
        </p:nvSpPr>
        <p:spPr>
          <a:xfrm>
            <a:off x="29007500" y="527938"/>
            <a:ext cx="6562200" cy="14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12"/>
              <a:buFont typeface="Arial"/>
              <a:buNone/>
            </a:pPr>
            <a:r>
              <a:rPr b="1" i="0" lang="en" sz="4112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Taipei American School, </a:t>
            </a:r>
            <a:r>
              <a:rPr b="0" i="0" lang="en" sz="4112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Taipei, Taiwan</a:t>
            </a:r>
            <a:endParaRPr b="0" i="0" sz="4112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" name="Google Shape;66;g3c474875778_0_45"/>
          <p:cNvSpPr/>
          <p:nvPr/>
        </p:nvSpPr>
        <p:spPr>
          <a:xfrm>
            <a:off x="327125" y="3829250"/>
            <a:ext cx="11428200" cy="7712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3c474875778_0_45"/>
          <p:cNvSpPr/>
          <p:nvPr/>
        </p:nvSpPr>
        <p:spPr>
          <a:xfrm>
            <a:off x="348725" y="3829250"/>
            <a:ext cx="114282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3c474875778_0_45"/>
          <p:cNvSpPr txBox="1"/>
          <p:nvPr/>
        </p:nvSpPr>
        <p:spPr>
          <a:xfrm>
            <a:off x="550700" y="3958400"/>
            <a:ext cx="67713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Abstract</a:t>
            </a:r>
            <a:endParaRPr b="1" i="0" sz="40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g3c474875778_0_45"/>
          <p:cNvSpPr txBox="1"/>
          <p:nvPr/>
        </p:nvSpPr>
        <p:spPr>
          <a:xfrm>
            <a:off x="516682" y="4888596"/>
            <a:ext cx="11014200" cy="6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Ice crystallization damages cells and materials in subzero environments, presenting challenges in medicine, food preservation, and cryopreservation. Antifreeze proteins (AFPs) are specialized polypeptides produced by cold-adapted organisms that inhibit ice growth by binding specific ice planes and inducing thermal hysteresis without altering melting points. This project aims to purify and characterize AFPs from 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Zoarces americanus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Lycodichthys dearborni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Pseudopleuronectes americanus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and 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Daucus carota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recombinantly expressed in 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Escherichia coli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using immobilized metal ion affinity chromatography. We plan to evaluate the function of these AFP proteins in cryopreservation, food preservation, and anti-icing applications. Preliminary assays include freeze–thaw survival testing in 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E.coli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injections in </a:t>
            </a: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Eisenia fetida</a:t>
            </a: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assess tolerance for future cryopreservation studies.Thermal hysteresis assays with glycerol confirmed reduced freezing rates. Next steps involve evaluating purified AFPs for controlled ice inhibition in biological and industrial applications.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g3c474875778_0_45"/>
          <p:cNvSpPr/>
          <p:nvPr/>
        </p:nvSpPr>
        <p:spPr>
          <a:xfrm>
            <a:off x="12203475" y="3811175"/>
            <a:ext cx="24805200" cy="7712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3c474875778_0_45"/>
          <p:cNvSpPr/>
          <p:nvPr/>
        </p:nvSpPr>
        <p:spPr>
          <a:xfrm>
            <a:off x="12225075" y="3811175"/>
            <a:ext cx="248052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3c474875778_0_45"/>
          <p:cNvSpPr txBox="1"/>
          <p:nvPr/>
        </p:nvSpPr>
        <p:spPr>
          <a:xfrm>
            <a:off x="12427050" y="3940325"/>
            <a:ext cx="231426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does AFP prevent Ice Recrystallization?</a:t>
            </a:r>
            <a:endParaRPr b="1" i="0" sz="40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Google Shape;73;g3c474875778_0_45"/>
          <p:cNvSpPr/>
          <p:nvPr/>
        </p:nvSpPr>
        <p:spPr>
          <a:xfrm>
            <a:off x="327125" y="11803450"/>
            <a:ext cx="14805000" cy="6999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3c474875778_0_45"/>
          <p:cNvSpPr/>
          <p:nvPr/>
        </p:nvSpPr>
        <p:spPr>
          <a:xfrm>
            <a:off x="348725" y="11803452"/>
            <a:ext cx="148050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3c474875778_0_45"/>
          <p:cNvSpPr txBox="1"/>
          <p:nvPr/>
        </p:nvSpPr>
        <p:spPr>
          <a:xfrm>
            <a:off x="550700" y="11932600"/>
            <a:ext cx="105054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Cell Viability - Preliminary Data</a:t>
            </a:r>
            <a:endParaRPr b="1" i="0" sz="40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6" name="Google Shape;76;g3c474875778_0_45"/>
          <p:cNvGrpSpPr/>
          <p:nvPr/>
        </p:nvGrpSpPr>
        <p:grpSpPr>
          <a:xfrm>
            <a:off x="12427050" y="5156950"/>
            <a:ext cx="15726900" cy="6176878"/>
            <a:chOff x="11231061" y="5198194"/>
            <a:chExt cx="18469641" cy="7319442"/>
          </a:xfrm>
        </p:grpSpPr>
        <p:pic>
          <p:nvPicPr>
            <p:cNvPr id="77" name="Google Shape;77;g3c474875778_0_45"/>
            <p:cNvPicPr preferRelativeResize="0"/>
            <p:nvPr/>
          </p:nvPicPr>
          <p:blipFill rotWithShape="1">
            <a:blip r:embed="rId10">
              <a:alphaModFix/>
            </a:blip>
            <a:srcRect b="22692" l="0" r="1555" t="53445"/>
            <a:stretch/>
          </p:blipFill>
          <p:spPr>
            <a:xfrm>
              <a:off x="11231061" y="5198194"/>
              <a:ext cx="18469641" cy="62987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g3c474875778_0_45"/>
            <p:cNvSpPr txBox="1"/>
            <p:nvPr/>
          </p:nvSpPr>
          <p:spPr>
            <a:xfrm>
              <a:off x="11231083" y="11824937"/>
              <a:ext cx="175392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32"/>
                <a:buFont typeface="Arial"/>
                <a:buNone/>
              </a:pPr>
              <a:r>
                <a:rPr b="1" i="0" lang="en" sz="28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Figure 1. Flow Diagram of how Antifreeze proteins prevent ice recrystallization</a:t>
              </a:r>
              <a:endParaRPr b="1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79" name="Google Shape;79;g3c474875778_0_45"/>
          <p:cNvSpPr/>
          <p:nvPr/>
        </p:nvSpPr>
        <p:spPr>
          <a:xfrm>
            <a:off x="15555825" y="11803450"/>
            <a:ext cx="15975900" cy="6999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3c474875778_0_45"/>
          <p:cNvSpPr/>
          <p:nvPr/>
        </p:nvSpPr>
        <p:spPr>
          <a:xfrm>
            <a:off x="15577425" y="11803450"/>
            <a:ext cx="159759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c474875778_0_45"/>
          <p:cNvSpPr txBox="1"/>
          <p:nvPr/>
        </p:nvSpPr>
        <p:spPr>
          <a:xfrm>
            <a:off x="15797775" y="11932602"/>
            <a:ext cx="67713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Thermal Hysteresis</a:t>
            </a:r>
            <a:endParaRPr b="1" i="0" sz="40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2" name="Google Shape;82;g3c474875778_0_45" title="Your paragraph text (1).png"/>
          <p:cNvPicPr preferRelativeResize="0"/>
          <p:nvPr/>
        </p:nvPicPr>
        <p:blipFill rotWithShape="1">
          <a:blip r:embed="rId11">
            <a:alphaModFix/>
          </a:blip>
          <a:srcRect b="22380" l="20251" r="30996" t="11812"/>
          <a:stretch/>
        </p:blipFill>
        <p:spPr>
          <a:xfrm>
            <a:off x="15904150" y="14121425"/>
            <a:ext cx="6235274" cy="45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3c474875778_0_45"/>
          <p:cNvSpPr txBox="1"/>
          <p:nvPr/>
        </p:nvSpPr>
        <p:spPr>
          <a:xfrm>
            <a:off x="9276675" y="13070850"/>
            <a:ext cx="5953500" cy="57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50" lIns="118650" spcFirstLastPara="1" rIns="118650" wrap="square" tIns="118650">
            <a:no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Compared survival of E. coli treated with 25% glycerol versus untreated cells after –80 °C freezing to assess AFP testing feasibility.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While AFP purification is ongoing, 25% glycerol—an established cryoprotectant—served as a temporary substitute.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Relative to the non-frozen control baseline, glycerol-treated cells showed significantly higher post-freezing survival.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g3c474875778_0_45"/>
          <p:cNvSpPr txBox="1"/>
          <p:nvPr/>
        </p:nvSpPr>
        <p:spPr>
          <a:xfrm>
            <a:off x="550700" y="12902050"/>
            <a:ext cx="10505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3. Cell viability percentage based on the dilution factor </a:t>
            </a:r>
            <a:endParaRPr b="1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g3c474875778_0_45"/>
          <p:cNvSpPr txBox="1"/>
          <p:nvPr/>
        </p:nvSpPr>
        <p:spPr>
          <a:xfrm>
            <a:off x="15827175" y="12897865"/>
            <a:ext cx="15476400" cy="10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500" lIns="58500" spcFirstLastPara="1" rIns="58500" wrap="square" tIns="58500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phenomenon where the AFP prevents ice crystal growth in between the melting and freezing point of a solution until it reaches non-equilibrium freezing point </a:t>
            </a:r>
            <a:endParaRPr b="0" i="0" sz="2800" u="none" cap="none" strike="noStrike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g3c474875778_0_45"/>
          <p:cNvSpPr txBox="1"/>
          <p:nvPr/>
        </p:nvSpPr>
        <p:spPr>
          <a:xfrm>
            <a:off x="22495461" y="14836878"/>
            <a:ext cx="8729700" cy="31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Recorded temperature–time profiles of dH₂O and 5% glycerol during controlled cooling (–10 °C) and warming (0 °C).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Water (red) showed TH ≈ 2 °C, while 5% glycerol (blue) showed TH ≈ 6 °C—a threefold increase confirming assay sensitivity for AFP testing.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b="0" i="1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Note: TH = Tm − Tf, where: Tm = equilibrium melting temperature, Tf = non equilibrium freezing temperature</a:t>
            </a:r>
            <a:endParaRPr b="0" i="1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g3c474875778_0_45"/>
          <p:cNvSpPr txBox="1"/>
          <p:nvPr/>
        </p:nvSpPr>
        <p:spPr>
          <a:xfrm>
            <a:off x="22309450" y="13774325"/>
            <a:ext cx="9101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4. Grap</a:t>
            </a: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 </a:t>
            </a: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Thermal Hysteresis freezing </a:t>
            </a: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&amp;</a:t>
            </a: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melting point difference of dH2O (red) and 5% glycerol (blue). </a:t>
            </a:r>
            <a:endParaRPr b="1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g3c474875778_0_45"/>
          <p:cNvSpPr txBox="1"/>
          <p:nvPr/>
        </p:nvSpPr>
        <p:spPr>
          <a:xfrm>
            <a:off x="28403400" y="4910200"/>
            <a:ext cx="84429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8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Ice Recrystallization Inhibition</a:t>
            </a: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73540"/>
              </a:buClr>
              <a:buSzPts val="2800"/>
              <a:buFont typeface="Times New Roman"/>
              <a:buChar char="●"/>
            </a:pPr>
            <a:r>
              <a:rPr b="0" i="0" lang="en" sz="2800" u="none" cap="none" strike="noStrike">
                <a:solidFill>
                  <a:srgbClr val="27354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rightmost picture shows how AFPs act as a barrier for preventing water molecules from binding to the crystal lattice and further expanding.</a:t>
            </a:r>
            <a:endParaRPr b="0" i="0" sz="2800" u="none" cap="none" strike="noStrike">
              <a:solidFill>
                <a:srgbClr val="27354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9" name="Google Shape;89;g3c474875778_0_45"/>
          <p:cNvPicPr preferRelativeResize="0"/>
          <p:nvPr/>
        </p:nvPicPr>
        <p:blipFill rotWithShape="1">
          <a:blip r:embed="rId13">
            <a:alphaModFix/>
          </a:blip>
          <a:srcRect b="0" l="30221" r="0" t="0"/>
          <a:stretch/>
        </p:blipFill>
        <p:spPr>
          <a:xfrm>
            <a:off x="28743295" y="6908163"/>
            <a:ext cx="7090601" cy="31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c474875778_0_45"/>
          <p:cNvSpPr txBox="1"/>
          <p:nvPr/>
        </p:nvSpPr>
        <p:spPr>
          <a:xfrm>
            <a:off x="28074001" y="10266300"/>
            <a:ext cx="9101700" cy="13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2. Microscopic view of ice recrystallization without inhibitor (left), with ice recrystalli</a:t>
            </a: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</a:t>
            </a:r>
            <a:r>
              <a:rPr b="1" i="0" lang="en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ation inhibitor (right)</a:t>
            </a:r>
            <a:endParaRPr b="1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1" name="Google Shape;91;g3c474875778_0_45"/>
          <p:cNvGrpSpPr/>
          <p:nvPr/>
        </p:nvGrpSpPr>
        <p:grpSpPr>
          <a:xfrm>
            <a:off x="604581" y="13549519"/>
            <a:ext cx="8649935" cy="5060675"/>
            <a:chOff x="626732" y="13660275"/>
            <a:chExt cx="8649935" cy="5060675"/>
          </a:xfrm>
        </p:grpSpPr>
        <p:pic>
          <p:nvPicPr>
            <p:cNvPr id="92" name="Google Shape;92;g3c474875778_0_45"/>
            <p:cNvPicPr preferRelativeResize="0"/>
            <p:nvPr/>
          </p:nvPicPr>
          <p:blipFill rotWithShape="1">
            <a:blip r:embed="rId14">
              <a:alphaModFix/>
            </a:blip>
            <a:srcRect b="3250" l="2237" r="7890" t="0"/>
            <a:stretch/>
          </p:blipFill>
          <p:spPr>
            <a:xfrm>
              <a:off x="626732" y="13660275"/>
              <a:ext cx="8645700" cy="479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g3c474875778_0_45"/>
            <p:cNvSpPr/>
            <p:nvPr/>
          </p:nvSpPr>
          <p:spPr>
            <a:xfrm>
              <a:off x="630967" y="18412550"/>
              <a:ext cx="8645700" cy="308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g3c474875778_0_45"/>
            <p:cNvSpPr txBox="1"/>
            <p:nvPr/>
          </p:nvSpPr>
          <p:spPr>
            <a:xfrm>
              <a:off x="4815101" y="18411784"/>
              <a:ext cx="1851900" cy="19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b="0" i="0" lang="en" sz="1700" u="none" cap="none" strike="noStrike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Dilution factor</a:t>
              </a:r>
              <a:endParaRPr b="0" i="0" sz="17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g3c474875778_0_45"/>
          <p:cNvSpPr txBox="1"/>
          <p:nvPr/>
        </p:nvSpPr>
        <p:spPr>
          <a:xfrm>
            <a:off x="31977025" y="12173575"/>
            <a:ext cx="5486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g3c474875778_0_45"/>
          <p:cNvSpPr txBox="1"/>
          <p:nvPr/>
        </p:nvSpPr>
        <p:spPr>
          <a:xfrm>
            <a:off x="31977028" y="12329825"/>
            <a:ext cx="3592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g3c474875778_0_45" title="IMG_2064.jpg"/>
          <p:cNvPicPr preferRelativeResize="0"/>
          <p:nvPr/>
        </p:nvPicPr>
        <p:blipFill rotWithShape="1">
          <a:blip r:embed="rId15">
            <a:alphaModFix/>
          </a:blip>
          <a:srcRect b="17495" l="7671" r="5935" t="17611"/>
          <a:stretch/>
        </p:blipFill>
        <p:spPr>
          <a:xfrm>
            <a:off x="31772325" y="12778800"/>
            <a:ext cx="5486400" cy="5494800"/>
          </a:xfrm>
          <a:prstGeom prst="roundRect">
            <a:avLst>
              <a:gd fmla="val 22488" name="adj"/>
            </a:avLst>
          </a:prstGeom>
          <a:noFill/>
          <a:ln>
            <a:noFill/>
          </a:ln>
        </p:spPr>
      </p:pic>
      <p:sp>
        <p:nvSpPr>
          <p:cNvPr id="98" name="Google Shape;98;g3c474875778_0_45"/>
          <p:cNvSpPr txBox="1"/>
          <p:nvPr/>
        </p:nvSpPr>
        <p:spPr>
          <a:xfrm>
            <a:off x="32584575" y="12004825"/>
            <a:ext cx="3798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TAS Taipei A5 </a:t>
            </a:r>
            <a:endParaRPr b="1" i="0" sz="4000" u="none" cap="none" strike="noStrike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g3c474875778_0_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0322" y="18864600"/>
            <a:ext cx="1836813" cy="18432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" name="Google Shape;104;g3c474875778_0_140"/>
          <p:cNvGrpSpPr/>
          <p:nvPr/>
        </p:nvGrpSpPr>
        <p:grpSpPr>
          <a:xfrm>
            <a:off x="1293975" y="18864588"/>
            <a:ext cx="34875449" cy="2120288"/>
            <a:chOff x="1307300" y="18666888"/>
            <a:chExt cx="34875449" cy="2120288"/>
          </a:xfrm>
        </p:grpSpPr>
        <p:pic>
          <p:nvPicPr>
            <p:cNvPr id="105" name="Google Shape;105;g3c474875778_0_140"/>
            <p:cNvPicPr preferRelativeResize="0"/>
            <p:nvPr/>
          </p:nvPicPr>
          <p:blipFill rotWithShape="1">
            <a:blip r:embed="rId4">
              <a:alphaModFix/>
            </a:blip>
            <a:srcRect b="21909" l="9561" r="11287" t="29511"/>
            <a:stretch/>
          </p:blipFill>
          <p:spPr>
            <a:xfrm>
              <a:off x="1307300" y="18936225"/>
              <a:ext cx="5963325" cy="1850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g3c474875778_0_14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453971" y="18765726"/>
              <a:ext cx="4192619" cy="1653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g3c474875778_0_14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27227" y="18896353"/>
              <a:ext cx="5524448" cy="1792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g3c474875778_0_14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0658299" y="18666888"/>
              <a:ext cx="5524450" cy="1850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g3c474875778_0_14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4190598" y="18773526"/>
              <a:ext cx="5524450" cy="16376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" name="Google Shape;110;g3c474875778_0_140"/>
          <p:cNvSpPr/>
          <p:nvPr/>
        </p:nvSpPr>
        <p:spPr>
          <a:xfrm>
            <a:off x="327125" y="3829250"/>
            <a:ext cx="25424100" cy="8547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g3c474875778_0_14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9125" y="5311375"/>
            <a:ext cx="18144625" cy="673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c474875778_0_140"/>
          <p:cNvSpPr txBox="1"/>
          <p:nvPr/>
        </p:nvSpPr>
        <p:spPr>
          <a:xfrm>
            <a:off x="19054200" y="5418125"/>
            <a:ext cx="65622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</a:t>
            </a:r>
            <a:r>
              <a:rPr b="1" lang="en" sz="2800"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b="1"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Flow Chart of AFP Synthesis</a:t>
            </a:r>
            <a:endParaRPr b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order to synthesize AFP, genes from </a:t>
            </a:r>
            <a:r>
              <a:rPr i="1"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Zoarces americanus, Lycodichthys dearborni, Pseudopleuronectes americanus, and Daucus carota</a:t>
            </a: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were purchased from Genomics, Inc. Taiwan 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expression of genes was done in </a:t>
            </a:r>
            <a:r>
              <a:rPr i="1"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E. coli </a:t>
            </a: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BL21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are currently in the process of purification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AFPs purified from these organisms will be tested for function using methodology mentioned throughout. 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g3c474875778_0_140"/>
          <p:cNvSpPr/>
          <p:nvPr/>
        </p:nvSpPr>
        <p:spPr>
          <a:xfrm>
            <a:off x="26188075" y="3829250"/>
            <a:ext cx="10875300" cy="8547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c474875778_0_140"/>
          <p:cNvSpPr/>
          <p:nvPr/>
        </p:nvSpPr>
        <p:spPr>
          <a:xfrm>
            <a:off x="26163050" y="3829250"/>
            <a:ext cx="108753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c474875778_0_140"/>
          <p:cNvSpPr txBox="1"/>
          <p:nvPr/>
        </p:nvSpPr>
        <p:spPr>
          <a:xfrm>
            <a:off x="26319350" y="3958400"/>
            <a:ext cx="103617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Worm Experiment - Preliminary Data</a:t>
            </a:r>
            <a:endParaRPr b="1" i="0" sz="35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g3c474875778_0_140"/>
          <p:cNvSpPr txBox="1"/>
          <p:nvPr/>
        </p:nvSpPr>
        <p:spPr>
          <a:xfrm>
            <a:off x="31170950" y="4997350"/>
            <a:ext cx="5892300" cy="69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</a:t>
            </a:r>
            <a:r>
              <a:rPr b="1" lang="en" sz="2800"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b="1"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P</a:t>
            </a:r>
            <a:r>
              <a:rPr b="1" lang="en" sz="2800">
                <a:latin typeface="Times New Roman"/>
                <a:ea typeface="Times New Roman"/>
                <a:cs typeface="Times New Roman"/>
                <a:sym typeface="Times New Roman"/>
              </a:rPr>
              <a:t>icture of worms used in experiment</a:t>
            </a:r>
            <a:endParaRPr b="1"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●"/>
            </a:pPr>
            <a:r>
              <a:rPr lang="en" sz="2800">
                <a:latin typeface="Times New Roman"/>
                <a:ea typeface="Times New Roman"/>
                <a:cs typeface="Times New Roman"/>
                <a:sym typeface="Times New Roman"/>
              </a:rPr>
              <a:t>In order to test AFPs efficacy in worms, we developed a method to allow compounds to diffuse through the entire body of the worm.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●"/>
            </a:pPr>
            <a:r>
              <a:rPr lang="en" sz="2800">
                <a:latin typeface="Times New Roman"/>
                <a:ea typeface="Times New Roman"/>
                <a:cs typeface="Times New Roman"/>
                <a:sym typeface="Times New Roman"/>
              </a:rPr>
              <a:t>We successfully injected the worm with a 0.30 M NaCl solution (to maintain isotonic conditions) combined with blue food coloring, which </a:t>
            </a:r>
            <a:r>
              <a:rPr lang="en" sz="2800">
                <a:latin typeface="Times New Roman"/>
                <a:ea typeface="Times New Roman"/>
                <a:cs typeface="Times New Roman"/>
                <a:sym typeface="Times New Roman"/>
              </a:rPr>
              <a:t>visibly</a:t>
            </a:r>
            <a:r>
              <a:rPr lang="en" sz="2800">
                <a:latin typeface="Times New Roman"/>
                <a:ea typeface="Times New Roman"/>
                <a:cs typeface="Times New Roman"/>
                <a:sym typeface="Times New Roman"/>
              </a:rPr>
              <a:t> diffused throughout the entirety of the worm’s body as shown in figure 6. Furthermore,  worm survived post-injection.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●"/>
            </a:pPr>
            <a:r>
              <a:rPr lang="en" sz="2800">
                <a:latin typeface="Times New Roman"/>
                <a:ea typeface="Times New Roman"/>
                <a:cs typeface="Times New Roman"/>
                <a:sym typeface="Times New Roman"/>
              </a:rPr>
              <a:t>Next step: test the method using purified AFPs inside the solution.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g3c474875778_0_140"/>
          <p:cNvSpPr/>
          <p:nvPr/>
        </p:nvSpPr>
        <p:spPr>
          <a:xfrm>
            <a:off x="425375" y="12949000"/>
            <a:ext cx="23160600" cy="5715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c474875778_0_140"/>
          <p:cNvSpPr/>
          <p:nvPr/>
        </p:nvSpPr>
        <p:spPr>
          <a:xfrm>
            <a:off x="446875" y="12949000"/>
            <a:ext cx="231606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c474875778_0_140"/>
          <p:cNvSpPr/>
          <p:nvPr/>
        </p:nvSpPr>
        <p:spPr>
          <a:xfrm>
            <a:off x="327125" y="3872700"/>
            <a:ext cx="254241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c474875778_0_140"/>
          <p:cNvSpPr txBox="1"/>
          <p:nvPr/>
        </p:nvSpPr>
        <p:spPr>
          <a:xfrm>
            <a:off x="647978" y="13078150"/>
            <a:ext cx="226866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Visualization of Ice Crystallization/ Thawing - Preliminary Data</a:t>
            </a:r>
            <a:endParaRPr b="1" i="0" sz="35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g3c474875778_0_140"/>
          <p:cNvSpPr txBox="1"/>
          <p:nvPr/>
        </p:nvSpPr>
        <p:spPr>
          <a:xfrm>
            <a:off x="815737" y="17719021"/>
            <a:ext cx="5892394" cy="839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78550" lIns="78550" spcFirstLastPara="1" rIns="78550" wrap="square" tIns="7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a. Microscopic Observation of Ice crystallization</a:t>
            </a:r>
            <a:endParaRPr b="1" sz="28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g3c474875778_0_140" title="ice freeze gif.gif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5737" y="14183585"/>
            <a:ext cx="5892394" cy="353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c474875778_0_140" title="ice melt.gif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07980" y="14178516"/>
            <a:ext cx="5892394" cy="3535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c474875778_0_140"/>
          <p:cNvSpPr txBox="1"/>
          <p:nvPr/>
        </p:nvSpPr>
        <p:spPr>
          <a:xfrm>
            <a:off x="6907980" y="17715241"/>
            <a:ext cx="5892394" cy="839267"/>
          </a:xfrm>
          <a:prstGeom prst="rect">
            <a:avLst/>
          </a:prstGeom>
          <a:noFill/>
          <a:ln>
            <a:noFill/>
          </a:ln>
        </p:spPr>
        <p:txBody>
          <a:bodyPr anchorCtr="0" anchor="ctr" bIns="78550" lIns="78550" spcFirstLastPara="1" rIns="78550" wrap="square" tIns="7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b. Microscopic Observation of Ice thawing </a:t>
            </a:r>
            <a:endParaRPr b="1" sz="28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g3c474875778_0_140"/>
          <p:cNvSpPr txBox="1"/>
          <p:nvPr/>
        </p:nvSpPr>
        <p:spPr>
          <a:xfrm>
            <a:off x="12800375" y="14178525"/>
            <a:ext cx="106341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7. Microscopic Video of Ice crystallization &amp; thawing 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1.8 mm glass capillary tube was filled with H₂O and sealed at both ends with hot glue.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tube was submerged under water and observed under a dissection microscope using cross-polarized filters to enhance crystal visibility.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Recorded ice crystal formation during freezing (Fig. a) &amp; changes during thawing (Fig. b).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64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●"/>
            </a:pPr>
            <a:r>
              <a:rPr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Future work will replace water with 10% glycerol as a cryoprotectant to compare differences in ice crystal patterns.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g3c474875778_0_140"/>
          <p:cNvSpPr txBox="1"/>
          <p:nvPr/>
        </p:nvSpPr>
        <p:spPr>
          <a:xfrm>
            <a:off x="446975" y="3958400"/>
            <a:ext cx="108753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Protein Purification Flow Chart</a:t>
            </a:r>
            <a:endParaRPr b="1" i="0" sz="40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7" name="Google Shape;127;g3c474875778_0_140" title="Screenshot 2026-02-13 at 15.11.30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6447775" y="5383287"/>
            <a:ext cx="4664229" cy="6138338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c474875778_0_140"/>
          <p:cNvSpPr/>
          <p:nvPr/>
        </p:nvSpPr>
        <p:spPr>
          <a:xfrm>
            <a:off x="28472000" y="12949675"/>
            <a:ext cx="8591400" cy="5715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69325" lIns="69325" spcFirstLastPara="1" rIns="69325" wrap="square" tIns="69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2"/>
              <a:buFont typeface="Arial"/>
              <a:buNone/>
            </a:pPr>
            <a:r>
              <a:t/>
            </a:r>
            <a:endParaRPr b="0" i="0" sz="106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g3c474875778_0_140" title="frame (1)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622675" y="14724351"/>
            <a:ext cx="3078134" cy="278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c474875778_0_140"/>
          <p:cNvSpPr txBox="1"/>
          <p:nvPr/>
        </p:nvSpPr>
        <p:spPr>
          <a:xfrm>
            <a:off x="31609825" y="14530800"/>
            <a:ext cx="5001300" cy="31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2950" lIns="82950" spcFirstLastPara="1" rIns="82950" wrap="square" tIns="82950">
            <a:noAutofit/>
          </a:bodyPr>
          <a:lstStyle/>
          <a:p>
            <a:pPr indent="0" lvl="0" marL="283182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0"/>
              <a:buFont typeface="Arial"/>
              <a:buNone/>
            </a:pP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We’d like to thank BioBuilder for  organizing this event, the wonderful Upper School  organization for supporting this project, Mr. Tsao for helping us with ordering materials, </a:t>
            </a:r>
            <a:b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Mr. Frankenberg, our HoS, for supporting this opportunity. </a:t>
            </a:r>
            <a:endParaRPr sz="28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" name="Google Shape;131;g3c474875778_0_140" title="IMG_2070.jpg"/>
          <p:cNvPicPr preferRelativeResize="0"/>
          <p:nvPr/>
        </p:nvPicPr>
        <p:blipFill rotWithShape="1">
          <a:blip r:embed="rId14">
            <a:alphaModFix/>
          </a:blip>
          <a:srcRect b="31788" l="12701" r="0" t="6341"/>
          <a:stretch/>
        </p:blipFill>
        <p:spPr>
          <a:xfrm>
            <a:off x="23696550" y="13687882"/>
            <a:ext cx="4664100" cy="4407600"/>
          </a:xfrm>
          <a:prstGeom prst="roundRect">
            <a:avLst>
              <a:gd fmla="val 23589" name="adj"/>
            </a:avLst>
          </a:prstGeom>
          <a:noFill/>
          <a:ln>
            <a:noFill/>
          </a:ln>
        </p:spPr>
      </p:pic>
      <p:sp>
        <p:nvSpPr>
          <p:cNvPr id="132" name="Google Shape;132;g3c474875778_0_140"/>
          <p:cNvSpPr txBox="1"/>
          <p:nvPr/>
        </p:nvSpPr>
        <p:spPr>
          <a:xfrm>
            <a:off x="23958702" y="13015132"/>
            <a:ext cx="3960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 Taipei B5</a:t>
            </a:r>
            <a:endParaRPr b="1" sz="3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g3c474875778_0_140"/>
          <p:cNvSpPr/>
          <p:nvPr/>
        </p:nvSpPr>
        <p:spPr>
          <a:xfrm>
            <a:off x="28449725" y="12951175"/>
            <a:ext cx="8591400" cy="10053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c474875778_0_140"/>
          <p:cNvSpPr txBox="1"/>
          <p:nvPr/>
        </p:nvSpPr>
        <p:spPr>
          <a:xfrm>
            <a:off x="28542825" y="13080314"/>
            <a:ext cx="85698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9325" lIns="69325" spcFirstLastPara="1" rIns="69325" wrap="square" tIns="6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33"/>
              <a:buFont typeface="Arial"/>
              <a:buNone/>
            </a:pPr>
            <a:r>
              <a:rPr b="1" lang="en" sz="3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 / Acknowledgment</a:t>
            </a:r>
            <a:endParaRPr b="1" i="0" sz="35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g3c474875778_0_140"/>
          <p:cNvSpPr/>
          <p:nvPr/>
        </p:nvSpPr>
        <p:spPr>
          <a:xfrm>
            <a:off x="348725" y="357300"/>
            <a:ext cx="36660000" cy="3173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6" name="Google Shape;136;g3c474875778_0_140"/>
          <p:cNvPicPr preferRelativeResize="0"/>
          <p:nvPr/>
        </p:nvPicPr>
        <p:blipFill rotWithShape="1">
          <a:blip r:embed="rId15">
            <a:alphaModFix/>
          </a:blip>
          <a:srcRect b="-9661" l="0" r="0" t="0"/>
          <a:stretch/>
        </p:blipFill>
        <p:spPr>
          <a:xfrm>
            <a:off x="1050503" y="-141806"/>
            <a:ext cx="7090606" cy="278997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c474875778_0_140"/>
          <p:cNvSpPr txBox="1"/>
          <p:nvPr/>
        </p:nvSpPr>
        <p:spPr>
          <a:xfrm>
            <a:off x="8894375" y="315500"/>
            <a:ext cx="20254800" cy="211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8500" lIns="58500" spcFirstLastPara="1" rIns="62700" wrap="square" tIns="58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68"/>
              <a:buFont typeface="Arial"/>
              <a:buNone/>
            </a:pPr>
            <a:r>
              <a:rPr b="1" i="0" lang="en" sz="5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 No to Ice Crystal Expansion: Cloning, Purifying, and Unleashing Antifreeze Proteins for Food, Aviation, and Cryopreservation</a:t>
            </a:r>
            <a:endParaRPr b="1" i="0" sz="5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g3c474875778_0_140"/>
          <p:cNvSpPr txBox="1"/>
          <p:nvPr/>
        </p:nvSpPr>
        <p:spPr>
          <a:xfrm>
            <a:off x="2972950" y="2241450"/>
            <a:ext cx="32933400" cy="16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TAS_Taipei A:  Day: Alivia Chen, Erika Chen, Mia Chen, Jocelyn Chiang, Conroy Chiu, Annabelle Huang, Jacquelyn Inocencio, Woojoo Jeong, Eva Lee, Adriel Leung, Tristin Wang, Myron Yu</a:t>
            </a:r>
            <a:endParaRPr b="0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TAS_Taipei B: Julie Bae, Ethan Chen, William Feung, Anya Kao, Felisha Liang, Laura Lee, Keera Tsai, Austin Wang, Florence Wu, Queenie Yeh, Dr. Hsu</a:t>
            </a:r>
            <a:endParaRPr b="0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12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g3c474875778_0_140"/>
          <p:cNvSpPr txBox="1"/>
          <p:nvPr/>
        </p:nvSpPr>
        <p:spPr>
          <a:xfrm>
            <a:off x="29007500" y="527938"/>
            <a:ext cx="6562200" cy="14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12"/>
              <a:buFont typeface="Arial"/>
              <a:buNone/>
            </a:pPr>
            <a:r>
              <a:rPr b="1" i="0" lang="en" sz="4112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Taipei American School, </a:t>
            </a:r>
            <a:r>
              <a:rPr b="0" i="0" lang="en" sz="4112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Taipei, Taiwan</a:t>
            </a:r>
            <a:endParaRPr b="0" i="0" sz="4112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Chloe Weisberg</dc:creator>
</cp:coreProperties>
</file>