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Helvetica Neue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ifhZu2mwXoHLtaRwhuxSxvpvDv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boldItalic.fntdata"/><Relationship Id="rId10" Type="http://schemas.openxmlformats.org/officeDocument/2006/relationships/font" Target="fonts/HelveticaNeue-italic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HelveticaNeu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Helvetica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measure how AFPs protect living cells, we first established a baseline using E. coli. By monitoring colony growth, we confirmed that while our non-frozen control (blue bar) had the highest viability, the glycerol-treated group (green bar) significantly outperformed the untreated frozen group (orange bar). This benchmark proves our assay is sensitive enough to evaluate AFP efficacy in upcoming trials.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c0a0f9caa0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c0a0f9ca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2.png"/><Relationship Id="rId13" Type="http://schemas.openxmlformats.org/officeDocument/2006/relationships/image" Target="../media/image4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0.jpg"/><Relationship Id="rId9" Type="http://schemas.openxmlformats.org/officeDocument/2006/relationships/image" Target="../media/image17.png"/><Relationship Id="rId15" Type="http://schemas.openxmlformats.org/officeDocument/2006/relationships/image" Target="../media/image7.png"/><Relationship Id="rId14" Type="http://schemas.openxmlformats.org/officeDocument/2006/relationships/image" Target="../media/image16.png"/><Relationship Id="rId17" Type="http://schemas.openxmlformats.org/officeDocument/2006/relationships/image" Target="../media/image1.png"/><Relationship Id="rId16" Type="http://schemas.openxmlformats.org/officeDocument/2006/relationships/hyperlink" Target="http://drive.google.com/file/d/1QG1T2ZEmG9IXiYS4S-X-tnz9OAlLeAg4/view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5.png"/><Relationship Id="rId13" Type="http://schemas.openxmlformats.org/officeDocument/2006/relationships/image" Target="../media/image24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gif"/><Relationship Id="rId4" Type="http://schemas.openxmlformats.org/officeDocument/2006/relationships/image" Target="../media/image25.gif"/><Relationship Id="rId9" Type="http://schemas.openxmlformats.org/officeDocument/2006/relationships/image" Target="../media/image2.png"/><Relationship Id="rId15" Type="http://schemas.openxmlformats.org/officeDocument/2006/relationships/hyperlink" Target="http://drive.google.com/file/d/1oiBlCmG1_IaPI501tT8MvXljcnfllMfL/view" TargetMode="External"/><Relationship Id="rId14" Type="http://schemas.openxmlformats.org/officeDocument/2006/relationships/image" Target="../media/image21.png"/><Relationship Id="rId16" Type="http://schemas.openxmlformats.org/officeDocument/2006/relationships/image" Target="../media/image1.png"/><Relationship Id="rId5" Type="http://schemas.openxmlformats.org/officeDocument/2006/relationships/image" Target="../media/image20.png"/><Relationship Id="rId6" Type="http://schemas.openxmlformats.org/officeDocument/2006/relationships/image" Target="../media/image10.jpg"/><Relationship Id="rId7" Type="http://schemas.openxmlformats.org/officeDocument/2006/relationships/image" Target="../media/image3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/>
          <p:nvPr/>
        </p:nvSpPr>
        <p:spPr>
          <a:xfrm>
            <a:off x="6516375" y="2052150"/>
            <a:ext cx="2491200" cy="25122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" name="Google Shape;85;g1efd1bf967a_0_0"/>
          <p:cNvSpPr/>
          <p:nvPr/>
        </p:nvSpPr>
        <p:spPr>
          <a:xfrm>
            <a:off x="3682100" y="1311700"/>
            <a:ext cx="2706000" cy="3248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" name="Google Shape;86;g1efd1bf967a_0_0"/>
          <p:cNvSpPr/>
          <p:nvPr/>
        </p:nvSpPr>
        <p:spPr>
          <a:xfrm>
            <a:off x="116875" y="1311700"/>
            <a:ext cx="3471900" cy="3248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" name="Google Shape;87;g1efd1bf967a_0_0"/>
          <p:cNvSpPr/>
          <p:nvPr/>
        </p:nvSpPr>
        <p:spPr>
          <a:xfrm>
            <a:off x="116875" y="128925"/>
            <a:ext cx="8890800" cy="1112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" name="Google Shape;88;g1efd1bf967a_0_0"/>
          <p:cNvSpPr txBox="1"/>
          <p:nvPr/>
        </p:nvSpPr>
        <p:spPr>
          <a:xfrm>
            <a:off x="2123250" y="80175"/>
            <a:ext cx="5747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600" y="240226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47425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582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034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137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56714" y="4685757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607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1efd1bf967a_0_0"/>
          <p:cNvSpPr/>
          <p:nvPr/>
        </p:nvSpPr>
        <p:spPr>
          <a:xfrm>
            <a:off x="212775" y="1477125"/>
            <a:ext cx="3283800" cy="838200"/>
          </a:xfrm>
          <a:prstGeom prst="rect">
            <a:avLst/>
          </a:prstGeom>
          <a:solidFill>
            <a:srgbClr val="1C3967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OBJECTIVE: Our project aims to explore the potential of Antifreeze proteins (AFPs) in cryopreservation, food science, and anti-icing applications to enhance cryopreservation and food science</a:t>
            </a:r>
            <a:endParaRPr b="0" i="0" sz="1100" u="none" cap="none" strike="noStrike">
              <a:solidFill>
                <a:srgbClr val="1C396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g1efd1bf967a_0_0"/>
          <p:cNvSpPr txBox="1"/>
          <p:nvPr/>
        </p:nvSpPr>
        <p:spPr>
          <a:xfrm>
            <a:off x="1687769" y="220777"/>
            <a:ext cx="62106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545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68"/>
              <a:buFont typeface="Arial"/>
              <a:buNone/>
            </a:pPr>
            <a:r>
              <a:rPr b="1"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 No to Ice Crystal Expansion: Cloning, Purifying, and Unleashing Antifreeze Proteins for Food, Aviation, and Cryopreservation</a:t>
            </a:r>
            <a:endParaRPr b="1"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7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4"/>
              <a:buFont typeface="Arial"/>
              <a:buNone/>
            </a:pPr>
            <a:r>
              <a:rPr b="0" i="0" lang="en-US" sz="7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TAS_Taipei A:  Day: Alivia Chen, Erika Chen, Mia Chen, Jocelyn Chiang, Conroy Chiu, Annabelle Huang, Jacquelyn Inocencio, Woojoo Jeong, Eva Lee, Adriel Leung, Tristin Wang, Myron Yu</a:t>
            </a:r>
            <a:endParaRPr b="0" i="0" sz="7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4"/>
              <a:buFont typeface="Arial"/>
              <a:buNone/>
            </a:pPr>
            <a:r>
              <a:rPr b="0" i="0" lang="en-US" sz="7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TAS_Taipei B: Julie Bae, Ethan Chen, William Feung, Anya Kao, Felisha Liang, Laura Lee, Keera Tsai, Austin Wang, Florence Wu, Queenie Yeh, Dr. Hsu</a:t>
            </a:r>
            <a:endParaRPr b="0" i="0" sz="7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4"/>
              <a:buFont typeface="Arial"/>
              <a:buNone/>
            </a:pPr>
            <a:r>
              <a:rPr b="0" i="0" lang="en-US" sz="7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Taipei American School, Taipei, Taiwan</a:t>
            </a:r>
            <a:endParaRPr b="0" i="0" sz="7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8" name="Google Shape;98;g1efd1bf967a_0_0" title="Untitled_Artwork 25.png"/>
          <p:cNvPicPr preferRelativeResize="0"/>
          <p:nvPr/>
        </p:nvPicPr>
        <p:blipFill rotWithShape="1">
          <a:blip r:embed="rId10">
            <a:alphaModFix/>
          </a:blip>
          <a:srcRect b="9603" l="0" r="61734" t="10434"/>
          <a:stretch/>
        </p:blipFill>
        <p:spPr>
          <a:xfrm>
            <a:off x="7921875" y="128887"/>
            <a:ext cx="1003223" cy="1112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g1efd1bf967a_0_0"/>
          <p:cNvGrpSpPr/>
          <p:nvPr/>
        </p:nvGrpSpPr>
        <p:grpSpPr>
          <a:xfrm>
            <a:off x="212726" y="2387956"/>
            <a:ext cx="3284139" cy="2077100"/>
            <a:chOff x="212575" y="2146425"/>
            <a:chExt cx="2727916" cy="1725310"/>
          </a:xfrm>
        </p:grpSpPr>
        <p:sp>
          <p:nvSpPr>
            <p:cNvPr id="100" name="Google Shape;100;g1efd1bf967a_0_0"/>
            <p:cNvSpPr/>
            <p:nvPr/>
          </p:nvSpPr>
          <p:spPr>
            <a:xfrm flipH="1">
              <a:off x="212591" y="3530935"/>
              <a:ext cx="2727900" cy="340800"/>
            </a:xfrm>
            <a:prstGeom prst="rect">
              <a:avLst/>
            </a:prstGeom>
            <a:solidFill>
              <a:srgbClr val="1C3967"/>
            </a:solidFill>
            <a:ln>
              <a:noFill/>
            </a:ln>
          </p:spPr>
          <p:txBody>
            <a:bodyPr anchorCtr="0" anchor="ctr" bIns="77000" lIns="77000" spcFirstLastPara="1" rIns="77000" wrap="square" tIns="770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27"/>
                <a:buFont typeface="Arial"/>
                <a:buNone/>
              </a:pPr>
              <a:r>
                <a:t/>
              </a:r>
              <a:endParaRPr b="0" i="0" sz="10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27"/>
                <a:buFont typeface="Arial"/>
                <a:buNone/>
              </a:pPr>
              <a:r>
                <a:t/>
              </a:r>
              <a:endParaRPr b="0" i="0" sz="10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27"/>
                <a:buFont typeface="Arial"/>
                <a:buNone/>
              </a:pPr>
              <a:r>
                <a:rPr b="1" i="0" lang="en-US" sz="1029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Cell viability percentage based on the dilution factor </a:t>
              </a:r>
              <a:endParaRPr b="1" i="0" sz="10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9"/>
                <a:buFont typeface="Arial"/>
                <a:buNone/>
              </a:pPr>
              <a:r>
                <a:rPr b="0" i="0" lang="en-US" sz="1029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Glycerol (green) protects freezing!</a:t>
              </a:r>
              <a:endParaRPr b="0" i="0" sz="10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27"/>
                <a:buFont typeface="Arial"/>
                <a:buNone/>
              </a:pPr>
              <a:r>
                <a:t/>
              </a:r>
              <a:endParaRPr b="0" i="0" sz="10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79"/>
                <a:buFont typeface="Arial"/>
                <a:buNone/>
              </a:pPr>
              <a:r>
                <a:t/>
              </a:r>
              <a:endParaRPr b="0" i="0" sz="1366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id="101" name="Google Shape;101;g1efd1bf967a_0_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12575" y="2146425"/>
              <a:ext cx="2727758" cy="14044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g1efd1bf967a_0_0"/>
          <p:cNvSpPr/>
          <p:nvPr/>
        </p:nvSpPr>
        <p:spPr>
          <a:xfrm>
            <a:off x="3776825" y="1477125"/>
            <a:ext cx="1230300" cy="29937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77850" lIns="77850" spcFirstLastPara="1" rIns="77850" wrap="square" tIns="77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9"/>
              <a:buFont typeface="Arial"/>
              <a:buNone/>
            </a:pPr>
            <a:r>
              <a:t/>
            </a:r>
            <a:endParaRPr b="0" i="0" sz="1029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9"/>
              <a:buFont typeface="Arial"/>
              <a:buNone/>
            </a:pPr>
            <a:r>
              <a:rPr b="0" i="0" lang="en-US" sz="11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1. Flow Diagram of how Antifreeze proteins prevent ice crystallization</a:t>
            </a:r>
            <a:endParaRPr b="0" i="0" sz="1129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t/>
            </a:r>
            <a:endParaRPr b="0" i="0" sz="814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3" name="Google Shape;103;g1efd1bf967a_0_0"/>
          <p:cNvGrpSpPr/>
          <p:nvPr/>
        </p:nvGrpSpPr>
        <p:grpSpPr>
          <a:xfrm>
            <a:off x="6809168" y="2212548"/>
            <a:ext cx="1963126" cy="2258215"/>
            <a:chOff x="-121258" y="522789"/>
            <a:chExt cx="2447787" cy="3028316"/>
          </a:xfrm>
        </p:grpSpPr>
        <p:pic>
          <p:nvPicPr>
            <p:cNvPr id="104" name="Google Shape;104;g1efd1bf967a_0_0" title="Screenshot 2026-02-13 at 15.11.30.png"/>
            <p:cNvPicPr preferRelativeResize="0"/>
            <p:nvPr/>
          </p:nvPicPr>
          <p:blipFill rotWithShape="1">
            <a:blip r:embed="rId12">
              <a:alphaModFix/>
            </a:blip>
            <a:srcRect b="0" l="0" r="2104" t="7313"/>
            <a:stretch/>
          </p:blipFill>
          <p:spPr>
            <a:xfrm>
              <a:off x="-121258" y="522789"/>
              <a:ext cx="2447734" cy="2636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g1efd1bf967a_0_0"/>
            <p:cNvSpPr/>
            <p:nvPr/>
          </p:nvSpPr>
          <p:spPr>
            <a:xfrm flipH="1">
              <a:off x="-121171" y="3040805"/>
              <a:ext cx="2447700" cy="510300"/>
            </a:xfrm>
            <a:prstGeom prst="rect">
              <a:avLst/>
            </a:prstGeom>
            <a:solidFill>
              <a:srgbClr val="1C3967"/>
            </a:solidFill>
            <a:ln>
              <a:noFill/>
            </a:ln>
          </p:spPr>
          <p:txBody>
            <a:bodyPr anchorCtr="0" anchor="ctr" bIns="68175" lIns="68175" spcFirstLastPara="1" rIns="68175" wrap="square" tIns="681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44"/>
                <a:buFont typeface="Arial"/>
                <a:buNone/>
              </a:pPr>
              <a:r>
                <a:rPr b="1" i="0" lang="en-US" sz="893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Worm Experiment</a:t>
              </a:r>
              <a:endParaRPr b="1" i="0" sz="893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44"/>
                <a:buFont typeface="Arial"/>
                <a:buNone/>
              </a:pPr>
              <a:r>
                <a:rPr b="0" i="0" lang="en-US" sz="893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The worms are entirely blue!</a:t>
              </a:r>
              <a:endParaRPr b="0" i="0" sz="893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106" name="Google Shape;106;g1efd1bf967a_0_0" title="Screenshot 2026-02-27 at 3.20.54 PM.png"/>
          <p:cNvPicPr preferRelativeResize="0"/>
          <p:nvPr/>
        </p:nvPicPr>
        <p:blipFill rotWithShape="1">
          <a:blip r:embed="rId13">
            <a:alphaModFix/>
          </a:blip>
          <a:srcRect b="2590" l="0" r="0" t="0"/>
          <a:stretch/>
        </p:blipFill>
        <p:spPr>
          <a:xfrm>
            <a:off x="5105789" y="1481814"/>
            <a:ext cx="1180436" cy="943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efd1bf967a_0_0" title="Screenshot 2026-02-27 at 3.21.08 PM.png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105797" y="2508462"/>
            <a:ext cx="1180435" cy="954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efd1bf967a_0_0" title="Screenshot 2026-02-27 at 3.21.19 PM.png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105800" y="3559825"/>
            <a:ext cx="1180425" cy="9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1efd1bf967a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efd1bf967a_0_0"/>
          <p:cNvSpPr/>
          <p:nvPr/>
        </p:nvSpPr>
        <p:spPr>
          <a:xfrm>
            <a:off x="6516375" y="1311700"/>
            <a:ext cx="2491200" cy="6423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" name="Google Shape;111;g1efd1bf967a_0_0"/>
          <p:cNvSpPr/>
          <p:nvPr/>
        </p:nvSpPr>
        <p:spPr>
          <a:xfrm>
            <a:off x="6654550" y="1446775"/>
            <a:ext cx="1475100" cy="4002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77850" lIns="77850" spcFirstLastPara="1" rIns="77850" wrap="square" tIns="77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rPr b="0" i="0" lang="en-US" sz="10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Click here for audio!!</a:t>
            </a:r>
            <a:endParaRPr b="0" i="0" sz="814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2" name="Google Shape;112;g1efd1bf967a_0_0" title="TAS_TAIPEI_A5_TAS_BBC_2026_LT AUDIO_V1.mp3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248773" y="1446775"/>
            <a:ext cx="400200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c0a0f9caa0_0_0"/>
          <p:cNvSpPr/>
          <p:nvPr/>
        </p:nvSpPr>
        <p:spPr>
          <a:xfrm>
            <a:off x="5304025" y="2048325"/>
            <a:ext cx="3731400" cy="25149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" name="Google Shape;118;g3c0a0f9caa0_0_0"/>
          <p:cNvSpPr/>
          <p:nvPr/>
        </p:nvSpPr>
        <p:spPr>
          <a:xfrm>
            <a:off x="2347850" y="1311700"/>
            <a:ext cx="2844000" cy="3260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g3c0a0f9caa0_0_0"/>
          <p:cNvSpPr/>
          <p:nvPr/>
        </p:nvSpPr>
        <p:spPr>
          <a:xfrm>
            <a:off x="122175" y="1297325"/>
            <a:ext cx="2113500" cy="3260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104100" lIns="104100" spcFirstLastPara="1" rIns="104100" wrap="square" tIns="104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3"/>
              <a:buFont typeface="Arial"/>
              <a:buNone/>
            </a:pPr>
            <a:r>
              <a:t/>
            </a:r>
            <a:endParaRPr b="0" i="0" sz="468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" name="Google Shape;120;g3c0a0f9caa0_0_0"/>
          <p:cNvSpPr/>
          <p:nvPr/>
        </p:nvSpPr>
        <p:spPr>
          <a:xfrm>
            <a:off x="95550" y="128925"/>
            <a:ext cx="8940000" cy="1112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1" name="Google Shape;121;g3c0a0f9caa0_0_0" title="ice melt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594" y="2478371"/>
            <a:ext cx="1676366" cy="942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3c0a0f9caa0_0_0" title="ice freeze gif.gif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0738" y="1476098"/>
            <a:ext cx="1676366" cy="94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c0a0f9caa0_0_0"/>
          <p:cNvPicPr preferRelativeResize="0"/>
          <p:nvPr/>
        </p:nvPicPr>
        <p:blipFill rotWithShape="1">
          <a:blip r:embed="rId5">
            <a:alphaModFix/>
          </a:blip>
          <a:srcRect b="0" l="0" r="1806" t="0"/>
          <a:stretch/>
        </p:blipFill>
        <p:spPr>
          <a:xfrm>
            <a:off x="5389442" y="2222187"/>
            <a:ext cx="3540567" cy="1818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c0a0f9caa0_0_0"/>
          <p:cNvPicPr preferRelativeResize="0"/>
          <p:nvPr/>
        </p:nvPicPr>
        <p:blipFill rotWithShape="1">
          <a:blip r:embed="rId6">
            <a:alphaModFix/>
          </a:blip>
          <a:srcRect b="21911" l="9561" r="11287" t="13886"/>
          <a:stretch/>
        </p:blipFill>
        <p:spPr>
          <a:xfrm>
            <a:off x="47425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3c0a0f9caa0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8582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3c0a0f9caa0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5034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c0a0f9caa0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48137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c0a0f9caa0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456714" y="4685757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3c0a0f9caa0_0_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1607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c0a0f9caa0_0_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40600" y="240226"/>
            <a:ext cx="1475100" cy="50995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c0a0f9caa0_0_0"/>
          <p:cNvSpPr/>
          <p:nvPr/>
        </p:nvSpPr>
        <p:spPr>
          <a:xfrm>
            <a:off x="352575" y="3480675"/>
            <a:ext cx="1676400" cy="942900"/>
          </a:xfrm>
          <a:prstGeom prst="rect">
            <a:avLst/>
          </a:prstGeom>
          <a:solidFill>
            <a:srgbClr val="1C3967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4075" lIns="84075" spcFirstLastPara="1" rIns="84075" wrap="square" tIns="84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0"/>
              <a:buFont typeface="Arial"/>
              <a:buNone/>
            </a:pPr>
            <a:r>
              <a:rPr b="1" i="0" lang="en-US" sz="101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3. Ice crystallization (</a:t>
            </a:r>
            <a:r>
              <a:rPr b="1" lang="en-US" sz="101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</a:t>
            </a:r>
            <a:r>
              <a:rPr b="1" i="0" lang="en-US" sz="101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and thawing (</a:t>
            </a:r>
            <a:r>
              <a:rPr b="1" lang="en-US" sz="101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bottom</a:t>
            </a:r>
            <a:r>
              <a:rPr b="1" i="0" lang="en-US" sz="101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b="1" i="0" sz="101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1"/>
              <a:buFont typeface="Arial"/>
              <a:buNone/>
            </a:pPr>
            <a:r>
              <a:t/>
            </a:r>
            <a:endParaRPr b="1" i="0" sz="101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0"/>
              <a:buFont typeface="Arial"/>
              <a:buNone/>
            </a:pPr>
            <a:r>
              <a:rPr b="0" i="0" lang="en-US" sz="101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can see Ice Freeze!!</a:t>
            </a:r>
            <a:endParaRPr b="0" i="0" sz="1103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g3c0a0f9caa0_0_0"/>
          <p:cNvSpPr/>
          <p:nvPr/>
        </p:nvSpPr>
        <p:spPr>
          <a:xfrm>
            <a:off x="2074825" y="240225"/>
            <a:ext cx="6779400" cy="852900"/>
          </a:xfrm>
          <a:prstGeom prst="rect">
            <a:avLst/>
          </a:prstGeom>
          <a:solidFill>
            <a:srgbClr val="1C3967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OBJECTIVE: Our project aims to explore the potential of Antifreeze proteins (AFPs) in cryopreservation, food science, and anti-icing applications to enhance cryopreservation and food science</a:t>
            </a:r>
            <a:endParaRPr b="0" i="0" sz="1200" u="none" cap="none" strike="noStrike">
              <a:solidFill>
                <a:srgbClr val="1C396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" name="Google Shape;133;g3c0a0f9caa0_0_0" title="Your paragraph text (1).png"/>
          <p:cNvPicPr preferRelativeResize="0"/>
          <p:nvPr/>
        </p:nvPicPr>
        <p:blipFill rotWithShape="1">
          <a:blip r:embed="rId13">
            <a:alphaModFix/>
          </a:blip>
          <a:srcRect b="22380" l="20251" r="30996" t="11812"/>
          <a:stretch/>
        </p:blipFill>
        <p:spPr>
          <a:xfrm>
            <a:off x="2492900" y="1476100"/>
            <a:ext cx="2560502" cy="186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3c0a0f9caa0_0_0"/>
          <p:cNvSpPr/>
          <p:nvPr/>
        </p:nvSpPr>
        <p:spPr>
          <a:xfrm>
            <a:off x="2489600" y="3320250"/>
            <a:ext cx="2560500" cy="720000"/>
          </a:xfrm>
          <a:prstGeom prst="rect">
            <a:avLst/>
          </a:prstGeom>
          <a:solidFill>
            <a:srgbClr val="1C3967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3825" lIns="73825" spcFirstLastPara="1" rIns="73825" wrap="square" tIns="73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4. Graphical visualization of Thermal Hysteresis freezing and melting point difference of dH2O (red) and 5% glycerol (blue). </a:t>
            </a:r>
            <a:endParaRPr b="0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g3c0a0f9caa0_0_0"/>
          <p:cNvSpPr/>
          <p:nvPr/>
        </p:nvSpPr>
        <p:spPr>
          <a:xfrm>
            <a:off x="5389504" y="4047654"/>
            <a:ext cx="3540600" cy="336000"/>
          </a:xfrm>
          <a:prstGeom prst="rect">
            <a:avLst/>
          </a:prstGeom>
          <a:solidFill>
            <a:srgbClr val="1C3967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3825" lIns="73825" spcFirstLastPara="1" rIns="73825" wrap="square" tIns="73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5. Flow chart of AFP purification</a:t>
            </a:r>
            <a:endParaRPr b="1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g3c0a0f9caa0_0_0"/>
          <p:cNvSpPr/>
          <p:nvPr/>
        </p:nvSpPr>
        <p:spPr>
          <a:xfrm>
            <a:off x="5304025" y="1311700"/>
            <a:ext cx="2353500" cy="6423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4112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g3c0a0f9caa0_0_0"/>
          <p:cNvSpPr/>
          <p:nvPr/>
        </p:nvSpPr>
        <p:spPr>
          <a:xfrm>
            <a:off x="2489600" y="4011298"/>
            <a:ext cx="2560500" cy="382500"/>
          </a:xfrm>
          <a:prstGeom prst="rect">
            <a:avLst/>
          </a:prstGeom>
          <a:solidFill>
            <a:srgbClr val="1C3967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3825" lIns="73825" spcFirstLastPara="1" rIns="73825" wrap="square" tIns="73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Glycerol </a:t>
            </a:r>
            <a:r>
              <a:rPr lang="en-US" sz="1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(a cryoprotectant) actually lowers the freezing point!</a:t>
            </a:r>
            <a:endParaRPr b="0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g3c0a0f9caa0_0_0"/>
          <p:cNvSpPr/>
          <p:nvPr/>
        </p:nvSpPr>
        <p:spPr>
          <a:xfrm>
            <a:off x="5435800" y="1444875"/>
            <a:ext cx="1475100" cy="400200"/>
          </a:xfrm>
          <a:prstGeom prst="rect">
            <a:avLst/>
          </a:prstGeom>
          <a:solidFill>
            <a:srgbClr val="1C3967"/>
          </a:solidFill>
          <a:ln>
            <a:noFill/>
          </a:ln>
        </p:spPr>
        <p:txBody>
          <a:bodyPr anchorCtr="0" anchor="ctr" bIns="77850" lIns="77850" spcFirstLastPara="1" rIns="77850" wrap="square" tIns="77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2"/>
              <a:buFont typeface="Arial"/>
              <a:buNone/>
            </a:pPr>
            <a:r>
              <a:rPr b="0" i="0" lang="en-US" sz="1029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Click here for audio!!</a:t>
            </a:r>
            <a:endParaRPr b="0" i="0" sz="814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9" name="Google Shape;139;g3c0a0f9caa0_0_0"/>
          <p:cNvPicPr preferRelativeResize="0"/>
          <p:nvPr/>
        </p:nvPicPr>
        <p:blipFill rotWithShape="1">
          <a:blip r:embed="rId14">
            <a:alphaModFix/>
          </a:blip>
          <a:srcRect b="13586" l="6349" r="0" t="11886"/>
          <a:stretch/>
        </p:blipFill>
        <p:spPr>
          <a:xfrm rot="-6">
            <a:off x="7877843" y="1294688"/>
            <a:ext cx="912163" cy="725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c0a0f9caa0_0_0" title="TAS_TAIPEI_B5_TAS_BBC_2026_LT AUDIO_V1.mp3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032003" y="1433006"/>
            <a:ext cx="400200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