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7" roundtripDataSignature="AMtx7mjcZIEF13OjN80rixVywHhmSLbw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efd1bf967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1efd1bf967a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4645025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4025504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874749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5463749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272750" y="-609571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8.jpg"/><Relationship Id="rId10" Type="http://schemas.openxmlformats.org/officeDocument/2006/relationships/image" Target="../media/image6.png"/><Relationship Id="rId9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5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efd1bf967a_0_0"/>
          <p:cNvSpPr txBox="1"/>
          <p:nvPr/>
        </p:nvSpPr>
        <p:spPr>
          <a:xfrm>
            <a:off x="0" y="752975"/>
            <a:ext cx="4919400" cy="38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Problem</a:t>
            </a:r>
            <a:endParaRPr b="1" sz="12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-279400" lvl="0" marL="3429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"/>
              <a:buChar char="•"/>
            </a:pPr>
            <a:r>
              <a:rPr lang="en-US" sz="1200" u="sng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Climate change</a:t>
            </a:r>
            <a:r>
              <a:rPr lang="en-US" sz="1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 → earlier and longer periods of pollen production</a:t>
            </a:r>
            <a:endParaRPr sz="12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-2794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"/>
              <a:buChar char="•"/>
            </a:pPr>
            <a:r>
              <a:rPr lang="en-US" sz="1200" u="sng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Higher pollen counts</a:t>
            </a:r>
            <a:r>
              <a:rPr lang="en-US" sz="1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 → increased </a:t>
            </a:r>
            <a:r>
              <a:rPr lang="en-US" sz="1200" u="sng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respiratory concerns</a:t>
            </a:r>
            <a:r>
              <a:rPr lang="en-US" sz="1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 and issues</a:t>
            </a:r>
            <a:endParaRPr sz="12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-2794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Current treatments address symptoms rather than </a:t>
            </a:r>
            <a:r>
              <a:rPr b="0" i="0" lang="en-US" sz="1200" u="sng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reducing pollen production at the source</a:t>
            </a:r>
            <a:r>
              <a:rPr b="0" i="0" lang="en-US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.</a:t>
            </a:r>
            <a:endParaRPr b="0" i="0" sz="12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Objective</a:t>
            </a:r>
            <a:endParaRPr b="1" sz="12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-279400" lvl="0" marL="3429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"/>
              <a:buChar char="•"/>
            </a:pPr>
            <a:r>
              <a:rPr lang="en-US" sz="1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Reduce pollen-caused respiratory issues by </a:t>
            </a:r>
            <a:r>
              <a:rPr lang="en-US" sz="1200" u="sng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repressing the pollen production pathway</a:t>
            </a:r>
            <a:r>
              <a:rPr lang="en-US" sz="1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 through </a:t>
            </a:r>
            <a:r>
              <a:rPr lang="en-US" sz="1200" u="sng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RNA interference</a:t>
            </a:r>
            <a:endParaRPr sz="1200" u="sng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-2794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"/>
              <a:buChar char="•"/>
            </a:pPr>
            <a:r>
              <a:rPr lang="en-US" sz="1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Targeting the white oak (a </a:t>
            </a:r>
            <a:r>
              <a:rPr lang="en-US" sz="1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leading</a:t>
            </a:r>
            <a:r>
              <a:rPr lang="en-US" sz="1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 contributor)</a:t>
            </a:r>
            <a:endParaRPr sz="12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Design</a:t>
            </a:r>
            <a:endParaRPr b="1" i="0" sz="12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-279400" lvl="0" marL="3429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"/>
              <a:buChar char="•"/>
            </a:pPr>
            <a:r>
              <a:rPr b="0" i="0" lang="en-US" sz="1200" u="sng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Double stranded RNA targets GID1</a:t>
            </a:r>
            <a:r>
              <a:rPr b="0" i="0" lang="en-US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 mRNA (</a:t>
            </a:r>
            <a:r>
              <a:rPr b="0" i="0" lang="en-US" sz="1200" u="sng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protein initiating polle</a:t>
            </a:r>
            <a:r>
              <a:rPr lang="en-US" sz="1200" u="sng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n </a:t>
            </a:r>
            <a:r>
              <a:rPr b="0" i="0" lang="en-US" sz="1200" u="sng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producti</a:t>
            </a:r>
            <a:r>
              <a:rPr lang="en-US" sz="1200" u="sng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on</a:t>
            </a:r>
            <a:r>
              <a:rPr lang="en-US" sz="1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)</a:t>
            </a:r>
            <a:endParaRPr sz="12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-2794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"/>
              <a:buChar char="•"/>
            </a:pPr>
            <a:r>
              <a:rPr lang="en-US" sz="1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When GID1 </a:t>
            </a:r>
            <a:r>
              <a:rPr lang="en-US" sz="1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is repressed, </a:t>
            </a:r>
            <a:r>
              <a:rPr lang="en-US" sz="1200" u="sng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pollen production is slower</a:t>
            </a:r>
            <a:r>
              <a:rPr lang="en-US" sz="1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 and temporarily reduced.</a:t>
            </a:r>
            <a:r>
              <a:rPr b="0" i="0" lang="en-US" sz="12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endParaRPr b="0" i="0" sz="12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-2794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"/>
              <a:buChar char="•"/>
            </a:pPr>
            <a:r>
              <a:rPr lang="en-US" sz="1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dsRNA is </a:t>
            </a:r>
            <a:r>
              <a:rPr lang="en-US" sz="1200" u="sng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delivered using a spray</a:t>
            </a:r>
            <a:r>
              <a:rPr lang="en-US" sz="1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 containing an agriculture technology called </a:t>
            </a:r>
            <a:r>
              <a:rPr lang="en-US" sz="1200" u="sng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BioClay</a:t>
            </a:r>
            <a:r>
              <a:rPr lang="en-US" sz="1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, which </a:t>
            </a:r>
            <a:r>
              <a:rPr lang="en-US" sz="1200" u="sng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protects it from</a:t>
            </a:r>
            <a:r>
              <a:rPr lang="en-US" sz="1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 rain, UV, and </a:t>
            </a:r>
            <a:r>
              <a:rPr lang="en-US" sz="1200" u="sng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harsh weather</a:t>
            </a:r>
            <a:r>
              <a:rPr lang="en-US" sz="12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.</a:t>
            </a:r>
            <a:endParaRPr b="0" i="0" sz="12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85" name="Google Shape;85;g1efd1bf967a_0_0"/>
          <p:cNvSpPr txBox="1"/>
          <p:nvPr/>
        </p:nvSpPr>
        <p:spPr>
          <a:xfrm>
            <a:off x="715025" y="-96225"/>
            <a:ext cx="80916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Reducing Urban Respiratory Allergies Using Spray Applied BioClay for Seasonal Pollen Suppression</a:t>
            </a:r>
            <a:endParaRPr b="1" i="0" sz="16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Hassan Syed, Hansini Premkumar, Shreeya Aravind, Ridhima Bajaj, Anudeep Gadipalli, Siri Nuthalapati, Shriya Palwai, Michelle Rarasati</a:t>
            </a:r>
            <a:endParaRPr b="0" i="0" sz="8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 Pamala Seeley,  Dr. Alberto Donayre Torres (UTEC)</a:t>
            </a:r>
            <a:endParaRPr b="0" i="0" sz="8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South Forsyth High School, Cumming, Georgia, United States</a:t>
            </a:r>
            <a:endParaRPr b="0" i="0" sz="800" u="none" cap="none" strike="noStrike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86" name="Google Shape;86;g1efd1bf967a_0_0"/>
          <p:cNvPicPr preferRelativeResize="0"/>
          <p:nvPr/>
        </p:nvPicPr>
        <p:blipFill rotWithShape="1">
          <a:blip r:embed="rId3">
            <a:alphaModFix/>
          </a:blip>
          <a:srcRect b="20059" l="4536" r="6354" t="18599"/>
          <a:stretch/>
        </p:blipFill>
        <p:spPr>
          <a:xfrm>
            <a:off x="130200" y="310375"/>
            <a:ext cx="1406656" cy="33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g1efd1bf967a_0_0"/>
          <p:cNvPicPr preferRelativeResize="0"/>
          <p:nvPr/>
        </p:nvPicPr>
        <p:blipFill rotWithShape="1">
          <a:blip r:embed="rId4">
            <a:alphaModFix/>
          </a:blip>
          <a:srcRect b="21911" l="9561" r="11287" t="13886"/>
          <a:stretch/>
        </p:blipFill>
        <p:spPr>
          <a:xfrm>
            <a:off x="395030" y="4662713"/>
            <a:ext cx="1082950" cy="44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g1efd1bf967a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40192" y="4734706"/>
            <a:ext cx="761382" cy="300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g1efd1bf967a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4046" y="4722053"/>
            <a:ext cx="1337699" cy="325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g1efd1bf967a_0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50260" y="4717459"/>
            <a:ext cx="333567" cy="334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g1efd1bf967a_0_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308567" y="4724303"/>
            <a:ext cx="1082962" cy="32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1efd1bf967a_0_0"/>
          <p:cNvPicPr preferRelativeResize="0"/>
          <p:nvPr/>
        </p:nvPicPr>
        <p:blipFill rotWithShape="1">
          <a:blip r:embed="rId9">
            <a:alphaModFix/>
          </a:blip>
          <a:srcRect b="0" l="1865" r="1517" t="0"/>
          <a:stretch/>
        </p:blipFill>
        <p:spPr>
          <a:xfrm>
            <a:off x="4703950" y="1004475"/>
            <a:ext cx="4291450" cy="208050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3" name="Google Shape;93;g1efd1bf967a_0_0"/>
          <p:cNvSpPr txBox="1"/>
          <p:nvPr/>
        </p:nvSpPr>
        <p:spPr>
          <a:xfrm>
            <a:off x="5112525" y="3084975"/>
            <a:ext cx="3474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1" lang="en-US" sz="10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b="1" i="0" lang="en-US" sz="10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 Figure 1: </a:t>
            </a:r>
            <a:r>
              <a:rPr b="1" i="1" lang="en-US" sz="10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GID1 interaction with pollen production pathway</a:t>
            </a:r>
            <a:endParaRPr b="0" i="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g1efd1bf967a_0_0"/>
          <p:cNvPicPr preferRelativeResize="0"/>
          <p:nvPr/>
        </p:nvPicPr>
        <p:blipFill rotWithShape="1">
          <a:blip r:embed="rId10">
            <a:alphaModFix/>
          </a:blip>
          <a:srcRect b="0" l="13777" r="11024" t="0"/>
          <a:stretch/>
        </p:blipFill>
        <p:spPr>
          <a:xfrm>
            <a:off x="7170450" y="3390800"/>
            <a:ext cx="1824950" cy="164415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5" name="Google Shape;95;g1efd1bf967a_0_0"/>
          <p:cNvSpPr txBox="1"/>
          <p:nvPr/>
        </p:nvSpPr>
        <p:spPr>
          <a:xfrm>
            <a:off x="5134050" y="3976953"/>
            <a:ext cx="2036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Figure 2</a:t>
            </a:r>
            <a:r>
              <a:rPr b="1" i="1" lang="en-US" sz="10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: Spray-Based Application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2012-12-18T02:56:35Z</dcterms:created>
  <dc:creator>Christopher Voigt</dc:creator>
</cp:coreProperties>
</file>