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7" roundtripDataSignature="AMtx7mhZSXiD8xyfNSjj5FP6WMkQTcALQ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cb5c1b1445_0_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3cb5c1b1445_0_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image" Target="../media/image12.png"/><Relationship Id="rId13" Type="http://schemas.openxmlformats.org/officeDocument/2006/relationships/image" Target="../media/image4.jpg"/><Relationship Id="rId12"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png"/><Relationship Id="rId9" Type="http://schemas.openxmlformats.org/officeDocument/2006/relationships/image" Target="../media/image9.png"/><Relationship Id="rId15" Type="http://schemas.openxmlformats.org/officeDocument/2006/relationships/image" Target="../media/image14.png"/><Relationship Id="rId14" Type="http://schemas.openxmlformats.org/officeDocument/2006/relationships/image" Target="../media/image3.jpg"/><Relationship Id="rId16" Type="http://schemas.openxmlformats.org/officeDocument/2006/relationships/image" Target="../media/image7.jpg"/><Relationship Id="rId5" Type="http://schemas.openxmlformats.org/officeDocument/2006/relationships/image" Target="../media/image6.png"/><Relationship Id="rId6" Type="http://schemas.openxmlformats.org/officeDocument/2006/relationships/image" Target="../media/image11.png"/><Relationship Id="rId7" Type="http://schemas.openxmlformats.org/officeDocument/2006/relationships/image" Target="../media/image8.png"/><Relationship Id="rId8"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2C4C9"/>
            </a:gs>
            <a:gs pos="100000">
              <a:srgbClr val="C9DAF8"/>
            </a:gs>
          </a:gsLst>
          <a:lin ang="5400012" scaled="0"/>
        </a:gradFill>
      </p:bgPr>
    </p:bg>
    <p:spTree>
      <p:nvGrpSpPr>
        <p:cNvPr id="53" name="Shape 53"/>
        <p:cNvGrpSpPr/>
        <p:nvPr/>
      </p:nvGrpSpPr>
      <p:grpSpPr>
        <a:xfrm>
          <a:off x="0" y="0"/>
          <a:ext cx="0" cy="0"/>
          <a:chOff x="0" y="0"/>
          <a:chExt cx="0" cy="0"/>
        </a:xfrm>
      </p:grpSpPr>
      <p:pic>
        <p:nvPicPr>
          <p:cNvPr id="54" name="Google Shape;54;g3cb5c1b1445_0_53"/>
          <p:cNvPicPr preferRelativeResize="0"/>
          <p:nvPr/>
        </p:nvPicPr>
        <p:blipFill rotWithShape="1">
          <a:blip r:embed="rId3">
            <a:alphaModFix/>
          </a:blip>
          <a:srcRect b="21911" l="9561" r="11287" t="13886"/>
          <a:stretch/>
        </p:blipFill>
        <p:spPr>
          <a:xfrm>
            <a:off x="1224976" y="18657832"/>
            <a:ext cx="5524450" cy="2266192"/>
          </a:xfrm>
          <a:prstGeom prst="rect">
            <a:avLst/>
          </a:prstGeom>
          <a:noFill/>
          <a:ln>
            <a:noFill/>
          </a:ln>
        </p:spPr>
      </p:pic>
      <p:sp>
        <p:nvSpPr>
          <p:cNvPr id="55" name="Google Shape;55;g3cb5c1b1445_0_53"/>
          <p:cNvSpPr txBox="1"/>
          <p:nvPr/>
        </p:nvSpPr>
        <p:spPr>
          <a:xfrm>
            <a:off x="523900" y="2073300"/>
            <a:ext cx="11337000" cy="63150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15000"/>
              </a:lnSpc>
              <a:spcBef>
                <a:spcPts val="1200"/>
              </a:spcBef>
              <a:spcAft>
                <a:spcPts val="0"/>
              </a:spcAft>
              <a:buClr>
                <a:schemeClr val="dk1"/>
              </a:buClr>
              <a:buSzPts val="11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ctr">
              <a:lnSpc>
                <a:spcPct val="115000"/>
              </a:lnSpc>
              <a:spcBef>
                <a:spcPts val="1200"/>
              </a:spcBef>
              <a:spcAft>
                <a:spcPts val="0"/>
              </a:spcAft>
              <a:buClr>
                <a:schemeClr val="dk1"/>
              </a:buClr>
              <a:buSzPts val="1100"/>
              <a:buFont typeface="Arial"/>
              <a:buNone/>
            </a:pPr>
            <a:r>
              <a:rPr b="1" i="0" lang="en" sz="3200" u="none" cap="none" strike="noStrike">
                <a:solidFill>
                  <a:schemeClr val="dk1"/>
                </a:solidFill>
                <a:latin typeface="Times New Roman"/>
                <a:ea typeface="Times New Roman"/>
                <a:cs typeface="Times New Roman"/>
                <a:sym typeface="Times New Roman"/>
              </a:rPr>
              <a:t>Abstract</a:t>
            </a:r>
            <a:endParaRPr b="1" i="0" sz="32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Constant digital device use makes blue light exposure unavoidable, increasing oxidative stress via reactive oxygen species (ROS) and damaging retinal tissue. Current solutions focus on prevention rather than mitigating underlying cellular damage. This project aims to both detect and neutralize blue light-induced ROS. We developed a dual-plasmid system: the first reports elevated ROS levels using GFP, while the second expresses superoxide dismutase (SOD-2) to reduce oxidative stress. These constructs were validated in </a:t>
            </a:r>
            <a:r>
              <a:rPr b="0" i="1" lang="en" sz="2800" u="none" cap="none" strike="noStrike">
                <a:solidFill>
                  <a:schemeClr val="dk1"/>
                </a:solidFill>
                <a:latin typeface="Times New Roman"/>
                <a:ea typeface="Times New Roman"/>
                <a:cs typeface="Times New Roman"/>
                <a:sym typeface="Times New Roman"/>
              </a:rPr>
              <a:t>E. coli</a:t>
            </a:r>
            <a:r>
              <a:rPr b="0" i="0" lang="en" sz="2800" u="none" cap="none" strike="noStrike">
                <a:solidFill>
                  <a:schemeClr val="dk1"/>
                </a:solidFill>
                <a:latin typeface="Times New Roman"/>
                <a:ea typeface="Times New Roman"/>
                <a:cs typeface="Times New Roman"/>
                <a:sym typeface="Times New Roman"/>
              </a:rPr>
              <a:t> and then fed to </a:t>
            </a:r>
            <a:r>
              <a:rPr b="0" i="1" lang="en" sz="2800" u="none" cap="none" strike="noStrike">
                <a:solidFill>
                  <a:schemeClr val="dk1"/>
                </a:solidFill>
                <a:latin typeface="Times New Roman"/>
                <a:ea typeface="Times New Roman"/>
                <a:cs typeface="Times New Roman"/>
                <a:sym typeface="Times New Roman"/>
              </a:rPr>
              <a:t>C. elegans</a:t>
            </a:r>
            <a:r>
              <a:rPr b="0" i="0" lang="en" sz="2800" u="none" cap="none" strike="noStrike">
                <a:solidFill>
                  <a:schemeClr val="dk1"/>
                </a:solidFill>
                <a:latin typeface="Times New Roman"/>
                <a:ea typeface="Times New Roman"/>
                <a:cs typeface="Times New Roman"/>
                <a:sym typeface="Times New Roman"/>
              </a:rPr>
              <a:t>, a transparent nematode model, for organism-level reporting. This light-regulated system links an external stimulus to a genetic response, enabling precise monitoring of cellular health and providing a foundation for future protective technologies.</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chemeClr val="dk1"/>
              </a:buClr>
              <a:buSzPts val="1100"/>
              <a:buFont typeface="Arial"/>
              <a:buNone/>
            </a:pPr>
            <a:r>
              <a:t/>
            </a:r>
            <a:endParaRPr b="0" i="0" sz="20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rgbClr val="000000"/>
              </a:buClr>
              <a:buSzPts val="3200"/>
              <a:buFont typeface="Arial"/>
              <a:buNone/>
            </a:pPr>
            <a:r>
              <a:t/>
            </a:r>
            <a:endParaRPr b="1" i="0" sz="2000" u="none" cap="none" strike="noStrike">
              <a:solidFill>
                <a:srgbClr val="000000"/>
              </a:solidFill>
              <a:latin typeface="Arial"/>
              <a:ea typeface="Arial"/>
              <a:cs typeface="Arial"/>
              <a:sym typeface="Arial"/>
            </a:endParaRPr>
          </a:p>
        </p:txBody>
      </p:sp>
      <p:sp>
        <p:nvSpPr>
          <p:cNvPr id="56" name="Google Shape;56;g3cb5c1b1445_0_53"/>
          <p:cNvSpPr txBox="1"/>
          <p:nvPr/>
        </p:nvSpPr>
        <p:spPr>
          <a:xfrm>
            <a:off x="7927225" y="119175"/>
            <a:ext cx="26350800" cy="2339400"/>
          </a:xfrm>
          <a:prstGeom prst="rect">
            <a:avLst/>
          </a:prstGeom>
          <a:noFill/>
          <a:ln>
            <a:noFill/>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968"/>
              <a:buFont typeface="Arial"/>
              <a:buNone/>
            </a:pPr>
            <a:r>
              <a:rPr b="1" i="0" lang="en" sz="3300" u="none" cap="none" strike="noStrike">
                <a:solidFill>
                  <a:srgbClr val="000000"/>
                </a:solidFill>
                <a:latin typeface="Times New Roman"/>
                <a:ea typeface="Times New Roman"/>
                <a:cs typeface="Times New Roman"/>
                <a:sym typeface="Times New Roman"/>
              </a:rPr>
              <a:t>OPTOGENETIC CONTROL IN C.ELEGANS: ENGINEERING BLUE-LIGHT RESPONSIVE GENE EXPRESSION FOR THERAPEUTICS</a:t>
            </a:r>
            <a:endParaRPr b="1" i="0" sz="33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b="0" i="0" lang="en" sz="2900" u="none" cap="none" strike="noStrike">
                <a:solidFill>
                  <a:srgbClr val="000000"/>
                </a:solidFill>
                <a:latin typeface="Times New Roman"/>
                <a:ea typeface="Times New Roman"/>
                <a:cs typeface="Times New Roman"/>
                <a:sym typeface="Times New Roman"/>
              </a:rPr>
              <a:t>Sarvesh Sathiyamoorthi</a:t>
            </a:r>
            <a:r>
              <a:rPr b="1" baseline="30000" i="0" lang="en" sz="2900" u="none" cap="none" strike="noStrike">
                <a:solidFill>
                  <a:schemeClr val="dk1"/>
                </a:solidFill>
                <a:latin typeface="Times New Roman"/>
                <a:ea typeface="Times New Roman"/>
                <a:cs typeface="Times New Roman"/>
                <a:sym typeface="Times New Roman"/>
              </a:rPr>
              <a:t>1</a:t>
            </a:r>
            <a:r>
              <a:rPr b="0" i="0" lang="en" sz="2900" u="none" cap="none" strike="noStrike">
                <a:solidFill>
                  <a:srgbClr val="000000"/>
                </a:solidFill>
                <a:latin typeface="Times New Roman"/>
                <a:ea typeface="Times New Roman"/>
                <a:cs typeface="Times New Roman"/>
                <a:sym typeface="Times New Roman"/>
              </a:rPr>
              <a:t>, Arush Maridu</a:t>
            </a:r>
            <a:r>
              <a:rPr b="1" baseline="30000" i="0" lang="en" sz="2900" u="none" cap="none" strike="noStrike">
                <a:solidFill>
                  <a:schemeClr val="dk1"/>
                </a:solidFill>
                <a:latin typeface="Times New Roman"/>
                <a:ea typeface="Times New Roman"/>
                <a:cs typeface="Times New Roman"/>
                <a:sym typeface="Times New Roman"/>
              </a:rPr>
              <a:t>1</a:t>
            </a:r>
            <a:r>
              <a:rPr b="0" i="0" lang="en" sz="2900" u="none" cap="none" strike="noStrike">
                <a:solidFill>
                  <a:srgbClr val="000000"/>
                </a:solidFill>
                <a:latin typeface="Times New Roman"/>
                <a:ea typeface="Times New Roman"/>
                <a:cs typeface="Times New Roman"/>
                <a:sym typeface="Times New Roman"/>
              </a:rPr>
              <a:t>, Raghav Bajaj</a:t>
            </a:r>
            <a:r>
              <a:rPr b="1" baseline="30000" i="0" lang="en" sz="2900" u="none" cap="none" strike="noStrike">
                <a:solidFill>
                  <a:schemeClr val="dk1"/>
                </a:solidFill>
                <a:latin typeface="Times New Roman"/>
                <a:ea typeface="Times New Roman"/>
                <a:cs typeface="Times New Roman"/>
                <a:sym typeface="Times New Roman"/>
              </a:rPr>
              <a:t>1</a:t>
            </a:r>
            <a:r>
              <a:rPr b="0" i="0" lang="en" sz="2900" u="none" cap="none" strike="noStrike">
                <a:solidFill>
                  <a:srgbClr val="000000"/>
                </a:solidFill>
                <a:latin typeface="Times New Roman"/>
                <a:ea typeface="Times New Roman"/>
                <a:cs typeface="Times New Roman"/>
                <a:sym typeface="Times New Roman"/>
              </a:rPr>
              <a:t>, Ishani Sharma</a:t>
            </a:r>
            <a:r>
              <a:rPr b="1" baseline="30000" i="0" lang="en" sz="2900" u="none" cap="none" strike="noStrike">
                <a:solidFill>
                  <a:schemeClr val="dk1"/>
                </a:solidFill>
                <a:latin typeface="Times New Roman"/>
                <a:ea typeface="Times New Roman"/>
                <a:cs typeface="Times New Roman"/>
                <a:sym typeface="Times New Roman"/>
              </a:rPr>
              <a:t>1</a:t>
            </a:r>
            <a:r>
              <a:rPr b="0" i="0" lang="en" sz="2900" u="none" cap="none" strike="noStrike">
                <a:solidFill>
                  <a:srgbClr val="000000"/>
                </a:solidFill>
                <a:latin typeface="Times New Roman"/>
                <a:ea typeface="Times New Roman"/>
                <a:cs typeface="Times New Roman"/>
                <a:sym typeface="Times New Roman"/>
              </a:rPr>
              <a:t>, Meera Paramagurusamy</a:t>
            </a:r>
            <a:r>
              <a:rPr b="1" baseline="30000" i="0" lang="en" sz="2900" u="none" cap="none" strike="noStrike">
                <a:solidFill>
                  <a:schemeClr val="dk1"/>
                </a:solidFill>
                <a:latin typeface="Times New Roman"/>
                <a:ea typeface="Times New Roman"/>
                <a:cs typeface="Times New Roman"/>
                <a:sym typeface="Times New Roman"/>
              </a:rPr>
              <a:t>1</a:t>
            </a:r>
            <a:r>
              <a:rPr b="0" i="0" lang="en" sz="2900" u="none" cap="none" strike="noStrike">
                <a:solidFill>
                  <a:srgbClr val="000000"/>
                </a:solidFill>
                <a:latin typeface="Times New Roman"/>
                <a:ea typeface="Times New Roman"/>
                <a:cs typeface="Times New Roman"/>
                <a:sym typeface="Times New Roman"/>
              </a:rPr>
              <a:t>, Shaun Philip Mathew</a:t>
            </a:r>
            <a:r>
              <a:rPr b="1" baseline="30000" i="0" lang="en" sz="2900" u="none" cap="none" strike="noStrike">
                <a:solidFill>
                  <a:schemeClr val="dk1"/>
                </a:solidFill>
                <a:latin typeface="Times New Roman"/>
                <a:ea typeface="Times New Roman"/>
                <a:cs typeface="Times New Roman"/>
                <a:sym typeface="Times New Roman"/>
              </a:rPr>
              <a:t>1</a:t>
            </a:r>
            <a:r>
              <a:rPr b="0" i="0" lang="en" sz="2900" u="none" cap="none" strike="noStrike">
                <a:solidFill>
                  <a:srgbClr val="000000"/>
                </a:solidFill>
                <a:latin typeface="Times New Roman"/>
                <a:ea typeface="Times New Roman"/>
                <a:cs typeface="Times New Roman"/>
                <a:sym typeface="Times New Roman"/>
              </a:rPr>
              <a:t>, Mukul Vishwakumar</a:t>
            </a:r>
            <a:r>
              <a:rPr b="1" baseline="30000" i="0" lang="en" sz="2900" u="none" cap="none" strike="noStrike">
                <a:solidFill>
                  <a:schemeClr val="dk1"/>
                </a:solidFill>
                <a:latin typeface="Times New Roman"/>
                <a:ea typeface="Times New Roman"/>
                <a:cs typeface="Times New Roman"/>
                <a:sym typeface="Times New Roman"/>
              </a:rPr>
              <a:t>1</a:t>
            </a:r>
            <a:r>
              <a:rPr b="0" i="0" lang="en" sz="2900" u="none" cap="none" strike="noStrike">
                <a:solidFill>
                  <a:srgbClr val="000000"/>
                </a:solidFill>
                <a:latin typeface="Times New Roman"/>
                <a:ea typeface="Times New Roman"/>
                <a:cs typeface="Times New Roman"/>
                <a:sym typeface="Times New Roman"/>
              </a:rPr>
              <a:t>, Vedanth Vivekanand</a:t>
            </a:r>
            <a:r>
              <a:rPr b="1" baseline="30000" i="0" lang="en" sz="2900" u="none" cap="none" strike="noStrike">
                <a:solidFill>
                  <a:schemeClr val="dk1"/>
                </a:solidFill>
                <a:latin typeface="Times New Roman"/>
                <a:ea typeface="Times New Roman"/>
                <a:cs typeface="Times New Roman"/>
                <a:sym typeface="Times New Roman"/>
              </a:rPr>
              <a:t>1</a:t>
            </a:r>
            <a:endParaRPr b="0" i="0" sz="29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b="0" i="0" lang="en" sz="2900" u="none" cap="none" strike="noStrike">
                <a:solidFill>
                  <a:srgbClr val="000000"/>
                </a:solidFill>
                <a:latin typeface="Times New Roman"/>
                <a:ea typeface="Times New Roman"/>
                <a:cs typeface="Times New Roman"/>
                <a:sym typeface="Times New Roman"/>
              </a:rPr>
              <a:t>Pamala Seeley</a:t>
            </a:r>
            <a:r>
              <a:rPr b="1" baseline="30000" i="0" lang="en" sz="2900" u="none" cap="none" strike="noStrike">
                <a:solidFill>
                  <a:schemeClr val="dk1"/>
                </a:solidFill>
                <a:latin typeface="Times New Roman"/>
                <a:ea typeface="Times New Roman"/>
                <a:cs typeface="Times New Roman"/>
                <a:sym typeface="Times New Roman"/>
              </a:rPr>
              <a:t>1</a:t>
            </a:r>
            <a:r>
              <a:rPr b="0" i="0" lang="en" sz="2900" u="none" cap="none" strike="noStrike">
                <a:solidFill>
                  <a:srgbClr val="000000"/>
                </a:solidFill>
                <a:latin typeface="Times New Roman"/>
                <a:ea typeface="Times New Roman"/>
                <a:cs typeface="Times New Roman"/>
                <a:sym typeface="Times New Roman"/>
              </a:rPr>
              <a:t>, Dr. Peter Horanyi (UCB)</a:t>
            </a:r>
            <a:endParaRPr b="0" i="0" sz="29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b="0" i="0" lang="en" sz="2900" u="none" cap="none" strike="noStrike">
                <a:solidFill>
                  <a:srgbClr val="000000"/>
                </a:solidFill>
                <a:latin typeface="Times New Roman"/>
                <a:ea typeface="Times New Roman"/>
                <a:cs typeface="Times New Roman"/>
                <a:sym typeface="Times New Roman"/>
              </a:rPr>
              <a:t>South Forsyth High School</a:t>
            </a:r>
            <a:r>
              <a:rPr b="1" baseline="30000" i="0" lang="en" sz="2900" u="none" cap="none" strike="noStrike">
                <a:solidFill>
                  <a:srgbClr val="000000"/>
                </a:solidFill>
                <a:latin typeface="Times New Roman"/>
                <a:ea typeface="Times New Roman"/>
                <a:cs typeface="Times New Roman"/>
                <a:sym typeface="Times New Roman"/>
              </a:rPr>
              <a:t>1</a:t>
            </a:r>
            <a:r>
              <a:rPr b="0" i="0" lang="en" sz="2900" u="none" cap="none" strike="noStrike">
                <a:solidFill>
                  <a:srgbClr val="000000"/>
                </a:solidFill>
                <a:latin typeface="Times New Roman"/>
                <a:ea typeface="Times New Roman"/>
                <a:cs typeface="Times New Roman"/>
                <a:sym typeface="Times New Roman"/>
              </a:rPr>
              <a:t>, Cumming, Georgia, USA</a:t>
            </a:r>
            <a:endParaRPr b="0" i="0" sz="2900" u="none" cap="none" strike="noStrike">
              <a:solidFill>
                <a:srgbClr val="000000"/>
              </a:solidFill>
              <a:latin typeface="Times New Roman"/>
              <a:ea typeface="Times New Roman"/>
              <a:cs typeface="Times New Roman"/>
              <a:sym typeface="Times New Roman"/>
            </a:endParaRPr>
          </a:p>
        </p:txBody>
      </p:sp>
      <p:sp>
        <p:nvSpPr>
          <p:cNvPr id="57" name="Google Shape;57;g3cb5c1b1445_0_53"/>
          <p:cNvSpPr txBox="1"/>
          <p:nvPr/>
        </p:nvSpPr>
        <p:spPr>
          <a:xfrm>
            <a:off x="523900" y="8631725"/>
            <a:ext cx="11370900" cy="97827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58" name="Google Shape;58;g3cb5c1b1445_0_53"/>
          <p:cNvSpPr txBox="1"/>
          <p:nvPr/>
        </p:nvSpPr>
        <p:spPr>
          <a:xfrm>
            <a:off x="12046825" y="2311275"/>
            <a:ext cx="14767200" cy="163554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00"/>
              <a:buFont typeface="Arial"/>
              <a:buNone/>
            </a:pPr>
            <a:r>
              <a:t/>
            </a:r>
            <a:endParaRPr b="1" i="0" sz="36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200"/>
              <a:buFont typeface="Arial"/>
              <a:buNone/>
            </a:pPr>
            <a:r>
              <a:rPr b="1" i="0" lang="en" sz="3300" u="none" cap="none" strike="noStrike">
                <a:solidFill>
                  <a:srgbClr val="000000"/>
                </a:solidFill>
                <a:latin typeface="Times New Roman"/>
                <a:ea typeface="Times New Roman"/>
                <a:cs typeface="Times New Roman"/>
                <a:sym typeface="Times New Roman"/>
              </a:rPr>
              <a:t>Science Content</a:t>
            </a:r>
            <a:endParaRPr b="0" i="0" sz="3300" u="none" cap="none" strike="noStrike">
              <a:solidFill>
                <a:schemeClr val="dk1"/>
              </a:solidFill>
              <a:latin typeface="Times New Roman"/>
              <a:ea typeface="Times New Roman"/>
              <a:cs typeface="Times New Roman"/>
              <a:sym typeface="Times New Roman"/>
            </a:endParaRPr>
          </a:p>
          <a:p>
            <a:pPr indent="-292608" lvl="0" marL="292608" marR="0" rtl="0" algn="ctr">
              <a:lnSpc>
                <a:spcPct val="100000"/>
              </a:lnSpc>
              <a:spcBef>
                <a:spcPts val="0"/>
              </a:spcBef>
              <a:spcAft>
                <a:spcPts val="0"/>
              </a:spcAft>
              <a:buClr>
                <a:srgbClr val="000000"/>
              </a:buClr>
              <a:buSzPts val="2800"/>
              <a:buFont typeface="Times New Roman"/>
              <a:buChar char="●"/>
            </a:pPr>
            <a:r>
              <a:rPr b="0" i="0" lang="en" sz="2800" u="none" cap="none" strike="noStrike">
                <a:solidFill>
                  <a:srgbClr val="000000"/>
                </a:solidFill>
                <a:latin typeface="Times New Roman"/>
                <a:ea typeface="Times New Roman"/>
                <a:cs typeface="Times New Roman"/>
                <a:sym typeface="Times New Roman"/>
              </a:rPr>
              <a:t>Plasmids assembled via Golden Gate Assembly</a:t>
            </a:r>
            <a:endParaRPr b="0" i="0" sz="2800" u="none" cap="none" strike="noStrike">
              <a:solidFill>
                <a:srgbClr val="000000"/>
              </a:solidFill>
              <a:latin typeface="Times New Roman"/>
              <a:ea typeface="Times New Roman"/>
              <a:cs typeface="Times New Roman"/>
              <a:sym typeface="Times New Roman"/>
            </a:endParaRPr>
          </a:p>
          <a:p>
            <a:pPr indent="-292608" lvl="0" marL="292608" marR="0" rtl="0" algn="ctr">
              <a:lnSpc>
                <a:spcPct val="100000"/>
              </a:lnSpc>
              <a:spcBef>
                <a:spcPts val="0"/>
              </a:spcBef>
              <a:spcAft>
                <a:spcPts val="0"/>
              </a:spcAft>
              <a:buClr>
                <a:srgbClr val="000000"/>
              </a:buClr>
              <a:buSzPts val="2800"/>
              <a:buFont typeface="Times New Roman"/>
              <a:buChar char="●"/>
            </a:pPr>
            <a:r>
              <a:rPr b="0" i="0" lang="en" sz="2800" u="none" cap="none" strike="noStrike">
                <a:solidFill>
                  <a:srgbClr val="000000"/>
                </a:solidFill>
                <a:latin typeface="Times New Roman"/>
                <a:ea typeface="Times New Roman"/>
                <a:cs typeface="Times New Roman"/>
                <a:sym typeface="Times New Roman"/>
              </a:rPr>
              <a:t>Plasmids transformed into </a:t>
            </a:r>
            <a:r>
              <a:rPr b="0" i="1" lang="en" sz="2800" u="none" cap="none" strike="noStrike">
                <a:solidFill>
                  <a:srgbClr val="000000"/>
                </a:solidFill>
                <a:latin typeface="Times New Roman"/>
                <a:ea typeface="Times New Roman"/>
                <a:cs typeface="Times New Roman"/>
                <a:sym typeface="Times New Roman"/>
              </a:rPr>
              <a:t>E. coli </a:t>
            </a:r>
            <a:r>
              <a:rPr b="0" i="0" lang="en" sz="2800" u="none" cap="none" strike="noStrike">
                <a:solidFill>
                  <a:srgbClr val="000000"/>
                </a:solidFill>
                <a:latin typeface="Times New Roman"/>
                <a:ea typeface="Times New Roman"/>
                <a:cs typeface="Times New Roman"/>
                <a:sym typeface="Times New Roman"/>
              </a:rPr>
              <a:t>and cultivated into bacterial lawns as a food source for </a:t>
            </a:r>
            <a:r>
              <a:rPr b="0" i="1" lang="en" sz="2800" u="none" cap="none" strike="noStrike">
                <a:solidFill>
                  <a:srgbClr val="000000"/>
                </a:solidFill>
                <a:latin typeface="Times New Roman"/>
                <a:ea typeface="Times New Roman"/>
                <a:cs typeface="Times New Roman"/>
                <a:sym typeface="Times New Roman"/>
              </a:rPr>
              <a:t>C. elegans</a:t>
            </a:r>
            <a:endParaRPr b="0" i="0" sz="2800" u="none" cap="none" strike="noStrike">
              <a:solidFill>
                <a:srgbClr val="000000"/>
              </a:solidFill>
              <a:latin typeface="Times New Roman"/>
              <a:ea typeface="Times New Roman"/>
              <a:cs typeface="Times New Roman"/>
              <a:sym typeface="Times New Roman"/>
            </a:endParaRPr>
          </a:p>
          <a:p>
            <a:pPr indent="-292608" lvl="0" marL="292608" marR="0" rtl="0" algn="ctr">
              <a:lnSpc>
                <a:spcPct val="100000"/>
              </a:lnSpc>
              <a:spcBef>
                <a:spcPts val="0"/>
              </a:spcBef>
              <a:spcAft>
                <a:spcPts val="0"/>
              </a:spcAft>
              <a:buClr>
                <a:srgbClr val="000000"/>
              </a:buClr>
              <a:buSzPts val="2800"/>
              <a:buFont typeface="Times New Roman"/>
              <a:buChar char="●"/>
            </a:pPr>
            <a:r>
              <a:rPr b="0" i="0" lang="en" sz="2800" u="none" cap="none" strike="noStrike">
                <a:solidFill>
                  <a:srgbClr val="000000"/>
                </a:solidFill>
                <a:latin typeface="Times New Roman"/>
                <a:ea typeface="Times New Roman"/>
                <a:cs typeface="Times New Roman"/>
                <a:sym typeface="Times New Roman"/>
              </a:rPr>
              <a:t>Cell membrane temporarily permeable via heat shock or chemical treatment allowing plasmid DNA to pass through the cell to be transferred to </a:t>
            </a:r>
            <a:r>
              <a:rPr b="0" i="1" lang="en" sz="2800" u="none" cap="none" strike="noStrike">
                <a:solidFill>
                  <a:srgbClr val="000000"/>
                </a:solidFill>
                <a:latin typeface="Times New Roman"/>
                <a:ea typeface="Times New Roman"/>
                <a:cs typeface="Times New Roman"/>
                <a:sym typeface="Times New Roman"/>
              </a:rPr>
              <a:t>E. coli</a:t>
            </a:r>
            <a:endParaRPr b="0" i="0" sz="2800" u="none" cap="none" strike="noStrike">
              <a:solidFill>
                <a:srgbClr val="000000"/>
              </a:solidFill>
              <a:latin typeface="Times New Roman"/>
              <a:ea typeface="Times New Roman"/>
              <a:cs typeface="Times New Roman"/>
              <a:sym typeface="Times New Roman"/>
            </a:endParaRPr>
          </a:p>
          <a:p>
            <a:pPr indent="-292608" lvl="0" marL="292608" marR="0" rtl="0" algn="ctr">
              <a:lnSpc>
                <a:spcPct val="100000"/>
              </a:lnSpc>
              <a:spcBef>
                <a:spcPts val="0"/>
              </a:spcBef>
              <a:spcAft>
                <a:spcPts val="0"/>
              </a:spcAft>
              <a:buClr>
                <a:srgbClr val="000000"/>
              </a:buClr>
              <a:buSzPts val="2800"/>
              <a:buFont typeface="Times New Roman"/>
              <a:buChar char="●"/>
            </a:pPr>
            <a:r>
              <a:rPr b="0" i="0" lang="en" sz="2800" u="none" cap="none" strike="noStrike">
                <a:solidFill>
                  <a:srgbClr val="000000"/>
                </a:solidFill>
                <a:latin typeface="Times New Roman"/>
                <a:ea typeface="Times New Roman"/>
                <a:cs typeface="Times New Roman"/>
                <a:sym typeface="Times New Roman"/>
              </a:rPr>
              <a:t>The GFP gene in the plasmid would allow for fluorescence in </a:t>
            </a:r>
            <a:r>
              <a:rPr b="0" i="1" lang="en" sz="2800" u="none" cap="none" strike="noStrike">
                <a:solidFill>
                  <a:srgbClr val="000000"/>
                </a:solidFill>
                <a:latin typeface="Times New Roman"/>
                <a:ea typeface="Times New Roman"/>
                <a:cs typeface="Times New Roman"/>
                <a:sym typeface="Times New Roman"/>
              </a:rPr>
              <a:t>C. elegans </a:t>
            </a:r>
            <a:r>
              <a:rPr b="0" i="0" lang="en" sz="2800" u="none" cap="none" strike="noStrike">
                <a:solidFill>
                  <a:srgbClr val="000000"/>
                </a:solidFill>
                <a:latin typeface="Times New Roman"/>
                <a:ea typeface="Times New Roman"/>
                <a:cs typeface="Times New Roman"/>
                <a:sym typeface="Times New Roman"/>
              </a:rPr>
              <a:t>to allow for the measure of oxidative stress levels increasing </a:t>
            </a:r>
            <a:endParaRPr b="0" i="0" sz="2800" u="none" cap="none" strike="noStrike">
              <a:solidFill>
                <a:srgbClr val="000000"/>
              </a:solidFill>
              <a:latin typeface="Times New Roman"/>
              <a:ea typeface="Times New Roman"/>
              <a:cs typeface="Times New Roman"/>
              <a:sym typeface="Times New Roman"/>
            </a:endParaRPr>
          </a:p>
          <a:p>
            <a:pPr indent="-406400" lvl="0" marL="457200" marR="0" rtl="0" algn="ctr">
              <a:lnSpc>
                <a:spcPct val="100000"/>
              </a:lnSpc>
              <a:spcBef>
                <a:spcPts val="0"/>
              </a:spcBef>
              <a:spcAft>
                <a:spcPts val="0"/>
              </a:spcAft>
              <a:buClr>
                <a:srgbClr val="000000"/>
              </a:buClr>
              <a:buSzPts val="2800"/>
              <a:buFont typeface="Times New Roman"/>
              <a:buChar char="●"/>
            </a:pPr>
            <a:r>
              <a:rPr b="0" i="1" lang="en" sz="2800" u="none" cap="none" strike="noStrike">
                <a:solidFill>
                  <a:schemeClr val="dk1"/>
                </a:solidFill>
                <a:latin typeface="Times New Roman"/>
                <a:ea typeface="Times New Roman"/>
                <a:cs typeface="Times New Roman"/>
                <a:sym typeface="Times New Roman"/>
              </a:rPr>
              <a:t>C. elegans </a:t>
            </a:r>
            <a:r>
              <a:rPr b="0" i="0" lang="en" sz="2800" u="none" cap="none" strike="noStrike">
                <a:solidFill>
                  <a:schemeClr val="dk1"/>
                </a:solidFill>
                <a:latin typeface="Times New Roman"/>
                <a:ea typeface="Times New Roman"/>
                <a:cs typeface="Times New Roman"/>
                <a:sym typeface="Times New Roman"/>
              </a:rPr>
              <a:t>used as a model organism to be replicated in the eye</a:t>
            </a:r>
            <a:endParaRPr b="0" i="0" sz="2800" u="none" cap="none" strike="noStrike">
              <a:solidFill>
                <a:srgbClr val="000000"/>
              </a:solidFill>
              <a:latin typeface="Times New Roman"/>
              <a:ea typeface="Times New Roman"/>
              <a:cs typeface="Times New Roman"/>
              <a:sym typeface="Times New Roman"/>
            </a:endParaRPr>
          </a:p>
        </p:txBody>
      </p:sp>
      <p:sp>
        <p:nvSpPr>
          <p:cNvPr id="59" name="Google Shape;59;g3cb5c1b1445_0_53"/>
          <p:cNvSpPr txBox="1"/>
          <p:nvPr/>
        </p:nvSpPr>
        <p:spPr>
          <a:xfrm>
            <a:off x="26966325" y="1792550"/>
            <a:ext cx="10231200" cy="122796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457200" marR="0" rtl="0" algn="l">
              <a:lnSpc>
                <a:spcPct val="115000"/>
              </a:lnSpc>
              <a:spcBef>
                <a:spcPts val="1200"/>
              </a:spcBef>
              <a:spcAft>
                <a:spcPts val="0"/>
              </a:spcAft>
              <a:buClr>
                <a:srgbClr val="000000"/>
              </a:buClr>
              <a:buSzPts val="2800"/>
              <a:buFont typeface="Arial"/>
              <a:buNone/>
            </a:pPr>
            <a:r>
              <a:rPr b="1" i="0" lang="en" sz="2800" u="none" cap="none" strike="noStrike">
                <a:solidFill>
                  <a:schemeClr val="dk1"/>
                </a:solidFill>
                <a:latin typeface="Times New Roman"/>
                <a:ea typeface="Times New Roman"/>
                <a:cs typeface="Times New Roman"/>
                <a:sym typeface="Times New Roman"/>
              </a:rPr>
              <a:t>       </a:t>
            </a:r>
            <a:endParaRPr b="1" i="0" sz="2800" u="none" cap="none" strike="noStrike">
              <a:solidFill>
                <a:schemeClr val="dk1"/>
              </a:solidFill>
              <a:latin typeface="Times New Roman"/>
              <a:ea typeface="Times New Roman"/>
              <a:cs typeface="Times New Roman"/>
              <a:sym typeface="Times New Roman"/>
            </a:endParaRPr>
          </a:p>
          <a:p>
            <a:pPr indent="0" lvl="0" marL="457200" marR="0" rtl="0" algn="l">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457200" marR="0" rtl="0" algn="l">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457200" marR="0" rtl="0" algn="l">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457200" lvl="0" marL="457200" marR="0" rtl="0" algn="l">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457200" marR="0" rtl="0" algn="ctr">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457200" marR="0" rtl="0" algn="ctr">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457200" marR="0" rtl="0" algn="ctr">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457200" marR="0" rtl="0" algn="ctr">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457200" marR="0" rtl="0" algn="ctr">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457200" marR="0" rtl="0" algn="ctr">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rgbClr val="000000"/>
              </a:buClr>
              <a:buSzPts val="2800"/>
              <a:buFont typeface="Arial"/>
              <a:buNone/>
            </a:pPr>
            <a:r>
              <a:t/>
            </a:r>
            <a:endParaRPr b="1" i="0" sz="2800" u="none" cap="none" strike="noStrike">
              <a:solidFill>
                <a:schemeClr val="dk1"/>
              </a:solidFill>
              <a:latin typeface="Times New Roman"/>
              <a:ea typeface="Times New Roman"/>
              <a:cs typeface="Times New Roman"/>
              <a:sym typeface="Times New Roman"/>
            </a:endParaRPr>
          </a:p>
          <a:p>
            <a:pPr indent="0" lvl="0" marL="457200" marR="0" rtl="0" algn="ctr">
              <a:lnSpc>
                <a:spcPct val="115000"/>
              </a:lnSpc>
              <a:spcBef>
                <a:spcPts val="1200"/>
              </a:spcBef>
              <a:spcAft>
                <a:spcPts val="0"/>
              </a:spcAft>
              <a:buClr>
                <a:srgbClr val="000000"/>
              </a:buClr>
              <a:buSzPts val="3300"/>
              <a:buFont typeface="Arial"/>
              <a:buNone/>
            </a:pPr>
            <a:r>
              <a:t/>
            </a:r>
            <a:endParaRPr b="1" i="0" sz="3300" u="none" cap="none" strike="noStrike">
              <a:solidFill>
                <a:schemeClr val="dk1"/>
              </a:solidFill>
              <a:latin typeface="Times New Roman"/>
              <a:ea typeface="Times New Roman"/>
              <a:cs typeface="Times New Roman"/>
              <a:sym typeface="Times New Roman"/>
            </a:endParaRPr>
          </a:p>
          <a:p>
            <a:pPr indent="0" lvl="0" marL="457200" marR="0" rtl="0" algn="ctr">
              <a:lnSpc>
                <a:spcPct val="115000"/>
              </a:lnSpc>
              <a:spcBef>
                <a:spcPts val="1200"/>
              </a:spcBef>
              <a:spcAft>
                <a:spcPts val="0"/>
              </a:spcAft>
              <a:buClr>
                <a:srgbClr val="000000"/>
              </a:buClr>
              <a:buSzPts val="3300"/>
              <a:buFont typeface="Arial"/>
              <a:buNone/>
            </a:pPr>
            <a:r>
              <a:t/>
            </a:r>
            <a:endParaRPr b="1" i="0" sz="3300" u="none" cap="none" strike="noStrike">
              <a:solidFill>
                <a:schemeClr val="dk1"/>
              </a:solidFill>
              <a:latin typeface="Times New Roman"/>
              <a:ea typeface="Times New Roman"/>
              <a:cs typeface="Times New Roman"/>
              <a:sym typeface="Times New Roman"/>
            </a:endParaRPr>
          </a:p>
          <a:p>
            <a:pPr indent="0" lvl="0" marL="457200" marR="0" rtl="0" algn="ctr">
              <a:lnSpc>
                <a:spcPct val="115000"/>
              </a:lnSpc>
              <a:spcBef>
                <a:spcPts val="1200"/>
              </a:spcBef>
              <a:spcAft>
                <a:spcPts val="0"/>
              </a:spcAft>
              <a:buClr>
                <a:srgbClr val="000000"/>
              </a:buClr>
              <a:buSzPts val="3300"/>
              <a:buFont typeface="Arial"/>
              <a:buNone/>
            </a:pPr>
            <a:r>
              <a:rPr b="1" i="0" lang="en" sz="3300" u="none" cap="none" strike="noStrike">
                <a:solidFill>
                  <a:schemeClr val="dk1"/>
                </a:solidFill>
                <a:latin typeface="Times New Roman"/>
                <a:ea typeface="Times New Roman"/>
                <a:cs typeface="Times New Roman"/>
                <a:sym typeface="Times New Roman"/>
              </a:rPr>
              <a:t>Next Steps</a:t>
            </a:r>
            <a:endParaRPr b="1" i="0" sz="3300" u="none" cap="none" strike="noStrike">
              <a:solidFill>
                <a:schemeClr val="dk1"/>
              </a:solidFill>
              <a:latin typeface="Times New Roman"/>
              <a:ea typeface="Times New Roman"/>
              <a:cs typeface="Times New Roman"/>
              <a:sym typeface="Times New Roman"/>
            </a:endParaRPr>
          </a:p>
          <a:p>
            <a:pPr indent="-406400" lvl="0" marL="457200" marR="0" rtl="0" algn="l">
              <a:lnSpc>
                <a:spcPct val="150000"/>
              </a:lnSpc>
              <a:spcBef>
                <a:spcPts val="1200"/>
              </a:spcBef>
              <a:spcAft>
                <a:spcPts val="0"/>
              </a:spcAft>
              <a:buClr>
                <a:srgbClr val="000000"/>
              </a:buClr>
              <a:buSzPts val="2800"/>
              <a:buFont typeface="Times New Roman"/>
              <a:buChar char="●"/>
            </a:pPr>
            <a:r>
              <a:rPr b="0" i="0" lang="en" sz="2800" u="none" cap="none" strike="noStrike">
                <a:solidFill>
                  <a:srgbClr val="000000"/>
                </a:solidFill>
                <a:latin typeface="Times New Roman"/>
                <a:ea typeface="Times New Roman"/>
                <a:cs typeface="Times New Roman"/>
                <a:sym typeface="Times New Roman"/>
              </a:rPr>
              <a:t>Test the biosensor with real blue-light exposure and real </a:t>
            </a:r>
            <a:r>
              <a:rPr b="0" i="1" lang="en" sz="2800" u="none" cap="none" strike="noStrike">
                <a:solidFill>
                  <a:srgbClr val="000000"/>
                </a:solidFill>
                <a:latin typeface="Times New Roman"/>
                <a:ea typeface="Times New Roman"/>
                <a:cs typeface="Times New Roman"/>
                <a:sym typeface="Times New Roman"/>
              </a:rPr>
              <a:t>E.coli </a:t>
            </a:r>
            <a:r>
              <a:rPr b="0" i="0" lang="en" sz="2800" u="none" cap="none" strike="noStrike">
                <a:solidFill>
                  <a:srgbClr val="000000"/>
                </a:solidFill>
                <a:latin typeface="Times New Roman"/>
                <a:ea typeface="Times New Roman"/>
                <a:cs typeface="Times New Roman"/>
                <a:sym typeface="Times New Roman"/>
              </a:rPr>
              <a:t>samples to confirm reliable performance in 0.90 - 0.97% NaCl levels, neutral pH, 27-35 (</a:t>
            </a:r>
            <a:r>
              <a:rPr b="0" i="0" lang="en" sz="2800" u="none" cap="none" strike="noStrike">
                <a:solidFill>
                  <a:schemeClr val="dk1"/>
                </a:solidFill>
                <a:latin typeface="Times New Roman"/>
                <a:ea typeface="Times New Roman"/>
                <a:cs typeface="Times New Roman"/>
                <a:sym typeface="Times New Roman"/>
              </a:rPr>
              <a:t>°C)</a:t>
            </a:r>
            <a:r>
              <a:rPr b="0" i="0" lang="en" sz="2800" u="none" cap="none" strike="noStrike">
                <a:solidFill>
                  <a:srgbClr val="000000"/>
                </a:solidFill>
                <a:latin typeface="Times New Roman"/>
                <a:ea typeface="Times New Roman"/>
                <a:cs typeface="Times New Roman"/>
                <a:sym typeface="Times New Roman"/>
              </a:rPr>
              <a:t>, and natural light exposure.</a:t>
            </a:r>
            <a:endParaRPr b="0" i="0" sz="2800" u="none" cap="none" strike="noStrike">
              <a:solidFill>
                <a:srgbClr val="000000"/>
              </a:solidFill>
              <a:latin typeface="Times New Roman"/>
              <a:ea typeface="Times New Roman"/>
              <a:cs typeface="Times New Roman"/>
              <a:sym typeface="Times New Roman"/>
            </a:endParaRPr>
          </a:p>
          <a:p>
            <a:pPr indent="-406400" lvl="0" marL="457200" marR="0" rtl="0" algn="l">
              <a:lnSpc>
                <a:spcPct val="150000"/>
              </a:lnSpc>
              <a:spcBef>
                <a:spcPts val="0"/>
              </a:spcBef>
              <a:spcAft>
                <a:spcPts val="0"/>
              </a:spcAft>
              <a:buClr>
                <a:srgbClr val="000000"/>
              </a:buClr>
              <a:buSzPts val="2800"/>
              <a:buFont typeface="Times New Roman"/>
              <a:buChar char="●"/>
            </a:pPr>
            <a:r>
              <a:rPr b="0" i="0" lang="en" sz="2800" u="none" cap="none" strike="noStrike">
                <a:solidFill>
                  <a:srgbClr val="000000"/>
                </a:solidFill>
                <a:latin typeface="Times New Roman"/>
                <a:ea typeface="Times New Roman"/>
                <a:cs typeface="Times New Roman"/>
                <a:sym typeface="Times New Roman"/>
              </a:rPr>
              <a:t>Convert the system to a safe, deployable format (cell-free or kill-switch) with a simple fluorescence readout and move away from using </a:t>
            </a:r>
            <a:r>
              <a:rPr b="0" i="1" lang="en" sz="2800" u="none" cap="none" strike="noStrike">
                <a:solidFill>
                  <a:srgbClr val="000000"/>
                </a:solidFill>
                <a:latin typeface="Times New Roman"/>
                <a:ea typeface="Times New Roman"/>
                <a:cs typeface="Times New Roman"/>
                <a:sym typeface="Times New Roman"/>
              </a:rPr>
              <a:t>E.coli</a:t>
            </a:r>
            <a:r>
              <a:rPr b="0" i="0" lang="en" sz="2800" u="none" cap="none" strike="noStrike">
                <a:solidFill>
                  <a:srgbClr val="000000"/>
                </a:solidFill>
                <a:latin typeface="Times New Roman"/>
                <a:ea typeface="Times New Roman"/>
                <a:cs typeface="Times New Roman"/>
                <a:sym typeface="Times New Roman"/>
              </a:rPr>
              <a:t> to make it safer to use in an eye-drop solution.</a:t>
            </a:r>
            <a:endParaRPr b="0" i="0" sz="2800" u="none" cap="none" strike="noStrike">
              <a:solidFill>
                <a:srgbClr val="000000"/>
              </a:solidFill>
              <a:latin typeface="Times New Roman"/>
              <a:ea typeface="Times New Roman"/>
              <a:cs typeface="Times New Roman"/>
              <a:sym typeface="Times New Roman"/>
            </a:endParaRPr>
          </a:p>
          <a:p>
            <a:pPr indent="-406400" lvl="0" marL="457200" marR="0" rtl="0" algn="l">
              <a:lnSpc>
                <a:spcPct val="150000"/>
              </a:lnSpc>
              <a:spcBef>
                <a:spcPts val="0"/>
              </a:spcBef>
              <a:spcAft>
                <a:spcPts val="0"/>
              </a:spcAft>
              <a:buClr>
                <a:srgbClr val="000000"/>
              </a:buClr>
              <a:buSzPts val="2800"/>
              <a:buFont typeface="Times New Roman"/>
              <a:buChar char="●"/>
            </a:pPr>
            <a:r>
              <a:rPr b="0" i="0" lang="en" sz="2800" u="none" cap="none" strike="noStrike">
                <a:solidFill>
                  <a:srgbClr val="000000"/>
                </a:solidFill>
                <a:latin typeface="Times New Roman"/>
                <a:ea typeface="Times New Roman"/>
                <a:cs typeface="Times New Roman"/>
                <a:sym typeface="Times New Roman"/>
              </a:rPr>
              <a:t>Run a small pilot for one use case (e.g., antioxidant screening) to verify usability and stability outside the lab.</a:t>
            </a:r>
            <a:endParaRPr b="0" i="0" sz="2800" u="none" cap="none" strike="noStrike">
              <a:solidFill>
                <a:srgbClr val="000000"/>
              </a:solidFill>
              <a:latin typeface="Times New Roman"/>
              <a:ea typeface="Times New Roman"/>
              <a:cs typeface="Times New Roman"/>
              <a:sym typeface="Times New Roman"/>
            </a:endParaRPr>
          </a:p>
          <a:p>
            <a:pPr indent="0" lvl="0" marL="457200" marR="0" rtl="0" algn="l">
              <a:lnSpc>
                <a:spcPct val="115000"/>
              </a:lnSpc>
              <a:spcBef>
                <a:spcPts val="120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457200" marR="0" rtl="0" algn="l">
              <a:lnSpc>
                <a:spcPct val="115000"/>
              </a:lnSpc>
              <a:spcBef>
                <a:spcPts val="120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457200" marR="0" rtl="0" algn="l">
              <a:lnSpc>
                <a:spcPct val="115000"/>
              </a:lnSpc>
              <a:spcBef>
                <a:spcPts val="120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457200" marR="0" rtl="0" algn="l">
              <a:lnSpc>
                <a:spcPct val="115000"/>
              </a:lnSpc>
              <a:spcBef>
                <a:spcPts val="120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457200" marR="0" rtl="0" algn="l">
              <a:lnSpc>
                <a:spcPct val="115000"/>
              </a:lnSpc>
              <a:spcBef>
                <a:spcPts val="1200"/>
              </a:spcBef>
              <a:spcAft>
                <a:spcPts val="120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p:txBody>
      </p:sp>
      <p:sp>
        <p:nvSpPr>
          <p:cNvPr id="60" name="Google Shape;60;g3cb5c1b1445_0_53"/>
          <p:cNvSpPr txBox="1"/>
          <p:nvPr/>
        </p:nvSpPr>
        <p:spPr>
          <a:xfrm>
            <a:off x="26807550" y="14176825"/>
            <a:ext cx="10398300" cy="43854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l">
              <a:lnSpc>
                <a:spcPct val="115000"/>
              </a:lnSpc>
              <a:spcBef>
                <a:spcPts val="1200"/>
              </a:spcBef>
              <a:spcAft>
                <a:spcPts val="120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pic>
        <p:nvPicPr>
          <p:cNvPr id="61" name="Google Shape;61;g3cb5c1b1445_0_53"/>
          <p:cNvPicPr preferRelativeResize="0"/>
          <p:nvPr/>
        </p:nvPicPr>
        <p:blipFill rotWithShape="1">
          <a:blip r:embed="rId4">
            <a:alphaModFix/>
          </a:blip>
          <a:srcRect b="-9661" l="0" r="0" t="0"/>
          <a:stretch/>
        </p:blipFill>
        <p:spPr>
          <a:xfrm>
            <a:off x="1050503" y="-141806"/>
            <a:ext cx="7090606" cy="2789977"/>
          </a:xfrm>
          <a:prstGeom prst="rect">
            <a:avLst/>
          </a:prstGeom>
          <a:noFill/>
          <a:ln>
            <a:noFill/>
          </a:ln>
        </p:spPr>
      </p:pic>
      <p:pic>
        <p:nvPicPr>
          <p:cNvPr id="62" name="Google Shape;62;g3cb5c1b1445_0_53"/>
          <p:cNvPicPr preferRelativeResize="0"/>
          <p:nvPr/>
        </p:nvPicPr>
        <p:blipFill rotWithShape="1">
          <a:blip r:embed="rId5">
            <a:alphaModFix/>
          </a:blip>
          <a:srcRect b="0" l="0" r="0" t="0"/>
          <a:stretch/>
        </p:blipFill>
        <p:spPr>
          <a:xfrm>
            <a:off x="20453971" y="18765726"/>
            <a:ext cx="4192619" cy="1653309"/>
          </a:xfrm>
          <a:prstGeom prst="rect">
            <a:avLst/>
          </a:prstGeom>
          <a:noFill/>
          <a:ln>
            <a:noFill/>
          </a:ln>
        </p:spPr>
      </p:pic>
      <p:pic>
        <p:nvPicPr>
          <p:cNvPr id="63" name="Google Shape;63;g3cb5c1b1445_0_53"/>
          <p:cNvPicPr preferRelativeResize="0"/>
          <p:nvPr/>
        </p:nvPicPr>
        <p:blipFill rotWithShape="1">
          <a:blip r:embed="rId6">
            <a:alphaModFix/>
          </a:blip>
          <a:srcRect b="0" l="0" r="0" t="0"/>
          <a:stretch/>
        </p:blipFill>
        <p:spPr>
          <a:xfrm>
            <a:off x="7927227" y="18896353"/>
            <a:ext cx="5524448" cy="1792600"/>
          </a:xfrm>
          <a:prstGeom prst="rect">
            <a:avLst/>
          </a:prstGeom>
          <a:noFill/>
          <a:ln>
            <a:noFill/>
          </a:ln>
        </p:spPr>
      </p:pic>
      <p:pic>
        <p:nvPicPr>
          <p:cNvPr id="64" name="Google Shape;64;g3cb5c1b1445_0_53"/>
          <p:cNvPicPr preferRelativeResize="0"/>
          <p:nvPr/>
        </p:nvPicPr>
        <p:blipFill rotWithShape="1">
          <a:blip r:embed="rId7">
            <a:alphaModFix/>
          </a:blip>
          <a:srcRect b="0" l="0" r="0" t="0"/>
          <a:stretch/>
        </p:blipFill>
        <p:spPr>
          <a:xfrm>
            <a:off x="26607047" y="18871050"/>
            <a:ext cx="1836813" cy="1843209"/>
          </a:xfrm>
          <a:prstGeom prst="rect">
            <a:avLst/>
          </a:prstGeom>
          <a:noFill/>
          <a:ln>
            <a:noFill/>
          </a:ln>
        </p:spPr>
      </p:pic>
      <p:sp>
        <p:nvSpPr>
          <p:cNvPr id="65" name="Google Shape;65;g3cb5c1b1445_0_53"/>
          <p:cNvSpPr/>
          <p:nvPr/>
        </p:nvSpPr>
        <p:spPr>
          <a:xfrm>
            <a:off x="3895725" y="9536235"/>
            <a:ext cx="3014100" cy="301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067"/>
              <a:buFont typeface="Arial"/>
              <a:buNone/>
            </a:pPr>
            <a:r>
              <a:t/>
            </a:r>
            <a:endParaRPr b="0" i="0" sz="1067" u="none" cap="none" strike="noStrike">
              <a:solidFill>
                <a:srgbClr val="000000"/>
              </a:solidFill>
              <a:latin typeface="Arial"/>
              <a:ea typeface="Arial"/>
              <a:cs typeface="Arial"/>
              <a:sym typeface="Arial"/>
            </a:endParaRPr>
          </a:p>
        </p:txBody>
      </p:sp>
      <p:pic>
        <p:nvPicPr>
          <p:cNvPr id="66" name="Google Shape;66;g3cb5c1b1445_0_53"/>
          <p:cNvPicPr preferRelativeResize="0"/>
          <p:nvPr/>
        </p:nvPicPr>
        <p:blipFill rotWithShape="1">
          <a:blip r:embed="rId8">
            <a:alphaModFix/>
          </a:blip>
          <a:srcRect b="0" l="0" r="0" t="0"/>
          <a:stretch/>
        </p:blipFill>
        <p:spPr>
          <a:xfrm>
            <a:off x="30658299" y="18666888"/>
            <a:ext cx="5524450" cy="1850972"/>
          </a:xfrm>
          <a:prstGeom prst="rect">
            <a:avLst/>
          </a:prstGeom>
          <a:noFill/>
          <a:ln>
            <a:noFill/>
          </a:ln>
        </p:spPr>
      </p:pic>
      <p:pic>
        <p:nvPicPr>
          <p:cNvPr id="67" name="Google Shape;67;g3cb5c1b1445_0_53"/>
          <p:cNvPicPr preferRelativeResize="0"/>
          <p:nvPr/>
        </p:nvPicPr>
        <p:blipFill rotWithShape="1">
          <a:blip r:embed="rId9">
            <a:alphaModFix/>
          </a:blip>
          <a:srcRect b="0" l="0" r="0" t="0"/>
          <a:stretch/>
        </p:blipFill>
        <p:spPr>
          <a:xfrm>
            <a:off x="14190598" y="18773526"/>
            <a:ext cx="5524450" cy="1637683"/>
          </a:xfrm>
          <a:prstGeom prst="rect">
            <a:avLst/>
          </a:prstGeom>
          <a:noFill/>
          <a:ln>
            <a:noFill/>
          </a:ln>
        </p:spPr>
      </p:pic>
      <p:sp>
        <p:nvSpPr>
          <p:cNvPr id="68" name="Google Shape;68;g3cb5c1b1445_0_53"/>
          <p:cNvSpPr txBox="1"/>
          <p:nvPr/>
        </p:nvSpPr>
        <p:spPr>
          <a:xfrm>
            <a:off x="716650" y="8034013"/>
            <a:ext cx="11303100" cy="7249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chemeClr val="dk1"/>
              </a:buClr>
              <a:buSzPts val="11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ctr">
              <a:lnSpc>
                <a:spcPct val="115000"/>
              </a:lnSpc>
              <a:spcBef>
                <a:spcPts val="1200"/>
              </a:spcBef>
              <a:spcAft>
                <a:spcPts val="0"/>
              </a:spcAft>
              <a:buClr>
                <a:schemeClr val="dk1"/>
              </a:buClr>
              <a:buSzPts val="1100"/>
              <a:buFont typeface="Arial"/>
              <a:buNone/>
            </a:pPr>
            <a:r>
              <a:rPr b="1" i="0" lang="en" sz="3200" u="none" cap="none" strike="noStrike">
                <a:solidFill>
                  <a:schemeClr val="dk1"/>
                </a:solidFill>
                <a:latin typeface="Times New Roman"/>
                <a:ea typeface="Times New Roman"/>
                <a:cs typeface="Times New Roman"/>
                <a:sym typeface="Times New Roman"/>
              </a:rPr>
              <a:t>Introduction</a:t>
            </a:r>
            <a:endParaRPr b="1" i="0" sz="32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In recent decades, increased use of digital devices has led to prolonged exposure to blue light, and excessive exposure has raised concerns about its effects on retinal health. The retina is highly metabolically active and depends heavily on mitochondrial function. Studies show that high levels of blue light increase the productions of </a:t>
            </a:r>
            <a:r>
              <a:rPr b="0" i="1" lang="en" sz="2800" u="none" cap="none" strike="noStrike">
                <a:solidFill>
                  <a:schemeClr val="dk1"/>
                </a:solidFill>
                <a:latin typeface="Times New Roman"/>
                <a:ea typeface="Times New Roman"/>
                <a:cs typeface="Times New Roman"/>
                <a:sym typeface="Times New Roman"/>
              </a:rPr>
              <a:t>reactive oxygen species</a:t>
            </a:r>
            <a:r>
              <a:rPr b="0" i="0" lang="en" sz="2800" u="none" cap="none" strike="noStrike">
                <a:solidFill>
                  <a:schemeClr val="dk1"/>
                </a:solidFill>
                <a:latin typeface="Times New Roman"/>
                <a:ea typeface="Times New Roman"/>
                <a:cs typeface="Times New Roman"/>
                <a:sym typeface="Times New Roman"/>
              </a:rPr>
              <a:t> (ROS</a:t>
            </a:r>
            <a:r>
              <a:rPr b="0" i="1" lang="en" sz="2800" u="none" cap="none" strike="noStrike">
                <a:solidFill>
                  <a:schemeClr val="dk1"/>
                </a:solidFill>
                <a:latin typeface="Times New Roman"/>
                <a:ea typeface="Times New Roman"/>
                <a:cs typeface="Times New Roman"/>
                <a:sym typeface="Times New Roman"/>
              </a:rPr>
              <a:t>)</a:t>
            </a:r>
            <a:r>
              <a:rPr b="0" i="0" lang="en" sz="2800" u="none" cap="none" strike="noStrike">
                <a:solidFill>
                  <a:schemeClr val="dk1"/>
                </a:solidFill>
                <a:latin typeface="Times New Roman"/>
                <a:ea typeface="Times New Roman"/>
                <a:cs typeface="Times New Roman"/>
                <a:sym typeface="Times New Roman"/>
              </a:rPr>
              <a:t> in retinal cells (Godley </a:t>
            </a:r>
            <a:r>
              <a:rPr b="0" i="1" lang="en" sz="2800" u="none" cap="none" strike="noStrike">
                <a:solidFill>
                  <a:schemeClr val="dk1"/>
                </a:solidFill>
                <a:latin typeface="Times New Roman"/>
                <a:ea typeface="Times New Roman"/>
                <a:cs typeface="Times New Roman"/>
                <a:sym typeface="Times New Roman"/>
              </a:rPr>
              <a:t>et al.</a:t>
            </a:r>
            <a:r>
              <a:rPr b="0" i="0" lang="en" sz="2800" u="none" cap="none" strike="noStrike">
                <a:solidFill>
                  <a:schemeClr val="dk1"/>
                </a:solidFill>
                <a:latin typeface="Times New Roman"/>
                <a:ea typeface="Times New Roman"/>
                <a:cs typeface="Times New Roman"/>
                <a:sym typeface="Times New Roman"/>
              </a:rPr>
              <a:t>, 2005). Under normal conditions, antioxidant systems such as </a:t>
            </a:r>
            <a:r>
              <a:rPr b="0" i="1" lang="en" sz="2800" u="none" cap="none" strike="noStrike">
                <a:solidFill>
                  <a:schemeClr val="dk1"/>
                </a:solidFill>
                <a:latin typeface="Times New Roman"/>
                <a:ea typeface="Times New Roman"/>
                <a:cs typeface="Times New Roman"/>
                <a:sym typeface="Times New Roman"/>
              </a:rPr>
              <a:t>superoxide dismutase</a:t>
            </a:r>
            <a:r>
              <a:rPr b="0" i="0" lang="en" sz="2800" u="none" cap="none" strike="noStrike">
                <a:solidFill>
                  <a:schemeClr val="dk1"/>
                </a:solidFill>
                <a:latin typeface="Times New Roman"/>
                <a:ea typeface="Times New Roman"/>
                <a:cs typeface="Times New Roman"/>
                <a:sym typeface="Times New Roman"/>
              </a:rPr>
              <a:t> (SOD-2) neutralize ROS. However, excessive blue light exposure can overwhelm these antioxidants, leading to oxidative stress and mitochondrial dysfunction (Beatty </a:t>
            </a:r>
            <a:r>
              <a:rPr b="0" i="1" lang="en" sz="2800" u="none" cap="none" strike="noStrike">
                <a:solidFill>
                  <a:schemeClr val="dk1"/>
                </a:solidFill>
                <a:latin typeface="Times New Roman"/>
                <a:ea typeface="Times New Roman"/>
                <a:cs typeface="Times New Roman"/>
                <a:sym typeface="Times New Roman"/>
              </a:rPr>
              <a:t>et al.</a:t>
            </a:r>
            <a:r>
              <a:rPr b="0" i="0" lang="en" sz="2800" u="none" cap="none" strike="noStrike">
                <a:solidFill>
                  <a:schemeClr val="dk1"/>
                </a:solidFill>
                <a:latin typeface="Times New Roman"/>
                <a:ea typeface="Times New Roman"/>
                <a:cs typeface="Times New Roman"/>
                <a:sym typeface="Times New Roman"/>
              </a:rPr>
              <a:t>, 2000).</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chemeClr val="dk1"/>
              </a:buClr>
              <a:buSzPts val="11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rgbClr val="000000"/>
              </a:buClr>
              <a:buSzPts val="2800"/>
              <a:buFont typeface="Arial"/>
              <a:buNone/>
            </a:pPr>
            <a:r>
              <a:t/>
            </a:r>
            <a:endParaRPr b="0" i="0" sz="2800" u="none" cap="none" strike="noStrike">
              <a:solidFill>
                <a:schemeClr val="dk2"/>
              </a:solidFill>
              <a:latin typeface="Arial"/>
              <a:ea typeface="Arial"/>
              <a:cs typeface="Arial"/>
              <a:sym typeface="Arial"/>
            </a:endParaRPr>
          </a:p>
        </p:txBody>
      </p:sp>
      <p:sp>
        <p:nvSpPr>
          <p:cNvPr id="69" name="Google Shape;69;g3cb5c1b1445_0_53"/>
          <p:cNvSpPr txBox="1"/>
          <p:nvPr/>
        </p:nvSpPr>
        <p:spPr>
          <a:xfrm>
            <a:off x="31492475" y="14444725"/>
            <a:ext cx="5388600" cy="38406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300"/>
              <a:buFont typeface="Arial"/>
              <a:buNone/>
            </a:pPr>
            <a:r>
              <a:rPr b="0" i="0" lang="en" sz="3300" u="none" cap="none" strike="noStrike">
                <a:solidFill>
                  <a:schemeClr val="dk1"/>
                </a:solidFill>
                <a:latin typeface="Times New Roman"/>
                <a:ea typeface="Times New Roman"/>
                <a:cs typeface="Times New Roman"/>
                <a:sym typeface="Times New Roman"/>
              </a:rPr>
              <a:t>We are grateful to Mrs. Pamala Seeley and Dr. Peter Horanyi for their unwavering support and guidance throughout the different aspects of our BioBuilder project. </a:t>
            </a:r>
            <a:endParaRPr b="0" i="0" sz="3300" u="none" cap="none" strike="noStrike">
              <a:solidFill>
                <a:schemeClr val="dk2"/>
              </a:solidFill>
              <a:latin typeface="Times New Roman"/>
              <a:ea typeface="Times New Roman"/>
              <a:cs typeface="Times New Roman"/>
              <a:sym typeface="Times New Roman"/>
            </a:endParaRPr>
          </a:p>
        </p:txBody>
      </p:sp>
      <p:pic>
        <p:nvPicPr>
          <p:cNvPr id="70" name="Google Shape;70;g3cb5c1b1445_0_53" title="QRCode.png"/>
          <p:cNvPicPr preferRelativeResize="0"/>
          <p:nvPr/>
        </p:nvPicPr>
        <p:blipFill rotWithShape="1">
          <a:blip r:embed="rId10">
            <a:alphaModFix/>
          </a:blip>
          <a:srcRect b="7097" l="7810" r="8021" t="7600"/>
          <a:stretch/>
        </p:blipFill>
        <p:spPr>
          <a:xfrm>
            <a:off x="27891675" y="15072488"/>
            <a:ext cx="3363000" cy="3212912"/>
          </a:xfrm>
          <a:prstGeom prst="rect">
            <a:avLst/>
          </a:prstGeom>
          <a:noFill/>
          <a:ln>
            <a:noFill/>
          </a:ln>
        </p:spPr>
      </p:pic>
      <p:pic>
        <p:nvPicPr>
          <p:cNvPr descr="Forms response chart. Question title: Why do you dismiss your screen time limit?. Number of responses: 10 responses." id="71" name="Google Shape;71;g3cb5c1b1445_0_53" title="Why do you dismiss your screen time limit?"/>
          <p:cNvPicPr preferRelativeResize="0"/>
          <p:nvPr/>
        </p:nvPicPr>
        <p:blipFill rotWithShape="1">
          <a:blip r:embed="rId11">
            <a:alphaModFix/>
          </a:blip>
          <a:srcRect b="7105" l="17824" r="51958" t="23096"/>
          <a:stretch/>
        </p:blipFill>
        <p:spPr>
          <a:xfrm>
            <a:off x="8860361" y="13594327"/>
            <a:ext cx="2375839" cy="2309817"/>
          </a:xfrm>
          <a:prstGeom prst="rect">
            <a:avLst/>
          </a:prstGeom>
          <a:noFill/>
          <a:ln>
            <a:noFill/>
          </a:ln>
        </p:spPr>
      </p:pic>
      <p:pic>
        <p:nvPicPr>
          <p:cNvPr descr="Forms response chart. Question title: Why do you dismiss your screen time limit?. Number of responses: 10 responses." id="72" name="Google Shape;72;g3cb5c1b1445_0_53" title="Why do you dismiss your screen time limit?"/>
          <p:cNvPicPr preferRelativeResize="0"/>
          <p:nvPr/>
        </p:nvPicPr>
        <p:blipFill rotWithShape="1">
          <a:blip r:embed="rId11">
            <a:alphaModFix/>
          </a:blip>
          <a:srcRect b="52416" l="62138" r="7644" t="24717"/>
          <a:stretch/>
        </p:blipFill>
        <p:spPr>
          <a:xfrm>
            <a:off x="8860361" y="15851863"/>
            <a:ext cx="2375839" cy="756664"/>
          </a:xfrm>
          <a:prstGeom prst="rect">
            <a:avLst/>
          </a:prstGeom>
          <a:noFill/>
          <a:ln>
            <a:noFill/>
          </a:ln>
        </p:spPr>
      </p:pic>
      <p:pic>
        <p:nvPicPr>
          <p:cNvPr id="73" name="Google Shape;73;g3cb5c1b1445_0_53"/>
          <p:cNvPicPr preferRelativeResize="0"/>
          <p:nvPr/>
        </p:nvPicPr>
        <p:blipFill rotWithShape="1">
          <a:blip r:embed="rId12">
            <a:alphaModFix/>
          </a:blip>
          <a:srcRect b="0" l="0" r="0" t="0"/>
          <a:stretch/>
        </p:blipFill>
        <p:spPr>
          <a:xfrm>
            <a:off x="32218025" y="2545151"/>
            <a:ext cx="4842451" cy="4842393"/>
          </a:xfrm>
          <a:prstGeom prst="rect">
            <a:avLst/>
          </a:prstGeom>
          <a:noFill/>
          <a:ln>
            <a:noFill/>
          </a:ln>
        </p:spPr>
      </p:pic>
      <p:cxnSp>
        <p:nvCxnSpPr>
          <p:cNvPr id="74" name="Google Shape;74;g3cb5c1b1445_0_53"/>
          <p:cNvCxnSpPr/>
          <p:nvPr/>
        </p:nvCxnSpPr>
        <p:spPr>
          <a:xfrm>
            <a:off x="26999950" y="8042525"/>
            <a:ext cx="10224900" cy="0"/>
          </a:xfrm>
          <a:prstGeom prst="straightConnector1">
            <a:avLst/>
          </a:prstGeom>
          <a:noFill/>
          <a:ln cap="flat" cmpd="sng" w="9525">
            <a:solidFill>
              <a:schemeClr val="dk2"/>
            </a:solidFill>
            <a:prstDash val="solid"/>
            <a:round/>
            <a:headEnd len="sm" w="sm" type="none"/>
            <a:tailEnd len="sm" w="sm" type="none"/>
          </a:ln>
        </p:spPr>
      </p:cxnSp>
      <p:sp>
        <p:nvSpPr>
          <p:cNvPr id="75" name="Google Shape;75;g3cb5c1b1445_0_53"/>
          <p:cNvSpPr txBox="1"/>
          <p:nvPr/>
        </p:nvSpPr>
        <p:spPr>
          <a:xfrm>
            <a:off x="31492475" y="2122700"/>
            <a:ext cx="215100" cy="5970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7300"/>
              <a:buFont typeface="Arial"/>
              <a:buNone/>
            </a:pPr>
            <a:r>
              <a:t/>
            </a:r>
            <a:endParaRPr b="0" i="0" sz="7300" u="none" cap="none" strike="noStrike">
              <a:solidFill>
                <a:schemeClr val="dk2"/>
              </a:solidFill>
              <a:latin typeface="Arial"/>
              <a:ea typeface="Arial"/>
              <a:cs typeface="Arial"/>
              <a:sym typeface="Arial"/>
            </a:endParaRPr>
          </a:p>
        </p:txBody>
      </p:sp>
      <p:sp>
        <p:nvSpPr>
          <p:cNvPr id="76" name="Google Shape;76;g3cb5c1b1445_0_53"/>
          <p:cNvSpPr txBox="1"/>
          <p:nvPr/>
        </p:nvSpPr>
        <p:spPr>
          <a:xfrm>
            <a:off x="26966325" y="1808850"/>
            <a:ext cx="5213700" cy="6315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100"/>
              <a:buFont typeface="Arial"/>
              <a:buNone/>
            </a:pPr>
            <a:r>
              <a:rPr b="1" i="0" lang="en" sz="3100" u="none" cap="none" strike="noStrike">
                <a:solidFill>
                  <a:schemeClr val="dk1"/>
                </a:solidFill>
                <a:latin typeface="Times New Roman"/>
                <a:ea typeface="Times New Roman"/>
                <a:cs typeface="Times New Roman"/>
                <a:sym typeface="Times New Roman"/>
              </a:rPr>
              <a:t>Team Contributions:</a:t>
            </a:r>
            <a:endParaRPr b="1" i="0" sz="31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Sarvesh Sathiyamoorthi - Project Coordination &amp; Design</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Arush Maridu - Background &amp; Parts Research</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Raghav Bajaj - Biosafety &amp; Ethics</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Ishani Sharma - Outreach &amp; Background</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Meera Paramagurusamy - Graphics &amp; Modeling</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Shaun Philip Mathew - Molecular </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Concepts</a:t>
            </a:r>
            <a:endParaRPr b="1" baseline="3000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chemeClr val="dk1"/>
              </a:buClr>
              <a:buSzPts val="3712"/>
              <a:buFont typeface="Arial"/>
              <a:buNone/>
            </a:pPr>
            <a:r>
              <a:rPr b="0" i="0" lang="en" sz="2800" u="none" cap="none" strike="noStrike">
                <a:solidFill>
                  <a:schemeClr val="dk1"/>
                </a:solidFill>
                <a:latin typeface="Times New Roman"/>
                <a:ea typeface="Times New Roman"/>
                <a:cs typeface="Times New Roman"/>
                <a:sym typeface="Times New Roman"/>
              </a:rPr>
              <a:t>Mukul Vishwakumar - Integration Vedanth Vivekanand - Systems </a:t>
            </a:r>
            <a:endParaRPr b="1" i="0" sz="30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chemeClr val="dk1"/>
                </a:solidFill>
                <a:latin typeface="Times New Roman"/>
                <a:ea typeface="Times New Roman"/>
                <a:cs typeface="Times New Roman"/>
                <a:sym typeface="Times New Roman"/>
              </a:rPr>
              <a:t> </a:t>
            </a:r>
            <a:endParaRPr b="1" i="0" sz="30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chemeClr val="dk1"/>
              </a:solidFill>
              <a:latin typeface="Times New Roman"/>
              <a:ea typeface="Times New Roman"/>
              <a:cs typeface="Times New Roman"/>
              <a:sym typeface="Times New Roman"/>
            </a:endParaRPr>
          </a:p>
        </p:txBody>
      </p:sp>
      <p:pic>
        <p:nvPicPr>
          <p:cNvPr id="77" name="Google Shape;77;g3cb5c1b1445_0_53" title="Image 2-25-26 at 9.08 PM.jpeg"/>
          <p:cNvPicPr preferRelativeResize="0"/>
          <p:nvPr/>
        </p:nvPicPr>
        <p:blipFill rotWithShape="1">
          <a:blip r:embed="rId13">
            <a:alphaModFix/>
          </a:blip>
          <a:srcRect b="21702" l="0" r="0" t="11106"/>
          <a:stretch/>
        </p:blipFill>
        <p:spPr>
          <a:xfrm>
            <a:off x="12429750" y="2648175"/>
            <a:ext cx="7854699" cy="2586724"/>
          </a:xfrm>
          <a:prstGeom prst="rect">
            <a:avLst/>
          </a:prstGeom>
          <a:noFill/>
          <a:ln>
            <a:noFill/>
          </a:ln>
        </p:spPr>
      </p:pic>
      <p:pic>
        <p:nvPicPr>
          <p:cNvPr id="78" name="Google Shape;78;g3cb5c1b1445_0_53" title="Image 2-25-26 at 10.35 PM.jpeg"/>
          <p:cNvPicPr preferRelativeResize="0"/>
          <p:nvPr/>
        </p:nvPicPr>
        <p:blipFill rotWithShape="1">
          <a:blip r:embed="rId14">
            <a:alphaModFix/>
          </a:blip>
          <a:srcRect b="0" l="109" r="99" t="0"/>
          <a:stretch/>
        </p:blipFill>
        <p:spPr>
          <a:xfrm>
            <a:off x="12595013" y="7598000"/>
            <a:ext cx="7090600" cy="4000065"/>
          </a:xfrm>
          <a:prstGeom prst="rect">
            <a:avLst/>
          </a:prstGeom>
          <a:noFill/>
          <a:ln>
            <a:noFill/>
          </a:ln>
        </p:spPr>
      </p:pic>
      <p:sp>
        <p:nvSpPr>
          <p:cNvPr id="79" name="Google Shape;79;g3cb5c1b1445_0_53"/>
          <p:cNvSpPr txBox="1"/>
          <p:nvPr/>
        </p:nvSpPr>
        <p:spPr>
          <a:xfrm>
            <a:off x="716650" y="13833725"/>
            <a:ext cx="7758300" cy="4580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chemeClr val="dk1"/>
              </a:buClr>
              <a:buSzPts val="1100"/>
              <a:buFont typeface="Arial"/>
              <a:buNone/>
            </a:pPr>
            <a:r>
              <a:rPr b="0" i="0" lang="en" sz="2800" u="none" cap="none" strike="noStrike">
                <a:solidFill>
                  <a:schemeClr val="dk1"/>
                </a:solidFill>
                <a:latin typeface="Times New Roman"/>
                <a:ea typeface="Times New Roman"/>
                <a:cs typeface="Times New Roman"/>
                <a:sym typeface="Times New Roman"/>
              </a:rPr>
              <a:t>Although preventative measures such as limiting screen time and using blue light-filtering glasses exist, adherence remains low. Because behavioral interventions alone may be insufficient to mitigate chronic cellular damage, synthetic biology offers a promising alternative (Singh </a:t>
            </a:r>
            <a:r>
              <a:rPr b="0" i="1" lang="en" sz="2800" u="none" cap="none" strike="noStrike">
                <a:solidFill>
                  <a:schemeClr val="dk1"/>
                </a:solidFill>
                <a:latin typeface="Times New Roman"/>
                <a:ea typeface="Times New Roman"/>
                <a:cs typeface="Times New Roman"/>
                <a:sym typeface="Times New Roman"/>
              </a:rPr>
              <a:t>et al.</a:t>
            </a:r>
            <a:r>
              <a:rPr b="0" i="0" lang="en" sz="2800" u="none" cap="none" strike="noStrike">
                <a:solidFill>
                  <a:schemeClr val="dk1"/>
                </a:solidFill>
                <a:latin typeface="Times New Roman"/>
                <a:ea typeface="Times New Roman"/>
                <a:cs typeface="Times New Roman"/>
                <a:sym typeface="Times New Roman"/>
              </a:rPr>
              <a:t>, 2021). We propose to enhance SOD activity in retinal cells, reducing ROS accumulation and keeping mitochondrial damage to a minimum.</a:t>
            </a:r>
            <a:endParaRPr b="0" i="0" sz="2800" u="none" cap="none" strike="noStrike">
              <a:solidFill>
                <a:schemeClr val="dk2"/>
              </a:solidFill>
              <a:latin typeface="Times New Roman"/>
              <a:ea typeface="Times New Roman"/>
              <a:cs typeface="Times New Roman"/>
              <a:sym typeface="Times New Roman"/>
            </a:endParaRPr>
          </a:p>
        </p:txBody>
      </p:sp>
      <p:pic>
        <p:nvPicPr>
          <p:cNvPr id="80" name="Google Shape;80;g3cb5c1b1445_0_53" title="chart.png"/>
          <p:cNvPicPr preferRelativeResize="0"/>
          <p:nvPr/>
        </p:nvPicPr>
        <p:blipFill rotWithShape="1">
          <a:blip r:embed="rId15">
            <a:alphaModFix/>
          </a:blip>
          <a:srcRect b="2190" l="22793" r="24699" t="0"/>
          <a:stretch/>
        </p:blipFill>
        <p:spPr>
          <a:xfrm>
            <a:off x="20942725" y="2407775"/>
            <a:ext cx="5213702" cy="5646051"/>
          </a:xfrm>
          <a:prstGeom prst="rect">
            <a:avLst/>
          </a:prstGeom>
          <a:noFill/>
          <a:ln>
            <a:noFill/>
          </a:ln>
        </p:spPr>
      </p:pic>
      <p:cxnSp>
        <p:nvCxnSpPr>
          <p:cNvPr id="81" name="Google Shape;81;g3cb5c1b1445_0_53"/>
          <p:cNvCxnSpPr>
            <a:stCxn id="59" idx="0"/>
          </p:cNvCxnSpPr>
          <p:nvPr/>
        </p:nvCxnSpPr>
        <p:spPr>
          <a:xfrm flipH="1">
            <a:off x="32062725" y="1792550"/>
            <a:ext cx="19200" cy="6260700"/>
          </a:xfrm>
          <a:prstGeom prst="straightConnector1">
            <a:avLst/>
          </a:prstGeom>
          <a:noFill/>
          <a:ln cap="flat" cmpd="sng" w="9525">
            <a:solidFill>
              <a:schemeClr val="dk2"/>
            </a:solidFill>
            <a:prstDash val="solid"/>
            <a:round/>
            <a:headEnd len="sm" w="sm" type="none"/>
            <a:tailEnd len="sm" w="sm" type="none"/>
          </a:ln>
        </p:spPr>
      </p:cxnSp>
      <p:sp>
        <p:nvSpPr>
          <p:cNvPr id="82" name="Google Shape;82;g3cb5c1b1445_0_53"/>
          <p:cNvSpPr txBox="1"/>
          <p:nvPr/>
        </p:nvSpPr>
        <p:spPr>
          <a:xfrm>
            <a:off x="20436675" y="8259575"/>
            <a:ext cx="6153000" cy="7407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Figure 3: Average Screen Time </a:t>
            </a:r>
            <a:endParaRPr b="0" i="0" sz="28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 of Hours) of Students &amp; Adults </a:t>
            </a:r>
            <a:endParaRPr b="0" i="0" sz="28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2800"/>
              <a:buFont typeface="Arial"/>
              <a:buNone/>
            </a:pPr>
            <a:r>
              <a:t/>
            </a:r>
            <a:endParaRPr b="0" i="0" sz="2800" u="none" cap="none" strike="noStrike">
              <a:solidFill>
                <a:schemeClr val="dk1"/>
              </a:solidFill>
              <a:latin typeface="Times New Roman"/>
              <a:ea typeface="Times New Roman"/>
              <a:cs typeface="Times New Roman"/>
              <a:sym typeface="Times New Roman"/>
            </a:endParaRPr>
          </a:p>
        </p:txBody>
      </p:sp>
      <p:sp>
        <p:nvSpPr>
          <p:cNvPr id="83" name="Google Shape;83;g3cb5c1b1445_0_53"/>
          <p:cNvSpPr txBox="1"/>
          <p:nvPr/>
        </p:nvSpPr>
        <p:spPr>
          <a:xfrm>
            <a:off x="12603713" y="11944325"/>
            <a:ext cx="7090500" cy="1333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rgbClr val="000000"/>
                </a:solidFill>
                <a:latin typeface="Times New Roman"/>
                <a:ea typeface="Times New Roman"/>
                <a:cs typeface="Times New Roman"/>
                <a:sym typeface="Times New Roman"/>
              </a:rPr>
              <a:t>Figure 4: Overview of our system-level design. Both plasmids will be tested and amplified in </a:t>
            </a:r>
            <a:r>
              <a:rPr b="0" i="1" lang="en" sz="2800" u="none" cap="none" strike="noStrike">
                <a:solidFill>
                  <a:srgbClr val="000000"/>
                </a:solidFill>
                <a:latin typeface="Times New Roman"/>
                <a:ea typeface="Times New Roman"/>
                <a:cs typeface="Times New Roman"/>
                <a:sym typeface="Times New Roman"/>
              </a:rPr>
              <a:t>E.coli </a:t>
            </a:r>
            <a:r>
              <a:rPr b="0" i="0" lang="en" sz="2800" u="none" cap="none" strike="noStrike">
                <a:solidFill>
                  <a:srgbClr val="000000"/>
                </a:solidFill>
                <a:latin typeface="Times New Roman"/>
                <a:ea typeface="Times New Roman"/>
                <a:cs typeface="Times New Roman"/>
                <a:sym typeface="Times New Roman"/>
              </a:rPr>
              <a:t>before transforming it into </a:t>
            </a:r>
            <a:r>
              <a:rPr b="0" i="1" lang="en" sz="2800" u="none" cap="none" strike="noStrike">
                <a:solidFill>
                  <a:srgbClr val="000000"/>
                </a:solidFill>
                <a:latin typeface="Times New Roman"/>
                <a:ea typeface="Times New Roman"/>
                <a:cs typeface="Times New Roman"/>
                <a:sym typeface="Times New Roman"/>
              </a:rPr>
              <a:t>C. elegans</a:t>
            </a:r>
            <a:endParaRPr b="0" i="1" sz="2800" u="none" cap="none" strike="noStrike">
              <a:solidFill>
                <a:srgbClr val="00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chemeClr val="dk2"/>
              </a:solidFill>
              <a:latin typeface="Times New Roman"/>
              <a:ea typeface="Times New Roman"/>
              <a:cs typeface="Times New Roman"/>
              <a:sym typeface="Times New Roman"/>
            </a:endParaRPr>
          </a:p>
        </p:txBody>
      </p:sp>
      <p:sp>
        <p:nvSpPr>
          <p:cNvPr id="84" name="Google Shape;84;g3cb5c1b1445_0_53"/>
          <p:cNvSpPr txBox="1"/>
          <p:nvPr/>
        </p:nvSpPr>
        <p:spPr>
          <a:xfrm>
            <a:off x="12603725" y="5520200"/>
            <a:ext cx="7529100" cy="17925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Figure 2: Genetic circuit design showing two expression constructs assembled in </a:t>
            </a:r>
            <a:r>
              <a:rPr b="0" i="1" lang="en" sz="2800" u="none" cap="none" strike="noStrike">
                <a:solidFill>
                  <a:schemeClr val="dk1"/>
                </a:solidFill>
                <a:latin typeface="Times New Roman"/>
                <a:ea typeface="Times New Roman"/>
                <a:cs typeface="Times New Roman"/>
                <a:sym typeface="Times New Roman"/>
              </a:rPr>
              <a:t>E. coli</a:t>
            </a:r>
            <a:r>
              <a:rPr b="0" i="0" lang="en" sz="2800" u="none" cap="none" strike="noStrike">
                <a:solidFill>
                  <a:schemeClr val="dk1"/>
                </a:solidFill>
                <a:latin typeface="Times New Roman"/>
                <a:ea typeface="Times New Roman"/>
                <a:cs typeface="Times New Roman"/>
                <a:sym typeface="Times New Roman"/>
              </a:rPr>
              <a:t> and later introduced into </a:t>
            </a:r>
            <a:r>
              <a:rPr b="0" i="1" lang="en" sz="2800" u="none" cap="none" strike="noStrike">
                <a:solidFill>
                  <a:schemeClr val="dk1"/>
                </a:solidFill>
                <a:latin typeface="Times New Roman"/>
                <a:ea typeface="Times New Roman"/>
                <a:cs typeface="Times New Roman"/>
                <a:sym typeface="Times New Roman"/>
              </a:rPr>
              <a:t>C. elegans</a:t>
            </a:r>
            <a:r>
              <a:rPr b="0" i="0" lang="en" sz="2800" u="none" cap="none" strike="noStrike">
                <a:solidFill>
                  <a:schemeClr val="dk1"/>
                </a:solidFill>
                <a:latin typeface="Times New Roman"/>
                <a:ea typeface="Times New Roman"/>
                <a:cs typeface="Times New Roman"/>
                <a:sym typeface="Times New Roman"/>
              </a:rPr>
              <a:t> to test gene expression</a:t>
            </a:r>
            <a:endParaRPr b="0" i="0" sz="2800" u="none" cap="none" strike="noStrike">
              <a:solidFill>
                <a:schemeClr val="dk2"/>
              </a:solidFill>
              <a:latin typeface="Times New Roman"/>
              <a:ea typeface="Times New Roman"/>
              <a:cs typeface="Times New Roman"/>
              <a:sym typeface="Times New Roman"/>
            </a:endParaRPr>
          </a:p>
        </p:txBody>
      </p:sp>
      <p:sp>
        <p:nvSpPr>
          <p:cNvPr id="85" name="Google Shape;85;g3cb5c1b1445_0_53"/>
          <p:cNvSpPr txBox="1"/>
          <p:nvPr/>
        </p:nvSpPr>
        <p:spPr>
          <a:xfrm>
            <a:off x="12595063" y="11883363"/>
            <a:ext cx="7090500" cy="14994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7300"/>
              <a:buFont typeface="Arial"/>
              <a:buNone/>
            </a:pPr>
            <a:r>
              <a:t/>
            </a:r>
            <a:endParaRPr b="0" i="0" sz="7300" u="none" cap="none" strike="noStrike">
              <a:solidFill>
                <a:schemeClr val="dk2"/>
              </a:solidFill>
              <a:latin typeface="Arial"/>
              <a:ea typeface="Arial"/>
              <a:cs typeface="Arial"/>
              <a:sym typeface="Arial"/>
            </a:endParaRPr>
          </a:p>
        </p:txBody>
      </p:sp>
      <p:sp>
        <p:nvSpPr>
          <p:cNvPr id="86" name="Google Shape;86;g3cb5c1b1445_0_53"/>
          <p:cNvSpPr txBox="1"/>
          <p:nvPr/>
        </p:nvSpPr>
        <p:spPr>
          <a:xfrm>
            <a:off x="19715050" y="13588063"/>
            <a:ext cx="6874500" cy="13338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chemeClr val="dk1"/>
                </a:solidFill>
                <a:latin typeface="Times New Roman"/>
                <a:ea typeface="Times New Roman"/>
                <a:cs typeface="Times New Roman"/>
                <a:sym typeface="Times New Roman"/>
              </a:rPr>
              <a:t>Figure 5: Plasmid assembly strategy using Golden Gate cloning to build two expression plasmids before transformation into </a:t>
            </a:r>
            <a:r>
              <a:rPr b="0" i="1" lang="en" sz="2800" u="none" cap="none" strike="noStrike">
                <a:solidFill>
                  <a:schemeClr val="dk1"/>
                </a:solidFill>
                <a:latin typeface="Times New Roman"/>
                <a:ea typeface="Times New Roman"/>
                <a:cs typeface="Times New Roman"/>
                <a:sym typeface="Times New Roman"/>
              </a:rPr>
              <a:t>E. coli</a:t>
            </a:r>
            <a:r>
              <a:rPr b="0" i="0" lang="en" sz="2800" u="none" cap="none" strike="noStrike">
                <a:solidFill>
                  <a:schemeClr val="dk1"/>
                </a:solidFill>
                <a:latin typeface="Times New Roman"/>
                <a:ea typeface="Times New Roman"/>
                <a:cs typeface="Times New Roman"/>
                <a:sym typeface="Times New Roman"/>
              </a:rPr>
              <a:t>.</a:t>
            </a:r>
            <a:endParaRPr b="0" i="0" sz="2800" u="none" cap="none" strike="noStrike">
              <a:solidFill>
                <a:schemeClr val="dk2"/>
              </a:solidFill>
              <a:latin typeface="Times New Roman"/>
              <a:ea typeface="Times New Roman"/>
              <a:cs typeface="Times New Roman"/>
              <a:sym typeface="Times New Roman"/>
            </a:endParaRPr>
          </a:p>
        </p:txBody>
      </p:sp>
      <p:sp>
        <p:nvSpPr>
          <p:cNvPr id="87" name="Google Shape;87;g3cb5c1b1445_0_53"/>
          <p:cNvSpPr txBox="1"/>
          <p:nvPr/>
        </p:nvSpPr>
        <p:spPr>
          <a:xfrm>
            <a:off x="20745675" y="8313925"/>
            <a:ext cx="5388600" cy="9600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300"/>
              <a:buFont typeface="Arial"/>
              <a:buNone/>
            </a:pPr>
            <a:r>
              <a:t/>
            </a:r>
            <a:endParaRPr b="0" i="0" sz="7300" u="none" cap="none" strike="noStrike">
              <a:solidFill>
                <a:schemeClr val="dk2"/>
              </a:solidFill>
              <a:latin typeface="Arial"/>
              <a:ea typeface="Arial"/>
              <a:cs typeface="Arial"/>
              <a:sym typeface="Arial"/>
            </a:endParaRPr>
          </a:p>
        </p:txBody>
      </p:sp>
      <p:sp>
        <p:nvSpPr>
          <p:cNvPr id="88" name="Google Shape;88;g3cb5c1b1445_0_53"/>
          <p:cNvSpPr txBox="1"/>
          <p:nvPr/>
        </p:nvSpPr>
        <p:spPr>
          <a:xfrm>
            <a:off x="8360825" y="16778200"/>
            <a:ext cx="3363000" cy="1244100"/>
          </a:xfrm>
          <a:prstGeom prst="rect">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800"/>
              <a:buFont typeface="Arial"/>
              <a:buNone/>
            </a:pPr>
            <a:r>
              <a:rPr b="0" i="0" lang="en" sz="2800" u="none" cap="none" strike="noStrike">
                <a:solidFill>
                  <a:srgbClr val="000000"/>
                </a:solidFill>
                <a:latin typeface="Times New Roman"/>
                <a:ea typeface="Times New Roman"/>
                <a:cs typeface="Times New Roman"/>
                <a:sym typeface="Times New Roman"/>
              </a:rPr>
              <a:t>Figure 1: Distribution of screen time use by purpose</a:t>
            </a:r>
            <a:endParaRPr b="0" i="0" sz="2800" u="none" cap="none" strike="noStrike">
              <a:solidFill>
                <a:srgbClr val="000000"/>
              </a:solidFill>
              <a:latin typeface="Times New Roman"/>
              <a:ea typeface="Times New Roman"/>
              <a:cs typeface="Times New Roman"/>
              <a:sym typeface="Times New Roman"/>
            </a:endParaRPr>
          </a:p>
        </p:txBody>
      </p:sp>
      <p:sp>
        <p:nvSpPr>
          <p:cNvPr id="89" name="Google Shape;89;g3cb5c1b1445_0_53"/>
          <p:cNvSpPr txBox="1"/>
          <p:nvPr/>
        </p:nvSpPr>
        <p:spPr>
          <a:xfrm>
            <a:off x="27791325" y="14225975"/>
            <a:ext cx="3563700" cy="692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3300"/>
              <a:buFont typeface="Arial"/>
              <a:buNone/>
            </a:pPr>
            <a:r>
              <a:rPr b="1" i="0" lang="en" sz="3300" u="none" cap="none" strike="noStrike">
                <a:solidFill>
                  <a:schemeClr val="dk1"/>
                </a:solidFill>
                <a:latin typeface="Times New Roman"/>
                <a:ea typeface="Times New Roman"/>
                <a:cs typeface="Times New Roman"/>
                <a:sym typeface="Times New Roman"/>
              </a:rPr>
              <a:t>References</a:t>
            </a:r>
            <a:endParaRPr b="1" i="0" sz="3300" u="none" cap="none" strike="noStrike">
              <a:solidFill>
                <a:schemeClr val="dk1"/>
              </a:solidFill>
              <a:latin typeface="Times New Roman"/>
              <a:ea typeface="Times New Roman"/>
              <a:cs typeface="Times New Roman"/>
              <a:sym typeface="Times New Roman"/>
            </a:endParaRPr>
          </a:p>
        </p:txBody>
      </p:sp>
      <p:pic>
        <p:nvPicPr>
          <p:cNvPr id="90" name="Google Shape;90;g3cb5c1b1445_0_53" title="Image 2-26-26 at 11.19 PM.jpeg"/>
          <p:cNvPicPr preferRelativeResize="0"/>
          <p:nvPr/>
        </p:nvPicPr>
        <p:blipFill rotWithShape="1">
          <a:blip r:embed="rId16">
            <a:alphaModFix/>
          </a:blip>
          <a:srcRect b="0" l="15682" r="0" t="0"/>
          <a:stretch/>
        </p:blipFill>
        <p:spPr>
          <a:xfrm>
            <a:off x="21301525" y="9369451"/>
            <a:ext cx="4057501" cy="4000076"/>
          </a:xfrm>
          <a:prstGeom prst="rect">
            <a:avLst/>
          </a:prstGeom>
          <a:noFill/>
          <a:ln>
            <a:noFill/>
          </a:ln>
        </p:spPr>
      </p:pic>
      <p:cxnSp>
        <p:nvCxnSpPr>
          <p:cNvPr id="91" name="Google Shape;91;g3cb5c1b1445_0_53"/>
          <p:cNvCxnSpPr/>
          <p:nvPr/>
        </p:nvCxnSpPr>
        <p:spPr>
          <a:xfrm flipH="1" rot="10800000">
            <a:off x="12043825" y="15094375"/>
            <a:ext cx="14709600" cy="15600"/>
          </a:xfrm>
          <a:prstGeom prst="straightConnector1">
            <a:avLst/>
          </a:prstGeom>
          <a:noFill/>
          <a:ln cap="flat" cmpd="sng" w="9525">
            <a:solidFill>
              <a:srgbClr val="000018"/>
            </a:solidFill>
            <a:prstDash val="solid"/>
            <a:round/>
            <a:headEnd len="sm" w="sm" type="non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