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d0f74971f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2" name="Google Shape;52;g3d0f74971f0_0_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jpg"/><Relationship Id="rId11" Type="http://schemas.openxmlformats.org/officeDocument/2006/relationships/image" Target="../media/image7.jpg"/><Relationship Id="rId10" Type="http://schemas.openxmlformats.org/officeDocument/2006/relationships/image" Target="../media/image8.jpg"/><Relationship Id="rId9" Type="http://schemas.openxmlformats.org/officeDocument/2006/relationships/image" Target="../media/image9.jpg"/><Relationship Id="rId5" Type="http://schemas.openxmlformats.org/officeDocument/2006/relationships/image" Target="../media/image1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85700" y="808100"/>
            <a:ext cx="3973800" cy="17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Prolonged blue light exposure → Increased ROS → oxidative stress and retinal cell damage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Existing solutions (screen limits, blue-light filters) rely on behavior and don’t reverse cellular damage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Conducted two surveys regarding screentime to validate our hypothesis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Engineered dual-plasmid system: </a:t>
            </a:r>
            <a:r>
              <a:rPr b="1"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GFP reporter detects ROS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+ </a:t>
            </a:r>
            <a:r>
              <a:rPr b="1"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SOD-2 enzyme neutralizes ROS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726000" y="0"/>
            <a:ext cx="72036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68"/>
              <a:buFont typeface="Arial"/>
              <a:buNone/>
            </a:pPr>
            <a:r>
              <a:rPr b="1"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OPTOGENETIC CONTROL IN C.ELEGANS: ENGINEERING BLUE-LIGHT RESPONSIVE GENE EXPRESSION FOR THERAPEUTICS</a:t>
            </a:r>
            <a:endParaRPr b="1" sz="9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Sarvesh Sathiyamoorthi</a:t>
            </a:r>
            <a:r>
              <a:rPr b="1" baseline="30000" lang="en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Arush Maridu</a:t>
            </a:r>
            <a:r>
              <a:rPr b="1" baseline="30000" lang="en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Raghav Bajaj</a:t>
            </a:r>
            <a:r>
              <a:rPr b="1" baseline="30000" lang="en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Ishani Sharma</a:t>
            </a:r>
            <a:r>
              <a:rPr b="1" baseline="30000" lang="en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Meera Paramagurusamy</a:t>
            </a:r>
            <a:r>
              <a:rPr b="1" baseline="30000" lang="en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Shaun Philip Mathew</a:t>
            </a:r>
            <a:r>
              <a:rPr b="1" baseline="30000" lang="en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Mukul Vishwakumar</a:t>
            </a:r>
            <a:r>
              <a:rPr b="1" baseline="30000" lang="en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Vedanth Vivekanand</a:t>
            </a:r>
            <a:r>
              <a:rPr b="1" baseline="30000" lang="en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, Pamala Seeley</a:t>
            </a:r>
            <a:r>
              <a:rPr b="1" baseline="30000" lang="en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Peter Horanyi (UCB)</a:t>
            </a:r>
            <a:endParaRPr sz="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lang="en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South Forsyth High School</a:t>
            </a:r>
            <a:r>
              <a:rPr b="1" baseline="30000" lang="en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</a:t>
            </a:r>
            <a:r>
              <a:rPr lang="en" sz="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Cumming, Georgia, USA</a:t>
            </a:r>
            <a:endParaRPr sz="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t/>
            </a:r>
            <a:endParaRPr sz="1300">
              <a:solidFill>
                <a:schemeClr val="dk1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2564" y="48676"/>
            <a:ext cx="1475100" cy="5099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4">
            <a:alphaModFix/>
          </a:blip>
          <a:srcRect b="21912" l="9562" r="11287" t="13887"/>
          <a:stretch/>
        </p:blipFill>
        <p:spPr>
          <a:xfrm>
            <a:off x="1417380" y="4626575"/>
            <a:ext cx="1082950" cy="444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28954" y="4703706"/>
            <a:ext cx="761382" cy="300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93470" y="4727428"/>
            <a:ext cx="1337699" cy="325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93054" y="4685759"/>
            <a:ext cx="333567" cy="334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359204" y="4693303"/>
            <a:ext cx="1082962" cy="32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 title="Image 2-25-26 at 9.08 PM.jpeg"/>
          <p:cNvPicPr preferRelativeResize="0"/>
          <p:nvPr/>
        </p:nvPicPr>
        <p:blipFill rotWithShape="1">
          <a:blip r:embed="rId9">
            <a:alphaModFix/>
          </a:blip>
          <a:srcRect b="21703" l="0" r="0" t="11107"/>
          <a:stretch/>
        </p:blipFill>
        <p:spPr>
          <a:xfrm>
            <a:off x="487627" y="2693359"/>
            <a:ext cx="3169951" cy="104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 title="Image 2-25-26 at 10.35 PM.jpeg"/>
          <p:cNvPicPr preferRelativeResize="0"/>
          <p:nvPr/>
        </p:nvPicPr>
        <p:blipFill rotWithShape="1">
          <a:blip r:embed="rId10">
            <a:alphaModFix/>
          </a:blip>
          <a:srcRect b="0" l="110" r="100" t="0"/>
          <a:stretch/>
        </p:blipFill>
        <p:spPr>
          <a:xfrm>
            <a:off x="6220312" y="903680"/>
            <a:ext cx="2832303" cy="1597849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1056350" y="3858800"/>
            <a:ext cx="2104200" cy="510000"/>
          </a:xfrm>
          <a:prstGeom prst="rect">
            <a:avLst/>
          </a:prstGeom>
          <a:noFill/>
          <a:ln cap="flat" cmpd="sng" w="23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2325" lIns="22325" spcFirstLastPara="1" rIns="22325" wrap="square" tIns="22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Times New Roman"/>
                <a:ea typeface="Times New Roman"/>
                <a:cs typeface="Times New Roman"/>
                <a:sym typeface="Times New Roman"/>
              </a:rPr>
              <a:t>Figure 1: Genetic circuit design showing two expression constructs assembled in </a:t>
            </a:r>
            <a:r>
              <a:rPr i="1" lang="en" sz="800">
                <a:latin typeface="Times New Roman"/>
                <a:ea typeface="Times New Roman"/>
                <a:cs typeface="Times New Roman"/>
                <a:sym typeface="Times New Roman"/>
              </a:rPr>
              <a:t>E. coli</a:t>
            </a:r>
            <a:r>
              <a:rPr lang="en" sz="800">
                <a:latin typeface="Times New Roman"/>
                <a:ea typeface="Times New Roman"/>
                <a:cs typeface="Times New Roman"/>
                <a:sym typeface="Times New Roman"/>
              </a:rPr>
              <a:t> and later introduced into </a:t>
            </a:r>
            <a:r>
              <a:rPr i="1" lang="en" sz="800">
                <a:latin typeface="Times New Roman"/>
                <a:ea typeface="Times New Roman"/>
                <a:cs typeface="Times New Roman"/>
                <a:sym typeface="Times New Roman"/>
              </a:rPr>
              <a:t>C. elegans</a:t>
            </a:r>
            <a:r>
              <a:rPr lang="en" sz="800">
                <a:latin typeface="Times New Roman"/>
                <a:ea typeface="Times New Roman"/>
                <a:cs typeface="Times New Roman"/>
                <a:sym typeface="Times New Roman"/>
              </a:rPr>
              <a:t> to test gene expression</a:t>
            </a:r>
            <a:endParaRPr sz="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6662175" y="2595925"/>
            <a:ext cx="1829700" cy="617400"/>
          </a:xfrm>
          <a:prstGeom prst="rect">
            <a:avLst/>
          </a:prstGeom>
          <a:noFill/>
          <a:ln cap="flat" cmpd="sng" w="23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2325" lIns="22325" spcFirstLastPara="1" rIns="22325" wrap="square" tIns="22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Figure </a:t>
            </a: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r>
              <a:rPr lang="en" sz="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Overview of our system-level design. Both plasmids will be tested and amplified in </a:t>
            </a:r>
            <a:r>
              <a:rPr i="1" lang="en" sz="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E. coli</a:t>
            </a:r>
            <a:r>
              <a:rPr lang="en" sz="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before transforming it into </a:t>
            </a:r>
            <a:r>
              <a:rPr i="1" lang="en" sz="7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C. elegans</a:t>
            </a:r>
            <a:endParaRPr sz="700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66" name="Google Shape;66;p13" title="Image 2-23-26 at 11.16 PM.jpe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217270" y="1070677"/>
            <a:ext cx="1614708" cy="1392499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3"/>
          <p:cNvSpPr txBox="1"/>
          <p:nvPr/>
        </p:nvSpPr>
        <p:spPr>
          <a:xfrm>
            <a:off x="4217275" y="2576750"/>
            <a:ext cx="1885200" cy="617400"/>
          </a:xfrm>
          <a:prstGeom prst="rect">
            <a:avLst/>
          </a:prstGeom>
          <a:noFill/>
          <a:ln cap="flat" cmpd="sng" w="23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2325" lIns="22325" spcFirstLastPara="1" rIns="22325" wrap="square" tIns="223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Figure 4: Plasmid assembly strategy using Golden Gate cloning to build two expression plasmids before transformation into </a:t>
            </a:r>
            <a:r>
              <a:rPr i="1" lang="en" sz="700">
                <a:latin typeface="Times New Roman"/>
                <a:ea typeface="Times New Roman"/>
                <a:cs typeface="Times New Roman"/>
                <a:sym typeface="Times New Roman"/>
              </a:rPr>
              <a:t>E. coli</a:t>
            </a:r>
            <a:r>
              <a:rPr lang="en" sz="700"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sz="7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8" name="Google Shape;68;p13"/>
          <p:cNvSpPr txBox="1"/>
          <p:nvPr/>
        </p:nvSpPr>
        <p:spPr>
          <a:xfrm>
            <a:off x="4217275" y="3307725"/>
            <a:ext cx="4368300" cy="10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Future Experiments: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-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Link environmental blue light exposure to measurable response by amplifying &amp; cloning 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plasmids in </a:t>
            </a:r>
            <a:r>
              <a:rPr i="1"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E. coli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Char char="-"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Let </a:t>
            </a:r>
            <a:r>
              <a:rPr i="1"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C. elegans 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uptake </a:t>
            </a:r>
            <a:r>
              <a:rPr i="1"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E.coli</a:t>
            </a: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to see real-time response when exposed to blue light</a:t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