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21067700" cx="37463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A4A3A4"/>
          </p15:clr>
        </p15:guide>
        <p15:guide id="2" pos="11800">
          <p15:clr>
            <a:srgbClr val="A4A3A4"/>
          </p15:clr>
        </p15:guide>
      </p15:sldGuideLst>
    </p:ext>
    <p:ext uri="GoogleSlidesCustomDataVersion2">
      <go:slidesCustomData xmlns:go="http://customooxmlschemas.google.com/" r:id="rId7" roundtripDataSignature="AMtx7miXnRqSsau/pE/xac1bIwjH9rfsE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fd191b55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1277084" y="3049771"/>
            <a:ext cx="34909415" cy="8407463"/>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p:txBody>
      </p:sp>
      <p:sp>
        <p:nvSpPr>
          <p:cNvPr id="11" name="Google Shape;11;p3"/>
          <p:cNvSpPr txBox="1"/>
          <p:nvPr>
            <p:ph idx="1" type="subTitle"/>
          </p:nvPr>
        </p:nvSpPr>
        <p:spPr>
          <a:xfrm>
            <a:off x="1277050" y="11608541"/>
            <a:ext cx="34909415" cy="3246518"/>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p:txBody>
      </p:sp>
      <p:sp>
        <p:nvSpPr>
          <p:cNvPr id="12" name="Google Shape;12;p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1277050" y="8809855"/>
            <a:ext cx="34909415" cy="3447926"/>
          </a:xfrm>
          <a:prstGeom prst="rect">
            <a:avLst/>
          </a:prstGeom>
          <a:noFill/>
          <a:ln>
            <a:noFill/>
          </a:ln>
        </p:spPr>
        <p:txBody>
          <a:bodyPr anchorCtr="0" anchor="ctr" bIns="371025" lIns="371025" spcFirstLastPara="1" rIns="371025" wrap="square" tIns="371025">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p:txBody>
      </p:sp>
      <p:sp>
        <p:nvSpPr>
          <p:cNvPr id="15" name="Google Shape;15;p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18" name="Google Shape;18;p5"/>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19" name="Google Shape;19;p5"/>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2" name="Google Shape;22;p6"/>
          <p:cNvSpPr txBox="1"/>
          <p:nvPr>
            <p:ph idx="1" type="body"/>
          </p:nvPr>
        </p:nvSpPr>
        <p:spPr>
          <a:xfrm>
            <a:off x="1277051"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3" name="Google Shape;23;p6"/>
          <p:cNvSpPr txBox="1"/>
          <p:nvPr>
            <p:ph idx="2" type="body"/>
          </p:nvPr>
        </p:nvSpPr>
        <p:spPr>
          <a:xfrm>
            <a:off x="19798579"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4" name="Google Shape;24;p6"/>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7" name="Google Shape;27;p7"/>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1277051" y="2275731"/>
            <a:ext cx="11504513" cy="3095415"/>
          </a:xfrm>
          <a:prstGeom prst="rect">
            <a:avLst/>
          </a:prstGeom>
          <a:noFill/>
          <a:ln>
            <a:noFill/>
          </a:ln>
        </p:spPr>
        <p:txBody>
          <a:bodyPr anchorCtr="0" anchor="b" bIns="371025" lIns="371025" spcFirstLastPara="1" rIns="371025" wrap="square" tIns="371025">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p:txBody>
      </p:sp>
      <p:sp>
        <p:nvSpPr>
          <p:cNvPr id="30" name="Google Shape;30;p8"/>
          <p:cNvSpPr txBox="1"/>
          <p:nvPr>
            <p:ph idx="1" type="body"/>
          </p:nvPr>
        </p:nvSpPr>
        <p:spPr>
          <a:xfrm>
            <a:off x="1277051" y="5691785"/>
            <a:ext cx="11504513" cy="13022745"/>
          </a:xfrm>
          <a:prstGeom prst="rect">
            <a:avLst/>
          </a:prstGeom>
          <a:noFill/>
          <a:ln>
            <a:noFill/>
          </a:ln>
        </p:spPr>
        <p:txBody>
          <a:bodyPr anchorCtr="0" anchor="t" bIns="371025" lIns="371025" spcFirstLastPara="1" rIns="371025" wrap="square" tIns="371025">
            <a:normAutofit/>
          </a:bodyPr>
          <a:lstStyle>
            <a:lvl1pPr indent="-539750" lvl="0" marL="457200" algn="l">
              <a:lnSpc>
                <a:spcPct val="115000"/>
              </a:lnSpc>
              <a:spcBef>
                <a:spcPts val="0"/>
              </a:spcBef>
              <a:spcAft>
                <a:spcPts val="0"/>
              </a:spcAft>
              <a:buSzPts val="4900"/>
              <a:buChar char="●"/>
              <a:defRPr sz="3136"/>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31" name="Google Shape;31;p8"/>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2008578" y="1843809"/>
            <a:ext cx="26088982" cy="16755790"/>
          </a:xfrm>
          <a:prstGeom prst="rect">
            <a:avLst/>
          </a:prstGeom>
          <a:noFill/>
          <a:ln>
            <a:noFill/>
          </a:ln>
        </p:spPr>
        <p:txBody>
          <a:bodyPr anchorCtr="0" anchor="ctr" bIns="371025" lIns="371025" spcFirstLastPara="1" rIns="371025" wrap="square" tIns="371025">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p:txBody>
      </p:sp>
      <p:sp>
        <p:nvSpPr>
          <p:cNvPr id="34" name="Google Shape;34;p9"/>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anchorCtr="0" anchor="ctr" bIns="237450" lIns="237450" spcFirstLastPara="1" rIns="237450" wrap="square" tIns="2374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896"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087766" y="5051070"/>
            <a:ext cx="16573586" cy="6071406"/>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p:txBody>
      </p:sp>
      <p:sp>
        <p:nvSpPr>
          <p:cNvPr id="38" name="Google Shape;38;p10"/>
          <p:cNvSpPr txBox="1"/>
          <p:nvPr>
            <p:ph idx="1" type="subTitle"/>
          </p:nvPr>
        </p:nvSpPr>
        <p:spPr>
          <a:xfrm>
            <a:off x="1087766" y="11481361"/>
            <a:ext cx="16573586" cy="5058993"/>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p:txBody>
      </p:sp>
      <p:sp>
        <p:nvSpPr>
          <p:cNvPr id="39" name="Google Shape;39;p10"/>
          <p:cNvSpPr txBox="1"/>
          <p:nvPr>
            <p:ph idx="2" type="body"/>
          </p:nvPr>
        </p:nvSpPr>
        <p:spPr>
          <a:xfrm>
            <a:off x="20237372" y="2965802"/>
            <a:ext cx="15720376" cy="15135123"/>
          </a:xfrm>
          <a:prstGeom prst="rect">
            <a:avLst/>
          </a:prstGeom>
          <a:noFill/>
          <a:ln>
            <a:noFill/>
          </a:ln>
        </p:spPr>
        <p:txBody>
          <a:bodyPr anchorCtr="0" anchor="ctr"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40" name="Google Shape;40;p10"/>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1277051" y="17328384"/>
            <a:ext cx="24577171" cy="2478521"/>
          </a:xfrm>
          <a:prstGeom prst="rect">
            <a:avLst/>
          </a:prstGeom>
          <a:noFill/>
          <a:ln>
            <a:noFill/>
          </a:ln>
        </p:spPr>
        <p:txBody>
          <a:bodyPr anchorCtr="0" anchor="ctr" bIns="371025" lIns="371025" spcFirstLastPara="1" rIns="371025" wrap="square" tIns="371025">
            <a:normAutofit/>
          </a:bodyPr>
          <a:lstStyle>
            <a:lvl1pPr indent="-228600" lvl="0" marL="457200" algn="l">
              <a:lnSpc>
                <a:spcPct val="100000"/>
              </a:lnSpc>
              <a:spcBef>
                <a:spcPts val="0"/>
              </a:spcBef>
              <a:spcAft>
                <a:spcPts val="0"/>
              </a:spcAft>
              <a:buSzPts val="7300"/>
              <a:buNone/>
              <a:defRPr/>
            </a:lvl1pPr>
          </a:lstStyle>
          <a:p/>
        </p:txBody>
      </p:sp>
      <p:sp>
        <p:nvSpPr>
          <p:cNvPr id="43" name="Google Shape;43;p1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1277050" y="4530674"/>
            <a:ext cx="34909415" cy="8042472"/>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p:nvPr>
            <p:ph idx="1" type="body"/>
          </p:nvPr>
        </p:nvSpPr>
        <p:spPr>
          <a:xfrm>
            <a:off x="1277050" y="12911475"/>
            <a:ext cx="34909415" cy="5327984"/>
          </a:xfrm>
          <a:prstGeom prst="rect">
            <a:avLst/>
          </a:prstGeom>
          <a:noFill/>
          <a:ln>
            <a:noFill/>
          </a:ln>
        </p:spPr>
        <p:txBody>
          <a:bodyPr anchorCtr="0" anchor="t" bIns="371025" lIns="371025" spcFirstLastPara="1" rIns="371025" wrap="square" tIns="371025">
            <a:normAutofit/>
          </a:bodyPr>
          <a:lstStyle>
            <a:lvl1pPr indent="-692150" lvl="0" marL="457200" algn="ctr">
              <a:lnSpc>
                <a:spcPct val="115000"/>
              </a:lnSpc>
              <a:spcBef>
                <a:spcPts val="0"/>
              </a:spcBef>
              <a:spcAft>
                <a:spcPts val="0"/>
              </a:spcAft>
              <a:buSzPts val="7300"/>
              <a:buChar char="●"/>
              <a:defRPr/>
            </a:lvl1pPr>
            <a:lvl2pPr indent="-590550" lvl="1" marL="914400" algn="ctr">
              <a:lnSpc>
                <a:spcPct val="115000"/>
              </a:lnSpc>
              <a:spcBef>
                <a:spcPts val="0"/>
              </a:spcBef>
              <a:spcAft>
                <a:spcPts val="0"/>
              </a:spcAft>
              <a:buSzPts val="5700"/>
              <a:buChar char="○"/>
              <a:defRPr/>
            </a:lvl2pPr>
            <a:lvl3pPr indent="-590550" lvl="2" marL="1371600" algn="ctr">
              <a:lnSpc>
                <a:spcPct val="115000"/>
              </a:lnSpc>
              <a:spcBef>
                <a:spcPts val="0"/>
              </a:spcBef>
              <a:spcAft>
                <a:spcPts val="0"/>
              </a:spcAft>
              <a:buSzPts val="5700"/>
              <a:buChar char="■"/>
              <a:defRPr/>
            </a:lvl3pPr>
            <a:lvl4pPr indent="-590550" lvl="3" marL="1828800" algn="ctr">
              <a:lnSpc>
                <a:spcPct val="115000"/>
              </a:lnSpc>
              <a:spcBef>
                <a:spcPts val="0"/>
              </a:spcBef>
              <a:spcAft>
                <a:spcPts val="0"/>
              </a:spcAft>
              <a:buSzPts val="5700"/>
              <a:buChar char="●"/>
              <a:defRPr/>
            </a:lvl4pPr>
            <a:lvl5pPr indent="-590550" lvl="4" marL="2286000" algn="ctr">
              <a:lnSpc>
                <a:spcPct val="115000"/>
              </a:lnSpc>
              <a:spcBef>
                <a:spcPts val="0"/>
              </a:spcBef>
              <a:spcAft>
                <a:spcPts val="0"/>
              </a:spcAft>
              <a:buSzPts val="5700"/>
              <a:buChar char="○"/>
              <a:defRPr/>
            </a:lvl5pPr>
            <a:lvl6pPr indent="-590550" lvl="5" marL="2743200" algn="ctr">
              <a:lnSpc>
                <a:spcPct val="115000"/>
              </a:lnSpc>
              <a:spcBef>
                <a:spcPts val="0"/>
              </a:spcBef>
              <a:spcAft>
                <a:spcPts val="0"/>
              </a:spcAft>
              <a:buSzPts val="5700"/>
              <a:buChar char="■"/>
              <a:defRPr/>
            </a:lvl6pPr>
            <a:lvl7pPr indent="-590550" lvl="6" marL="3200400" algn="ctr">
              <a:lnSpc>
                <a:spcPct val="115000"/>
              </a:lnSpc>
              <a:spcBef>
                <a:spcPts val="0"/>
              </a:spcBef>
              <a:spcAft>
                <a:spcPts val="0"/>
              </a:spcAft>
              <a:buSzPts val="5700"/>
              <a:buChar char="●"/>
              <a:defRPr/>
            </a:lvl7pPr>
            <a:lvl8pPr indent="-590550" lvl="7" marL="3657600" algn="ctr">
              <a:lnSpc>
                <a:spcPct val="115000"/>
              </a:lnSpc>
              <a:spcBef>
                <a:spcPts val="0"/>
              </a:spcBef>
              <a:spcAft>
                <a:spcPts val="0"/>
              </a:spcAft>
              <a:buSzPts val="5700"/>
              <a:buChar char="○"/>
              <a:defRPr/>
            </a:lvl8pPr>
            <a:lvl9pPr indent="-590550" lvl="8" marL="4114800" algn="ctr">
              <a:lnSpc>
                <a:spcPct val="115000"/>
              </a:lnSpc>
              <a:spcBef>
                <a:spcPts val="0"/>
              </a:spcBef>
              <a:spcAft>
                <a:spcPts val="0"/>
              </a:spcAft>
              <a:buSzPts val="5700"/>
              <a:buChar char="■"/>
              <a:defRPr/>
            </a:lvl9pPr>
          </a:lstStyle>
          <a:p/>
        </p:txBody>
      </p:sp>
      <p:sp>
        <p:nvSpPr>
          <p:cNvPr id="47" name="Google Shape;47;p1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marR="0" rtl="0" algn="l">
              <a:lnSpc>
                <a:spcPct val="115000"/>
              </a:lnSpc>
              <a:spcBef>
                <a:spcPts val="0"/>
              </a:spcBef>
              <a:spcAft>
                <a:spcPts val="0"/>
              </a:spcAft>
              <a:buClr>
                <a:schemeClr val="dk2"/>
              </a:buClr>
              <a:buSzPts val="7300"/>
              <a:buFont typeface="Arial"/>
              <a:buChar char="●"/>
              <a:defRPr b="0" i="0" sz="7300" u="none" cap="none" strike="noStrike">
                <a:solidFill>
                  <a:schemeClr val="dk2"/>
                </a:solidFill>
                <a:latin typeface="Arial"/>
                <a:ea typeface="Arial"/>
                <a:cs typeface="Arial"/>
                <a:sym typeface="Arial"/>
              </a:defRPr>
            </a:lvl1pPr>
            <a:lvl2pPr indent="-590550" lvl="1" marL="914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2pPr>
            <a:lvl3pPr indent="-590550" lvl="2" marL="1371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3pPr>
            <a:lvl4pPr indent="-590550" lvl="3" marL="1828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4pPr>
            <a:lvl5pPr indent="-590550" lvl="4" marL="22860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5pPr>
            <a:lvl6pPr indent="-590550" lvl="5" marL="27432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6pPr>
            <a:lvl7pPr indent="-590550" lvl="6" marL="3200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7pPr>
            <a:lvl8pPr indent="-590550" lvl="7" marL="3657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8pPr>
            <a:lvl9pPr indent="-590550" lvl="8" marL="4114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8.png"/><Relationship Id="rId13" Type="http://schemas.openxmlformats.org/officeDocument/2006/relationships/image" Target="../media/image5.png"/><Relationship Id="rId12"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4.jpg"/><Relationship Id="rId9" Type="http://schemas.openxmlformats.org/officeDocument/2006/relationships/image" Target="../media/image2.png"/><Relationship Id="rId14" Type="http://schemas.openxmlformats.org/officeDocument/2006/relationships/image" Target="../media/image12.png"/><Relationship Id="rId5" Type="http://schemas.openxmlformats.org/officeDocument/2006/relationships/image" Target="../media/image7.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g1efd191b55a_0_0"/>
          <p:cNvPicPr preferRelativeResize="0"/>
          <p:nvPr/>
        </p:nvPicPr>
        <p:blipFill rotWithShape="1">
          <a:blip r:embed="rId3">
            <a:alphaModFix/>
          </a:blip>
          <a:srcRect b="0" l="0" r="0" t="0"/>
          <a:stretch/>
        </p:blipFill>
        <p:spPr>
          <a:xfrm>
            <a:off x="12001525" y="2659754"/>
            <a:ext cx="5963324" cy="4642870"/>
          </a:xfrm>
          <a:prstGeom prst="rect">
            <a:avLst/>
          </a:prstGeom>
          <a:noFill/>
          <a:ln>
            <a:noFill/>
          </a:ln>
        </p:spPr>
      </p:pic>
      <p:pic>
        <p:nvPicPr>
          <p:cNvPr id="55" name="Google Shape;55;g1efd191b55a_0_0"/>
          <p:cNvPicPr preferRelativeResize="0"/>
          <p:nvPr/>
        </p:nvPicPr>
        <p:blipFill rotWithShape="1">
          <a:blip r:embed="rId4">
            <a:alphaModFix/>
          </a:blip>
          <a:srcRect b="21909" l="9561" r="11287" t="13888"/>
          <a:stretch/>
        </p:blipFill>
        <p:spPr>
          <a:xfrm>
            <a:off x="1307309" y="18340928"/>
            <a:ext cx="5963313" cy="2446248"/>
          </a:xfrm>
          <a:prstGeom prst="rect">
            <a:avLst/>
          </a:prstGeom>
          <a:noFill/>
          <a:ln>
            <a:noFill/>
          </a:ln>
        </p:spPr>
      </p:pic>
      <p:sp>
        <p:nvSpPr>
          <p:cNvPr id="56" name="Google Shape;56;g1efd191b55a_0_0"/>
          <p:cNvSpPr txBox="1"/>
          <p:nvPr/>
        </p:nvSpPr>
        <p:spPr>
          <a:xfrm>
            <a:off x="1307293" y="2648171"/>
            <a:ext cx="10229571" cy="8446549"/>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Abstract</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rPr b="0" i="0" lang="en" sz="3000" u="none" cap="none" strike="noStrike">
                <a:solidFill>
                  <a:schemeClr val="dk1"/>
                </a:solidFill>
                <a:latin typeface="Calibri"/>
                <a:ea typeface="Calibri"/>
                <a:cs typeface="Calibri"/>
                <a:sym typeface="Calibri"/>
              </a:rPr>
              <a:t>Multiple sclerosis affects 2.8 million people worldwide, with diagnosis often delayed due to the high costs of MRI scans and invasive procedures. MicroRNA-145-5p has emerged as a promising MS biomarker, showing 79% sensitivity and 87% specificity in distinguishing patients from healthy controls. However, current detection methods require costly qRT-PCR equipment and trained personnel. We propose a plasmid-based fluorescent biosensor using engineered </a:t>
            </a:r>
            <a:r>
              <a:rPr b="0" i="1" lang="en" sz="3000" u="none" cap="none" strike="noStrike">
                <a:solidFill>
                  <a:schemeClr val="dk1"/>
                </a:solidFill>
                <a:latin typeface="Calibri"/>
                <a:ea typeface="Calibri"/>
                <a:cs typeface="Calibri"/>
                <a:sym typeface="Calibri"/>
              </a:rPr>
              <a:t>E. coli</a:t>
            </a:r>
            <a:r>
              <a:rPr b="0" i="0" lang="en" sz="3000" u="none" cap="none" strike="noStrike">
                <a:solidFill>
                  <a:schemeClr val="dk1"/>
                </a:solidFill>
                <a:latin typeface="Calibri"/>
                <a:ea typeface="Calibri"/>
                <a:cs typeface="Calibri"/>
                <a:sym typeface="Calibri"/>
              </a:rPr>
              <a:t> to detect miR-145 at point-of-care. Our design employs a toehold switch — an RNA hairpin complementary to miR-145 that blocks the ribosome binding site, preventing GFP translation. Upon miR-145 binding, the hairpin unfolds and activates GFP expression, producing measurable green fluorescence. If validated, this affordable biosensor could enable MS screening in resource-limited settings where MRI is unavailable, significantly improving diagnosis in underserved populations.</a:t>
            </a:r>
            <a:endParaRPr b="0" i="0" sz="3000" u="none" cap="none" strike="noStrike">
              <a:solidFill>
                <a:srgbClr val="000000"/>
              </a:solidFill>
              <a:latin typeface="Calibri"/>
              <a:ea typeface="Calibri"/>
              <a:cs typeface="Calibri"/>
              <a:sym typeface="Calibri"/>
            </a:endParaRPr>
          </a:p>
        </p:txBody>
      </p:sp>
      <p:sp>
        <p:nvSpPr>
          <p:cNvPr id="57" name="Google Shape;57;g1efd191b55a_0_0"/>
          <p:cNvSpPr txBox="1"/>
          <p:nvPr/>
        </p:nvSpPr>
        <p:spPr>
          <a:xfrm>
            <a:off x="10332200" y="609875"/>
            <a:ext cx="18501880" cy="1637700"/>
          </a:xfrm>
          <a:prstGeom prst="rect">
            <a:avLst/>
          </a:prstGeom>
          <a:noFill/>
          <a:ln>
            <a:noFill/>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968"/>
              <a:buFont typeface="Arial"/>
              <a:buNone/>
            </a:pPr>
            <a:r>
              <a:rPr b="1" i="0" lang="en" sz="3568" u="none" cap="none" strike="noStrike">
                <a:solidFill>
                  <a:srgbClr val="000000"/>
                </a:solidFill>
                <a:latin typeface="Arial"/>
                <a:ea typeface="Arial"/>
                <a:cs typeface="Arial"/>
                <a:sym typeface="Arial"/>
              </a:rPr>
              <a:t>Multiple Sclerosis Point of Care With miRNA-145</a:t>
            </a:r>
            <a:endParaRPr b="1" i="0" sz="3568"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712"/>
              <a:buFont typeface="Arial"/>
              <a:buNone/>
            </a:pPr>
            <a:r>
              <a:rPr b="0" i="0" lang="en" sz="3312" u="none" cap="none" strike="noStrike">
                <a:solidFill>
                  <a:srgbClr val="000000"/>
                </a:solidFill>
                <a:latin typeface="Arial"/>
                <a:ea typeface="Arial"/>
                <a:cs typeface="Arial"/>
                <a:sym typeface="Arial"/>
              </a:rPr>
              <a:t>Ireolukunmi Osikanlu, Lincoln Lundak, Dylan Lavery, Sara Holzer, Aidan Sjoblom, Henry Brown, Gabe Ardell, Lily Zort, Jeanette Zort, Kirkpatrick,</a:t>
            </a:r>
            <a:r>
              <a:rPr lang="en" sz="3312"/>
              <a:t> Mr. </a:t>
            </a:r>
            <a:r>
              <a:rPr b="0" i="0" lang="en" sz="3312" u="none" cap="none" strike="noStrike">
                <a:solidFill>
                  <a:srgbClr val="000000"/>
                </a:solidFill>
                <a:latin typeface="Arial"/>
                <a:ea typeface="Arial"/>
                <a:cs typeface="Arial"/>
                <a:sym typeface="Arial"/>
              </a:rPr>
              <a:t>Cherepashensky </a:t>
            </a:r>
            <a:r>
              <a:rPr lang="en" sz="3312"/>
              <a:t>(Life Sciences Strategic Consulting)</a:t>
            </a:r>
            <a:endParaRPr b="0" i="0" sz="3312"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712"/>
              <a:buFont typeface="Arial"/>
              <a:buNone/>
            </a:pPr>
            <a:r>
              <a:rPr b="0" i="0" lang="en" sz="3312" u="none" cap="none" strike="noStrike">
                <a:solidFill>
                  <a:srgbClr val="000000"/>
                </a:solidFill>
                <a:latin typeface="Arial"/>
                <a:ea typeface="Arial"/>
                <a:cs typeface="Arial"/>
                <a:sym typeface="Arial"/>
              </a:rPr>
              <a:t>Oak Park and River Forest High School, Oak Park, Illinois, United States of America</a:t>
            </a:r>
            <a:endParaRPr b="0" i="0" sz="3312" u="none" cap="none" strike="noStrike">
              <a:solidFill>
                <a:srgbClr val="000000"/>
              </a:solidFill>
              <a:latin typeface="Arial"/>
              <a:ea typeface="Arial"/>
              <a:cs typeface="Arial"/>
              <a:sym typeface="Arial"/>
            </a:endParaRPr>
          </a:p>
        </p:txBody>
      </p:sp>
      <p:sp>
        <p:nvSpPr>
          <p:cNvPr id="58" name="Google Shape;58;g1efd191b55a_0_0"/>
          <p:cNvSpPr txBox="1"/>
          <p:nvPr/>
        </p:nvSpPr>
        <p:spPr>
          <a:xfrm>
            <a:off x="1307293" y="11495316"/>
            <a:ext cx="10180012" cy="6924224"/>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Introduction/Background</a:t>
            </a:r>
            <a:endParaRPr b="1" i="0" sz="3200" u="none" cap="none" strike="noStrike">
              <a:solidFill>
                <a:srgbClr val="000000"/>
              </a:solidFill>
              <a:latin typeface="Arial"/>
              <a:ea typeface="Arial"/>
              <a:cs typeface="Arial"/>
              <a:sym typeface="Arial"/>
            </a:endParaRPr>
          </a:p>
          <a:p>
            <a:pPr indent="0" lvl="0" marL="457200" marR="0" rtl="0" algn="ctr">
              <a:lnSpc>
                <a:spcPct val="100000"/>
              </a:lnSpc>
              <a:spcBef>
                <a:spcPts val="0"/>
              </a:spcBef>
              <a:spcAft>
                <a:spcPts val="0"/>
              </a:spcAft>
              <a:buClr>
                <a:srgbClr val="000000"/>
              </a:buClr>
              <a:buSzPts val="3000"/>
              <a:buFont typeface="Arial"/>
              <a:buNone/>
            </a:pPr>
            <a:r>
              <a:rPr b="0" i="0" lang="en" sz="3000" u="none" cap="none" strike="noStrike">
                <a:solidFill>
                  <a:schemeClr val="dk1"/>
                </a:solidFill>
                <a:latin typeface="Calibri"/>
                <a:ea typeface="Calibri"/>
                <a:cs typeface="Calibri"/>
                <a:sym typeface="Calibri"/>
              </a:rPr>
              <a:t>Our project intends to create a better diagnosis for Multiple Sclerosis (MS).  Current Multiple Sclerosis diagnosis is produced by medical history, a physical and neurological exam, blood test (National Multiple Sclerosis Society), Magnetic Resonance Imaging (MRI scan), and spinal tap results (Mayo Clinic, 2024).  There is no point of care test for MS but rather a series of procedures to rule out other similar neurodegenerative conditions.  We propose a plasmid-based biosensor that fluoresces in the presence of microRNA-145, a biomarker for multiple sclerosis.  MicroRNA-145 has a 79% sensitivity and 87% specificity in distinguishing patients from healthy controls.</a:t>
            </a:r>
            <a:endParaRPr b="0" i="0" sz="3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59" name="Google Shape;59;g1efd191b55a_0_0"/>
          <p:cNvSpPr txBox="1"/>
          <p:nvPr/>
        </p:nvSpPr>
        <p:spPr>
          <a:xfrm>
            <a:off x="12001524" y="2659747"/>
            <a:ext cx="11664900" cy="157482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Science Content</a:t>
            </a:r>
            <a:endParaRPr b="1" i="0" sz="32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000"/>
              <a:buFont typeface="Arial"/>
              <a:buNone/>
            </a:pPr>
            <a:r>
              <a:rPr b="0" i="0" lang="en" sz="3000" u="none" cap="none" strike="noStrike">
                <a:solidFill>
                  <a:schemeClr val="dk1"/>
                </a:solidFill>
                <a:latin typeface="Calibri"/>
                <a:ea typeface="Calibri"/>
                <a:cs typeface="Calibri"/>
                <a:sym typeface="Calibri"/>
              </a:rPr>
              <a:t>We designed a gene containing 5 components (BBa_J23119 promoter, a custom toehold switch, BBa_B0034 RBS, BBa_E0040 GFP, and BBa_B0015 terminator) used for GFP synthesis. The toehold switch is engineered complementary to miR-145 creating an RNA hairpin that sequesters the RBS. When the mRNA is present, it binds to the single stranded toehold region through complementary base pairing. This binding causes the toehold switch to unpin exposing the hidden RBS to begin translating GFP.</a:t>
            </a:r>
            <a:endParaRPr b="0" i="0" sz="30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3000"/>
              <a:buFont typeface="Arial"/>
              <a:buNone/>
            </a:pPr>
            <a:r>
              <a:rPr b="0" i="0" lang="en" sz="3000" u="none" cap="none" strike="noStrike">
                <a:solidFill>
                  <a:schemeClr val="dk1"/>
                </a:solidFill>
                <a:latin typeface="Calibri"/>
                <a:ea typeface="Calibri"/>
                <a:cs typeface="Calibri"/>
                <a:sym typeface="Calibri"/>
              </a:rPr>
              <a:t>For the experiment we woul d begin by cloning our DNA insert into the pUC19 vector, a high copy plasmid that conveys ampicillin resistance. The ampicillin resistance means that we can grow our plasmid on a medium with ampicillin, ensuring that only our bacteria survives. The positive control would be a synthetic 22-nt RNA strand matching to microRNA-145-5p. The negative control is a scrambled 22-nt RNA strand that does not contain the custom DNA insert.</a:t>
            </a:r>
            <a:endParaRPr b="0" i="0" sz="30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60" name="Google Shape;60;g1efd191b55a_0_0"/>
          <p:cNvSpPr txBox="1"/>
          <p:nvPr/>
        </p:nvSpPr>
        <p:spPr>
          <a:xfrm>
            <a:off x="24131076" y="2583197"/>
            <a:ext cx="11925900" cy="107682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Team Content</a:t>
            </a:r>
            <a:endParaRPr b="1" i="0" sz="3200" u="none" cap="none" strike="noStrike">
              <a:solidFill>
                <a:srgbClr val="000000"/>
              </a:solidFill>
              <a:latin typeface="Arial"/>
              <a:ea typeface="Arial"/>
              <a:cs typeface="Arial"/>
              <a:sym typeface="Arial"/>
            </a:endParaRPr>
          </a:p>
          <a:p>
            <a:pPr indent="-260096" lvl="0" marL="292608" marR="0" rtl="0" algn="l">
              <a:lnSpc>
                <a:spcPct val="100000"/>
              </a:lnSpc>
              <a:spcBef>
                <a:spcPts val="0"/>
              </a:spcBef>
              <a:spcAft>
                <a:spcPts val="0"/>
              </a:spcAft>
              <a:buClr>
                <a:schemeClr val="dk1"/>
              </a:buClr>
              <a:buSzPts val="2800"/>
              <a:buFont typeface="Calibri"/>
              <a:buChar char="●"/>
            </a:pPr>
            <a:r>
              <a:rPr b="0" i="0" lang="en" sz="3000" u="none" cap="none" strike="noStrike">
                <a:solidFill>
                  <a:schemeClr val="dk1"/>
                </a:solidFill>
                <a:latin typeface="Calibri"/>
                <a:ea typeface="Calibri"/>
                <a:cs typeface="Calibri"/>
                <a:sym typeface="Calibri"/>
              </a:rPr>
              <a:t>We are a first-year team.  We have 9 members attending. Only 1 of our members participated in BioBuilders in previous years. A highlight has been getting a lot of new members to Boston.  Additionally, we found a very pertinent topic, that future groups will likely find easy to pick up.</a:t>
            </a:r>
            <a:endParaRPr b="0" i="0" sz="3000" u="none" cap="none" strike="noStrike">
              <a:solidFill>
                <a:schemeClr val="dk1"/>
              </a:solidFill>
              <a:latin typeface="Calibri"/>
              <a:ea typeface="Calibri"/>
              <a:cs typeface="Calibri"/>
              <a:sym typeface="Calibri"/>
            </a:endParaRPr>
          </a:p>
          <a:p>
            <a:pPr indent="-97536" lvl="0" marL="292608"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Next Steps</a:t>
            </a:r>
            <a:endParaRPr b="1" i="0" sz="3200" u="none" cap="none" strike="noStrike">
              <a:solidFill>
                <a:srgbClr val="000000"/>
              </a:solidFill>
              <a:latin typeface="Arial"/>
              <a:ea typeface="Arial"/>
              <a:cs typeface="Arial"/>
              <a:sym typeface="Arial"/>
            </a:endParaRPr>
          </a:p>
          <a:p>
            <a:pPr indent="-283083" lvl="0" marL="292608" marR="0" rtl="0" algn="l">
              <a:lnSpc>
                <a:spcPct val="100000"/>
              </a:lnSpc>
              <a:spcBef>
                <a:spcPts val="0"/>
              </a:spcBef>
              <a:spcAft>
                <a:spcPts val="0"/>
              </a:spcAft>
              <a:buClr>
                <a:schemeClr val="dk1"/>
              </a:buClr>
              <a:buSzPts val="2650"/>
              <a:buFont typeface="Calibri"/>
              <a:buChar char="●"/>
            </a:pPr>
            <a:r>
              <a:rPr b="0" i="0" lang="en" sz="3000" u="none" cap="none" strike="noStrike">
                <a:solidFill>
                  <a:schemeClr val="dk1"/>
                </a:solidFill>
                <a:latin typeface="Calibri"/>
                <a:ea typeface="Calibri"/>
                <a:cs typeface="Calibri"/>
                <a:sym typeface="Calibri"/>
              </a:rPr>
              <a:t>Our key needs for advancing the project are creating the synthetic toehold switch insert and ordering the synthetic miR-145.  In order to perform the experiment we would use a Cell-Free kit, we will set up two tubes containing loose ribosomes and enzymes, to both of these tubes we will add our pUC19 plasmid, to one tube we will add the synthetic positive control and the other the negative control. The positive control should glow green as the synthetic RNA strand binds to the toehold switch and unfolds the hairpin allowing for a ribosome to bind to the RBS and for the GFP to be expressed, the negative control should not emit fluorescence as its synthetic RNA is not complementary to the toehold switch and the RBS will remain inaccessible to the ribosomes.</a:t>
            </a:r>
            <a:endParaRPr b="0" i="0" sz="3000" u="none" cap="none" strike="noStrike">
              <a:solidFill>
                <a:schemeClr val="dk1"/>
              </a:solidFill>
              <a:latin typeface="Calibri"/>
              <a:ea typeface="Calibri"/>
              <a:cs typeface="Calibri"/>
              <a:sym typeface="Calibri"/>
            </a:endParaRPr>
          </a:p>
          <a:p>
            <a:pPr indent="-305308" lvl="0" marL="292608" marR="0" rtl="0" algn="l">
              <a:lnSpc>
                <a:spcPct val="100000"/>
              </a:lnSpc>
              <a:spcBef>
                <a:spcPts val="0"/>
              </a:spcBef>
              <a:spcAft>
                <a:spcPts val="0"/>
              </a:spcAft>
              <a:buClr>
                <a:schemeClr val="dk1"/>
              </a:buClr>
              <a:buSzPts val="3000"/>
              <a:buFont typeface="Calibri"/>
              <a:buChar char="●"/>
            </a:pPr>
            <a:r>
              <a:rPr lang="en" sz="3000">
                <a:solidFill>
                  <a:schemeClr val="dk1"/>
                </a:solidFill>
                <a:latin typeface="Calibri"/>
                <a:ea typeface="Calibri"/>
                <a:cs typeface="Calibri"/>
                <a:sym typeface="Calibri"/>
              </a:rPr>
              <a:t>An example of GFP luminance using a cell free expression kit is shown below.                                                                 </a:t>
            </a:r>
            <a:endParaRPr sz="3000">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61" name="Google Shape;61;g1efd191b55a_0_0"/>
          <p:cNvSpPr txBox="1"/>
          <p:nvPr/>
        </p:nvSpPr>
        <p:spPr>
          <a:xfrm>
            <a:off x="24180625" y="13687119"/>
            <a:ext cx="11925935" cy="4709134"/>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References and Acknowledgements</a:t>
            </a:r>
            <a:endParaRPr b="1" i="0" sz="32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a:p>
            <a:pPr indent="0" lvl="0" marL="292608"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p:txBody>
      </p:sp>
      <p:pic>
        <p:nvPicPr>
          <p:cNvPr id="62" name="Google Shape;62;g1efd191b55a_0_0"/>
          <p:cNvPicPr preferRelativeResize="0"/>
          <p:nvPr/>
        </p:nvPicPr>
        <p:blipFill rotWithShape="1">
          <a:blip r:embed="rId5">
            <a:alphaModFix/>
          </a:blip>
          <a:srcRect b="-9660" l="0" r="0" t="0"/>
          <a:stretch/>
        </p:blipFill>
        <p:spPr>
          <a:xfrm>
            <a:off x="1050503" y="-141806"/>
            <a:ext cx="7090607" cy="2789978"/>
          </a:xfrm>
          <a:prstGeom prst="rect">
            <a:avLst/>
          </a:prstGeom>
          <a:noFill/>
          <a:ln>
            <a:noFill/>
          </a:ln>
        </p:spPr>
      </p:pic>
      <p:pic>
        <p:nvPicPr>
          <p:cNvPr id="63" name="Google Shape;63;g1efd191b55a_0_0"/>
          <p:cNvPicPr preferRelativeResize="0"/>
          <p:nvPr/>
        </p:nvPicPr>
        <p:blipFill rotWithShape="1">
          <a:blip r:embed="rId6">
            <a:alphaModFix/>
          </a:blip>
          <a:srcRect b="0" l="0" r="0" t="0"/>
          <a:stretch/>
        </p:blipFill>
        <p:spPr>
          <a:xfrm>
            <a:off x="20453971" y="18765726"/>
            <a:ext cx="4192619" cy="1653309"/>
          </a:xfrm>
          <a:prstGeom prst="rect">
            <a:avLst/>
          </a:prstGeom>
          <a:noFill/>
          <a:ln>
            <a:noFill/>
          </a:ln>
        </p:spPr>
      </p:pic>
      <p:pic>
        <p:nvPicPr>
          <p:cNvPr id="64" name="Google Shape;64;g1efd191b55a_0_0"/>
          <p:cNvPicPr preferRelativeResize="0"/>
          <p:nvPr/>
        </p:nvPicPr>
        <p:blipFill rotWithShape="1">
          <a:blip r:embed="rId7">
            <a:alphaModFix/>
          </a:blip>
          <a:srcRect b="0" l="0" r="0" t="0"/>
          <a:stretch/>
        </p:blipFill>
        <p:spPr>
          <a:xfrm>
            <a:off x="7927227" y="18896353"/>
            <a:ext cx="5524448" cy="1792600"/>
          </a:xfrm>
          <a:prstGeom prst="rect">
            <a:avLst/>
          </a:prstGeom>
          <a:noFill/>
          <a:ln>
            <a:noFill/>
          </a:ln>
        </p:spPr>
      </p:pic>
      <p:pic>
        <p:nvPicPr>
          <p:cNvPr id="65" name="Google Shape;65;g1efd191b55a_0_0"/>
          <p:cNvPicPr preferRelativeResize="0"/>
          <p:nvPr/>
        </p:nvPicPr>
        <p:blipFill rotWithShape="1">
          <a:blip r:embed="rId8">
            <a:alphaModFix/>
          </a:blip>
          <a:srcRect b="0" l="0" r="0" t="0"/>
          <a:stretch/>
        </p:blipFill>
        <p:spPr>
          <a:xfrm>
            <a:off x="26630322" y="18666900"/>
            <a:ext cx="1836813" cy="1843209"/>
          </a:xfrm>
          <a:prstGeom prst="rect">
            <a:avLst/>
          </a:prstGeom>
          <a:noFill/>
          <a:ln>
            <a:noFill/>
          </a:ln>
        </p:spPr>
      </p:pic>
      <p:sp>
        <p:nvSpPr>
          <p:cNvPr id="66" name="Google Shape;66;g1efd191b55a_0_0"/>
          <p:cNvSpPr/>
          <p:nvPr/>
        </p:nvSpPr>
        <p:spPr>
          <a:xfrm>
            <a:off x="-8509275" y="8459110"/>
            <a:ext cx="3014100" cy="301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67"/>
              <a:buFont typeface="Arial"/>
              <a:buNone/>
            </a:pPr>
            <a:r>
              <a:t/>
            </a:r>
            <a:endParaRPr b="0" i="0" sz="1067" u="none" cap="none" strike="noStrike">
              <a:solidFill>
                <a:srgbClr val="000000"/>
              </a:solidFill>
              <a:latin typeface="Arial"/>
              <a:ea typeface="Arial"/>
              <a:cs typeface="Arial"/>
              <a:sym typeface="Arial"/>
            </a:endParaRPr>
          </a:p>
        </p:txBody>
      </p:sp>
      <p:pic>
        <p:nvPicPr>
          <p:cNvPr id="67" name="Google Shape;67;g1efd191b55a_0_0"/>
          <p:cNvPicPr preferRelativeResize="0"/>
          <p:nvPr/>
        </p:nvPicPr>
        <p:blipFill rotWithShape="1">
          <a:blip r:embed="rId9">
            <a:alphaModFix/>
          </a:blip>
          <a:srcRect b="0" l="0" r="0" t="0"/>
          <a:stretch/>
        </p:blipFill>
        <p:spPr>
          <a:xfrm>
            <a:off x="30658299" y="18666888"/>
            <a:ext cx="5524450" cy="1850972"/>
          </a:xfrm>
          <a:prstGeom prst="rect">
            <a:avLst/>
          </a:prstGeom>
          <a:noFill/>
          <a:ln>
            <a:noFill/>
          </a:ln>
        </p:spPr>
      </p:pic>
      <p:pic>
        <p:nvPicPr>
          <p:cNvPr id="68" name="Google Shape;68;g1efd191b55a_0_0"/>
          <p:cNvPicPr preferRelativeResize="0"/>
          <p:nvPr/>
        </p:nvPicPr>
        <p:blipFill rotWithShape="1">
          <a:blip r:embed="rId10">
            <a:alphaModFix/>
          </a:blip>
          <a:srcRect b="0" l="0" r="0" t="0"/>
          <a:stretch/>
        </p:blipFill>
        <p:spPr>
          <a:xfrm>
            <a:off x="14190598" y="18773526"/>
            <a:ext cx="5524450" cy="1637683"/>
          </a:xfrm>
          <a:prstGeom prst="rect">
            <a:avLst/>
          </a:prstGeom>
          <a:noFill/>
          <a:ln>
            <a:noFill/>
          </a:ln>
        </p:spPr>
      </p:pic>
      <p:pic>
        <p:nvPicPr>
          <p:cNvPr id="69" name="Google Shape;69;g1efd191b55a_0_0" title="Screenshot 2026-02-27 1.10.49 AM.png"/>
          <p:cNvPicPr preferRelativeResize="0"/>
          <p:nvPr/>
        </p:nvPicPr>
        <p:blipFill rotWithShape="1">
          <a:blip r:embed="rId11">
            <a:alphaModFix/>
          </a:blip>
          <a:srcRect b="0" l="826" r="826" t="0"/>
          <a:stretch/>
        </p:blipFill>
        <p:spPr>
          <a:xfrm>
            <a:off x="14664470" y="7302613"/>
            <a:ext cx="6339005" cy="1850950"/>
          </a:xfrm>
          <a:prstGeom prst="rect">
            <a:avLst/>
          </a:prstGeom>
          <a:noFill/>
          <a:ln>
            <a:noFill/>
          </a:ln>
        </p:spPr>
      </p:pic>
      <p:pic>
        <p:nvPicPr>
          <p:cNvPr id="70" name="Google Shape;70;g1efd191b55a_0_0"/>
          <p:cNvPicPr preferRelativeResize="0"/>
          <p:nvPr/>
        </p:nvPicPr>
        <p:blipFill rotWithShape="1">
          <a:blip r:embed="rId12">
            <a:alphaModFix/>
          </a:blip>
          <a:srcRect b="0" l="0" r="0" t="0"/>
          <a:stretch/>
        </p:blipFill>
        <p:spPr>
          <a:xfrm>
            <a:off x="16735699" y="3474125"/>
            <a:ext cx="6930716" cy="3014100"/>
          </a:xfrm>
          <a:prstGeom prst="rect">
            <a:avLst/>
          </a:prstGeom>
          <a:noFill/>
          <a:ln>
            <a:noFill/>
          </a:ln>
        </p:spPr>
      </p:pic>
      <p:pic>
        <p:nvPicPr>
          <p:cNvPr id="71" name="Google Shape;71;g1efd191b55a_0_0"/>
          <p:cNvPicPr preferRelativeResize="0"/>
          <p:nvPr/>
        </p:nvPicPr>
        <p:blipFill>
          <a:blip r:embed="rId13">
            <a:alphaModFix/>
          </a:blip>
          <a:stretch>
            <a:fillRect/>
          </a:stretch>
        </p:blipFill>
        <p:spPr>
          <a:xfrm>
            <a:off x="28348738" y="14515823"/>
            <a:ext cx="3490575" cy="3501577"/>
          </a:xfrm>
          <a:prstGeom prst="rect">
            <a:avLst/>
          </a:prstGeom>
          <a:noFill/>
          <a:ln>
            <a:noFill/>
          </a:ln>
        </p:spPr>
      </p:pic>
      <p:pic>
        <p:nvPicPr>
          <p:cNvPr id="72" name="Google Shape;72;g1efd191b55a_0_0"/>
          <p:cNvPicPr preferRelativeResize="0"/>
          <p:nvPr/>
        </p:nvPicPr>
        <p:blipFill rotWithShape="1">
          <a:blip r:embed="rId14">
            <a:alphaModFix/>
          </a:blip>
          <a:srcRect b="14734" l="-1990" r="9875" t="0"/>
          <a:stretch/>
        </p:blipFill>
        <p:spPr>
          <a:xfrm>
            <a:off x="27990650" y="11473550"/>
            <a:ext cx="3603625" cy="17370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