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grzqj6B1HguyprnDhRRt6Lhdkp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efd1bf967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1efd1bf967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 name="Google Shape;14;p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6" name="Google Shape;26;p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6"/>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3" name="Google Shape;33;p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457200" y="1151335"/>
            <a:ext cx="40401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7"/>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7"/>
          <p:cNvSpPr txBox="1"/>
          <p:nvPr>
            <p:ph idx="3" type="body"/>
          </p:nvPr>
        </p:nvSpPr>
        <p:spPr>
          <a:xfrm>
            <a:off x="4645025" y="1151335"/>
            <a:ext cx="40419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1" name="Google Shape;41;p7"/>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2" name="Google Shape;42;p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3575050" y="204788"/>
            <a:ext cx="5111700" cy="43899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792288" y="459581"/>
            <a:ext cx="5486400" cy="3086100"/>
          </a:xfrm>
          <a:prstGeom prst="rect">
            <a:avLst/>
          </a:prstGeom>
          <a:noFill/>
          <a:ln>
            <a:noFill/>
          </a:ln>
        </p:spPr>
      </p:sp>
      <p:sp>
        <p:nvSpPr>
          <p:cNvPr id="64" name="Google Shape;64;p11"/>
          <p:cNvSpPr txBox="1"/>
          <p:nvPr>
            <p:ph idx="1" type="body"/>
          </p:nvPr>
        </p:nvSpPr>
        <p:spPr>
          <a:xfrm>
            <a:off x="1792288" y="4025504"/>
            <a:ext cx="5486400" cy="603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2874749" y="-1217400"/>
            <a:ext cx="33945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5463749" y="1371628"/>
            <a:ext cx="4388700"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1272750" y="-609571"/>
            <a:ext cx="43887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8.jpg"/><Relationship Id="rId11" Type="http://schemas.openxmlformats.org/officeDocument/2006/relationships/image" Target="../media/image6.png"/><Relationship Id="rId10" Type="http://schemas.openxmlformats.org/officeDocument/2006/relationships/image" Target="../media/image1.png"/><Relationship Id="rId9" Type="http://schemas.openxmlformats.org/officeDocument/2006/relationships/hyperlink" Target="http://drive.google.com/file/d/1f3EzS5PfkUzap_uhMCDuzI8KVzfD63p-/view" TargetMode="External"/><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2.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g1efd1bf967a_0_0"/>
          <p:cNvSpPr txBox="1"/>
          <p:nvPr/>
        </p:nvSpPr>
        <p:spPr>
          <a:xfrm>
            <a:off x="1815700" y="98825"/>
            <a:ext cx="75693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US">
                <a:solidFill>
                  <a:schemeClr val="dk1"/>
                </a:solidFill>
              </a:rPr>
              <a:t>Combating Carbon Dioxide Output via An Innovative Approach to Biofuel Production</a:t>
            </a:r>
            <a:endParaRPr b="1">
              <a:solidFill>
                <a:schemeClr val="dk1"/>
              </a:solidFill>
            </a:endParaRPr>
          </a:p>
          <a:p>
            <a:pPr indent="0" lvl="0" marL="0" rtl="0" algn="l">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Prabha K., Alana J., </a:t>
            </a:r>
            <a:r>
              <a:rPr lang="en-US" sz="1200">
                <a:solidFill>
                  <a:schemeClr val="dk1"/>
                </a:solidFill>
                <a:latin typeface="Calibri"/>
                <a:ea typeface="Calibri"/>
                <a:cs typeface="Calibri"/>
                <a:sym typeface="Calibri"/>
              </a:rPr>
              <a:t>Hrithiik</a:t>
            </a:r>
            <a:r>
              <a:rPr lang="en-US" sz="1200">
                <a:solidFill>
                  <a:schemeClr val="dk1"/>
                </a:solidFill>
                <a:latin typeface="Calibri"/>
                <a:ea typeface="Calibri"/>
                <a:cs typeface="Calibri"/>
                <a:sym typeface="Calibri"/>
              </a:rPr>
              <a:t> R., Mateusz S., Sahasra T., Sahasra D., Nidhi D., Khaila C., Yue Z., Shahzoda S.,</a:t>
            </a:r>
            <a:r>
              <a:rPr lang="en-US">
                <a:solidFill>
                  <a:schemeClr val="dk1"/>
                </a:solidFill>
              </a:rPr>
              <a:t> Stephen Nelson, Dr. Ryan Tappel (Senior Scientist, LanzaTech)</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North Forsyth High School, Cumming, Georgia, USA</a:t>
            </a:r>
            <a:endParaRPr>
              <a:solidFill>
                <a:schemeClr val="dk1"/>
              </a:solidFill>
            </a:endParaRPr>
          </a:p>
          <a:p>
            <a:pPr indent="0" lvl="0" marL="0" marR="0" rtl="0" algn="ctr">
              <a:lnSpc>
                <a:spcPct val="100000"/>
              </a:lnSpc>
              <a:spcBef>
                <a:spcPts val="0"/>
              </a:spcBef>
              <a:spcAft>
                <a:spcPts val="0"/>
              </a:spcAft>
              <a:buClr>
                <a:srgbClr val="000000"/>
              </a:buClr>
              <a:buSzPts val="1500"/>
              <a:buFont typeface="Arial"/>
              <a:buNone/>
            </a:pPr>
            <a:r>
              <a:t/>
            </a:r>
            <a:endParaRPr b="1" sz="1800">
              <a:solidFill>
                <a:schemeClr val="dk1"/>
              </a:solidFill>
            </a:endParaRPr>
          </a:p>
        </p:txBody>
      </p:sp>
      <p:pic>
        <p:nvPicPr>
          <p:cNvPr id="85" name="Google Shape;85;g1efd1bf967a_0_0"/>
          <p:cNvPicPr preferRelativeResize="0"/>
          <p:nvPr/>
        </p:nvPicPr>
        <p:blipFill rotWithShape="1">
          <a:blip r:embed="rId3">
            <a:alphaModFix/>
          </a:blip>
          <a:srcRect b="0" l="0" r="0" t="0"/>
          <a:stretch/>
        </p:blipFill>
        <p:spPr>
          <a:xfrm>
            <a:off x="340600" y="240226"/>
            <a:ext cx="1475100" cy="509952"/>
          </a:xfrm>
          <a:prstGeom prst="rect">
            <a:avLst/>
          </a:prstGeom>
          <a:noFill/>
          <a:ln>
            <a:noFill/>
          </a:ln>
        </p:spPr>
      </p:pic>
      <p:pic>
        <p:nvPicPr>
          <p:cNvPr id="86" name="Google Shape;86;g1efd1bf967a_0_0"/>
          <p:cNvPicPr preferRelativeResize="0"/>
          <p:nvPr/>
        </p:nvPicPr>
        <p:blipFill rotWithShape="1">
          <a:blip r:embed="rId4">
            <a:alphaModFix/>
          </a:blip>
          <a:srcRect b="21911" l="9561" r="11287" t="13886"/>
          <a:stretch/>
        </p:blipFill>
        <p:spPr>
          <a:xfrm>
            <a:off x="1417380" y="4626575"/>
            <a:ext cx="1082950" cy="444224"/>
          </a:xfrm>
          <a:prstGeom prst="rect">
            <a:avLst/>
          </a:prstGeom>
          <a:noFill/>
          <a:ln>
            <a:noFill/>
          </a:ln>
        </p:spPr>
      </p:pic>
      <p:pic>
        <p:nvPicPr>
          <p:cNvPr id="87" name="Google Shape;87;g1efd1bf967a_0_0"/>
          <p:cNvPicPr preferRelativeResize="0"/>
          <p:nvPr/>
        </p:nvPicPr>
        <p:blipFill rotWithShape="1">
          <a:blip r:embed="rId5">
            <a:alphaModFix/>
          </a:blip>
          <a:srcRect b="0" l="0" r="0" t="0"/>
          <a:stretch/>
        </p:blipFill>
        <p:spPr>
          <a:xfrm>
            <a:off x="5928954" y="4703706"/>
            <a:ext cx="761382" cy="300242"/>
          </a:xfrm>
          <a:prstGeom prst="rect">
            <a:avLst/>
          </a:prstGeom>
          <a:noFill/>
          <a:ln>
            <a:noFill/>
          </a:ln>
        </p:spPr>
      </p:pic>
      <p:pic>
        <p:nvPicPr>
          <p:cNvPr id="88" name="Google Shape;88;g1efd1bf967a_0_0"/>
          <p:cNvPicPr preferRelativeResize="0"/>
          <p:nvPr/>
        </p:nvPicPr>
        <p:blipFill rotWithShape="1">
          <a:blip r:embed="rId6">
            <a:alphaModFix/>
          </a:blip>
          <a:srcRect b="0" l="0" r="0" t="0"/>
          <a:stretch/>
        </p:blipFill>
        <p:spPr>
          <a:xfrm>
            <a:off x="2793470" y="4727428"/>
            <a:ext cx="1337699" cy="325538"/>
          </a:xfrm>
          <a:prstGeom prst="rect">
            <a:avLst/>
          </a:prstGeom>
          <a:noFill/>
          <a:ln>
            <a:noFill/>
          </a:ln>
        </p:spPr>
      </p:pic>
      <p:pic>
        <p:nvPicPr>
          <p:cNvPr id="89" name="Google Shape;89;g1efd1bf967a_0_0"/>
          <p:cNvPicPr preferRelativeResize="0"/>
          <p:nvPr/>
        </p:nvPicPr>
        <p:blipFill rotWithShape="1">
          <a:blip r:embed="rId7">
            <a:alphaModFix/>
          </a:blip>
          <a:srcRect b="0" l="0" r="0" t="0"/>
          <a:stretch/>
        </p:blipFill>
        <p:spPr>
          <a:xfrm>
            <a:off x="7393054" y="4685759"/>
            <a:ext cx="333567" cy="334731"/>
          </a:xfrm>
          <a:prstGeom prst="rect">
            <a:avLst/>
          </a:prstGeom>
          <a:noFill/>
          <a:ln>
            <a:noFill/>
          </a:ln>
        </p:spPr>
      </p:pic>
      <p:pic>
        <p:nvPicPr>
          <p:cNvPr id="90" name="Google Shape;90;g1efd1bf967a_0_0"/>
          <p:cNvPicPr preferRelativeResize="0"/>
          <p:nvPr/>
        </p:nvPicPr>
        <p:blipFill rotWithShape="1">
          <a:blip r:embed="rId8">
            <a:alphaModFix/>
          </a:blip>
          <a:srcRect b="0" l="0" r="0" t="0"/>
          <a:stretch/>
        </p:blipFill>
        <p:spPr>
          <a:xfrm>
            <a:off x="4359204" y="4693303"/>
            <a:ext cx="1082962" cy="321035"/>
          </a:xfrm>
          <a:prstGeom prst="rect">
            <a:avLst/>
          </a:prstGeom>
          <a:noFill/>
          <a:ln>
            <a:noFill/>
          </a:ln>
        </p:spPr>
      </p:pic>
      <p:sp>
        <p:nvSpPr>
          <p:cNvPr id="91" name="Google Shape;91;g1efd1bf967a_0_0"/>
          <p:cNvSpPr txBox="1"/>
          <p:nvPr/>
        </p:nvSpPr>
        <p:spPr>
          <a:xfrm>
            <a:off x="2653500" y="1237899"/>
            <a:ext cx="6225300" cy="335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chemeClr val="dk1"/>
              </a:solidFill>
            </a:endParaRPr>
          </a:p>
          <a:p>
            <a:pPr indent="-292100" lvl="0" marL="457200" rtl="0" algn="l">
              <a:spcBef>
                <a:spcPts val="0"/>
              </a:spcBef>
              <a:spcAft>
                <a:spcPts val="0"/>
              </a:spcAft>
              <a:buClr>
                <a:schemeClr val="dk1"/>
              </a:buClr>
              <a:buSzPts val="1000"/>
              <a:buChar char="•"/>
            </a:pPr>
            <a:r>
              <a:rPr lang="en-US" sz="1000">
                <a:solidFill>
                  <a:schemeClr val="dk1"/>
                </a:solidFill>
              </a:rPr>
              <a:t>The objective of our project is to develop a sustainable biofuel production system that converts invasive plant biomass into biodiesel. By integrating biomass management with renewable energy production, the project aims to reduce reliance on fossil fuels, lower greenhouse gas emissions, and help control invasive species populations.</a:t>
            </a:r>
            <a:endParaRPr sz="1000">
              <a:solidFill>
                <a:schemeClr val="dk1"/>
              </a:solidFill>
            </a:endParaRPr>
          </a:p>
          <a:p>
            <a:pPr indent="0" lvl="0" marL="457200" rtl="0" algn="l">
              <a:spcBef>
                <a:spcPts val="0"/>
              </a:spcBef>
              <a:spcAft>
                <a:spcPts val="0"/>
              </a:spcAft>
              <a:buNone/>
            </a:pPr>
            <a:r>
              <a:t/>
            </a:r>
            <a:endParaRPr sz="1000">
              <a:solidFill>
                <a:schemeClr val="dk1"/>
              </a:solidFill>
            </a:endParaRPr>
          </a:p>
          <a:p>
            <a:pPr indent="-292100" lvl="0" marL="457200" rtl="0" algn="l">
              <a:spcBef>
                <a:spcPts val="0"/>
              </a:spcBef>
              <a:spcAft>
                <a:spcPts val="0"/>
              </a:spcAft>
              <a:buClr>
                <a:schemeClr val="dk1"/>
              </a:buClr>
              <a:buSzPts val="1000"/>
              <a:buChar char="•"/>
            </a:pPr>
            <a:r>
              <a:rPr lang="en-US" sz="1000">
                <a:solidFill>
                  <a:schemeClr val="dk1"/>
                </a:solidFill>
              </a:rPr>
              <a:t>The system involves a two-step biomass breakdown process: mechanical (physical) breakdown of plant material followed by enzymatic hydrolysis using lipase. The lipase is produced by E. coli(BL21) transformed with a plasmid carrying the PLIP1 gene. After lipid extraction and separation, the resulting fatty acids undergo transesterification to produce biodiesel.</a:t>
            </a:r>
            <a:endParaRPr sz="1000">
              <a:solidFill>
                <a:schemeClr val="dk1"/>
              </a:solidFill>
            </a:endParaRPr>
          </a:p>
          <a:p>
            <a:pPr indent="0" lvl="0" marL="457200" rtl="0" algn="l">
              <a:spcBef>
                <a:spcPts val="0"/>
              </a:spcBef>
              <a:spcAft>
                <a:spcPts val="0"/>
              </a:spcAft>
              <a:buNone/>
            </a:pPr>
            <a:r>
              <a:t/>
            </a:r>
            <a:endParaRPr sz="1000">
              <a:solidFill>
                <a:schemeClr val="dk1"/>
              </a:solidFill>
            </a:endParaRPr>
          </a:p>
          <a:p>
            <a:pPr indent="-292100" lvl="0" marL="457200" rtl="0" algn="l">
              <a:spcBef>
                <a:spcPts val="0"/>
              </a:spcBef>
              <a:spcAft>
                <a:spcPts val="0"/>
              </a:spcAft>
              <a:buClr>
                <a:schemeClr val="dk1"/>
              </a:buClr>
              <a:buSzPts val="1000"/>
              <a:buChar char="•"/>
            </a:pPr>
            <a:r>
              <a:rPr lang="en-US" sz="1000">
                <a:solidFill>
                  <a:schemeClr val="dk1"/>
                </a:solidFill>
              </a:rPr>
              <a:t>Technical needs include reliable genetic transformation methods, controlled bacterial expression of lipase, efficient biomass pretreatment, and optimized transesterification conditions. Limitations include enzyme efficiency and substrate availability, scalability of bacterial production, biomass variability, cost of processing, and maintaining sterile lab conditions for microbial work.</a:t>
            </a:r>
            <a:endParaRPr sz="1000">
              <a:solidFill>
                <a:schemeClr val="dk1"/>
              </a:solidFill>
            </a:endParaRPr>
          </a:p>
          <a:p>
            <a:pPr indent="0" lvl="0" marL="914400" rtl="0" algn="l">
              <a:spcBef>
                <a:spcPts val="0"/>
              </a:spcBef>
              <a:spcAft>
                <a:spcPts val="0"/>
              </a:spcAft>
              <a:buNone/>
            </a:pPr>
            <a:r>
              <a:t/>
            </a:r>
            <a:endParaRPr sz="1000">
              <a:solidFill>
                <a:schemeClr val="dk1"/>
              </a:solidFill>
            </a:endParaRPr>
          </a:p>
          <a:p>
            <a:pPr indent="-292100" lvl="0" marL="457200" rtl="0" algn="l">
              <a:spcBef>
                <a:spcPts val="0"/>
              </a:spcBef>
              <a:spcAft>
                <a:spcPts val="0"/>
              </a:spcAft>
              <a:buClr>
                <a:schemeClr val="dk1"/>
              </a:buClr>
              <a:buSzPts val="1000"/>
              <a:buChar char="•"/>
            </a:pPr>
            <a:r>
              <a:rPr lang="en-US" sz="1000">
                <a:solidFill>
                  <a:schemeClr val="dk1"/>
                </a:solidFill>
              </a:rPr>
              <a:t>We expect successful lipase production from engineered E. coli, effective lipid breakdown from invasive plant biomass, and measurable biodiesel yield after transesterification. Ultimately, we aim to demonstrate that invasive plant species can serve as a viable and sustainable source for biofuel production.</a:t>
            </a:r>
            <a:endParaRPr sz="1000">
              <a:solidFill>
                <a:schemeClr val="dk1"/>
              </a:solidFill>
            </a:endParaRPr>
          </a:p>
        </p:txBody>
      </p:sp>
      <p:pic>
        <p:nvPicPr>
          <p:cNvPr id="92" name="Google Shape;92;g1efd1bf967a_0_0" title="Shortened script (1).mp3">
            <a:hlinkClick r:id="rId9"/>
          </p:cNvPr>
          <p:cNvPicPr preferRelativeResize="0"/>
          <p:nvPr/>
        </p:nvPicPr>
        <p:blipFill>
          <a:blip r:embed="rId10">
            <a:alphaModFix/>
          </a:blip>
          <a:stretch>
            <a:fillRect/>
          </a:stretch>
        </p:blipFill>
        <p:spPr>
          <a:xfrm>
            <a:off x="6999525" y="688337"/>
            <a:ext cx="457200" cy="457200"/>
          </a:xfrm>
          <a:prstGeom prst="rect">
            <a:avLst/>
          </a:prstGeom>
          <a:noFill/>
          <a:ln>
            <a:noFill/>
          </a:ln>
        </p:spPr>
      </p:pic>
      <p:sp>
        <p:nvSpPr>
          <p:cNvPr id="93" name="Google Shape;93;g1efd1bf967a_0_0"/>
          <p:cNvSpPr txBox="1"/>
          <p:nvPr/>
        </p:nvSpPr>
        <p:spPr>
          <a:xfrm>
            <a:off x="7456725" y="809225"/>
            <a:ext cx="1475100" cy="33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900">
                <a:solidFill>
                  <a:srgbClr val="000000"/>
                </a:solidFill>
              </a:rPr>
              <a:t>Embedded Audio</a:t>
            </a:r>
            <a:endParaRPr sz="900">
              <a:solidFill>
                <a:srgbClr val="000000"/>
              </a:solidFill>
            </a:endParaRPr>
          </a:p>
        </p:txBody>
      </p:sp>
      <p:pic>
        <p:nvPicPr>
          <p:cNvPr id="94" name="Google Shape;94;g1efd1bf967a_0_0" title="Biodiesel-production-schematic-t7hePwZ-.png"/>
          <p:cNvPicPr preferRelativeResize="0"/>
          <p:nvPr/>
        </p:nvPicPr>
        <p:blipFill>
          <a:blip r:embed="rId11">
            <a:alphaModFix/>
          </a:blip>
          <a:stretch>
            <a:fillRect/>
          </a:stretch>
        </p:blipFill>
        <p:spPr>
          <a:xfrm>
            <a:off x="54225" y="1981600"/>
            <a:ext cx="2840226" cy="17593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2012-12-18T02:56:35Z</dcterms:created>
  <dc:creator>Christopher Voigt</dc:creator>
</cp:coreProperties>
</file>