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7" roundtripDataSignature="AMtx7miws3MZwuP01Sq39vjo8rGinjTh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1efd1bf967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g1efd1bf967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597819"/>
            <a:ext cx="7772400" cy="11025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 type="subTitle"/>
          </p:nvPr>
        </p:nvSpPr>
        <p:spPr>
          <a:xfrm>
            <a:off x="1371600" y="2914650"/>
            <a:ext cx="6400800" cy="1314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 name="Google Shape;14;p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0" name="Google Shape;20;p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722313" y="3305175"/>
            <a:ext cx="7772400" cy="10215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 type="body"/>
          </p:nvPr>
        </p:nvSpPr>
        <p:spPr>
          <a:xfrm>
            <a:off x="722313" y="2180035"/>
            <a:ext cx="7772400" cy="11250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26" name="Google Shape;26;p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 type="body"/>
          </p:nvPr>
        </p:nvSpPr>
        <p:spPr>
          <a:xfrm>
            <a:off x="457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2" name="Google Shape;32;p6"/>
          <p:cNvSpPr txBox="1"/>
          <p:nvPr>
            <p:ph idx="2" type="body"/>
          </p:nvPr>
        </p:nvSpPr>
        <p:spPr>
          <a:xfrm>
            <a:off x="4648200" y="1200150"/>
            <a:ext cx="4038600" cy="33945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3" name="Google Shape;33;p6"/>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6"/>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6"/>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 type="body"/>
          </p:nvPr>
        </p:nvSpPr>
        <p:spPr>
          <a:xfrm>
            <a:off x="457200" y="1151335"/>
            <a:ext cx="40401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39" name="Google Shape;39;p7"/>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0" name="Google Shape;40;p7"/>
          <p:cNvSpPr txBox="1"/>
          <p:nvPr>
            <p:ph idx="3" type="body"/>
          </p:nvPr>
        </p:nvSpPr>
        <p:spPr>
          <a:xfrm>
            <a:off x="4645025" y="1151335"/>
            <a:ext cx="4041900" cy="4797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1" name="Google Shape;41;p7"/>
          <p:cNvSpPr txBox="1"/>
          <p:nvPr>
            <p:ph idx="4" type="body"/>
          </p:nvPr>
        </p:nvSpPr>
        <p:spPr>
          <a:xfrm>
            <a:off x="4645025" y="1631156"/>
            <a:ext cx="4041900" cy="29634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2" name="Google Shape;42;p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04788"/>
            <a:ext cx="3008400" cy="8715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04788"/>
            <a:ext cx="5111700" cy="43899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076325"/>
            <a:ext cx="3008400" cy="35184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459581"/>
            <a:ext cx="5486400" cy="3086100"/>
          </a:xfrm>
          <a:prstGeom prst="rect">
            <a:avLst/>
          </a:prstGeom>
          <a:noFill/>
          <a:ln>
            <a:noFill/>
          </a:ln>
        </p:spPr>
      </p:sp>
      <p:sp>
        <p:nvSpPr>
          <p:cNvPr id="64" name="Google Shape;64;p11"/>
          <p:cNvSpPr txBox="1"/>
          <p:nvPr>
            <p:ph idx="1" type="body"/>
          </p:nvPr>
        </p:nvSpPr>
        <p:spPr>
          <a:xfrm>
            <a:off x="1792288" y="4025504"/>
            <a:ext cx="5486400" cy="6036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874749" y="-1217400"/>
            <a:ext cx="33945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5463749" y="1371628"/>
            <a:ext cx="43887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1272750" y="-609571"/>
            <a:ext cx="43887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05978"/>
            <a:ext cx="8229600" cy="8574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9.jpg"/><Relationship Id="rId11" Type="http://schemas.openxmlformats.org/officeDocument/2006/relationships/image" Target="../media/image3.png"/><Relationship Id="rId10" Type="http://schemas.openxmlformats.org/officeDocument/2006/relationships/image" Target="../media/image4.png"/><Relationship Id="rId9"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7.png"/><Relationship Id="rId7" Type="http://schemas.openxmlformats.org/officeDocument/2006/relationships/image" Target="../media/image5.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g1efd1bf967a_0_0"/>
          <p:cNvSpPr txBox="1"/>
          <p:nvPr/>
        </p:nvSpPr>
        <p:spPr>
          <a:xfrm>
            <a:off x="161750" y="940825"/>
            <a:ext cx="5585400" cy="36018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US" sz="1200" u="none" cap="none" strike="noStrike">
                <a:solidFill>
                  <a:schemeClr val="dk1"/>
                </a:solidFill>
                <a:highlight>
                  <a:srgbClr val="F4CCCC"/>
                </a:highlight>
                <a:latin typeface="Calibri"/>
                <a:ea typeface="Calibri"/>
                <a:cs typeface="Calibri"/>
                <a:sym typeface="Calibri"/>
              </a:rPr>
              <a:t>Problem</a:t>
            </a:r>
            <a:r>
              <a:rPr b="0" i="0" lang="en-US" sz="1200" u="none" cap="none" strike="noStrike">
                <a:solidFill>
                  <a:schemeClr val="dk1"/>
                </a:solidFill>
                <a:latin typeface="Calibri"/>
                <a:ea typeface="Calibri"/>
                <a:cs typeface="Calibri"/>
                <a:sym typeface="Calibri"/>
              </a:rPr>
              <a:t>: Second-degree burns damage the epidermis and dermis, often leading to hypertrophic scars caused by disorganized type III collagen deposition during wound healing. </a:t>
            </a:r>
            <a:r>
              <a:rPr b="0" i="0" lang="en-US" sz="120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0"/>
                  </a:ext>
                </a:extLst>
              </a:rPr>
              <a:t>As collagen remodels into type I, poor alignment persists, resulting in thick, raised scar tissue that can </a:t>
            </a:r>
            <a:r>
              <a:rPr b="0" i="0" lang="en-US" sz="1200" u="none" cap="none" strike="noStrike">
                <a:solidFill>
                  <a:schemeClr val="dk1"/>
                </a:solidFill>
                <a:latin typeface="Calibri"/>
                <a:ea typeface="Calibri"/>
                <a:cs typeface="Calibri"/>
                <a:sym typeface="Calibri"/>
                <a:extLst>
                  <a:ext uri="http://customooxmlschemas.google.com/">
                    <go:slidesCustomData xmlns:go="http://customooxmlschemas.google.com/" textRoundtripDataId="1"/>
                  </a:ext>
                </a:extLst>
              </a:rPr>
              <a:t>impair mobility and quality of life.</a:t>
            </a:r>
            <a:endParaRPr b="0" i="0" sz="12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200"/>
              <a:buFont typeface="Arial"/>
              <a:buNone/>
            </a:pPr>
            <a:r>
              <a:rPr b="1" i="0" lang="en-US" sz="1200" u="none" cap="none" strike="noStrike">
                <a:solidFill>
                  <a:schemeClr val="dk1"/>
                </a:solidFill>
                <a:highlight>
                  <a:srgbClr val="F4CCCC"/>
                </a:highlight>
                <a:latin typeface="Calibri"/>
                <a:ea typeface="Calibri"/>
                <a:cs typeface="Calibri"/>
                <a:sym typeface="Calibri"/>
              </a:rPr>
              <a:t>Objective</a:t>
            </a:r>
            <a:r>
              <a:rPr b="0" i="0" lang="en-US" sz="1200" u="none" cap="none" strike="noStrike">
                <a:solidFill>
                  <a:schemeClr val="dk1"/>
                </a:solidFill>
                <a:latin typeface="Calibri"/>
                <a:ea typeface="Calibri"/>
                <a:cs typeface="Calibri"/>
                <a:sym typeface="Calibri"/>
              </a:rPr>
              <a:t>: Develop a bioengineered solution that guides collagen alignment during the active wound-healing process, reducing hypertrophic scar formation in second-degree burns.</a:t>
            </a:r>
            <a:endParaRPr b="0" i="0" sz="12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200"/>
              <a:buFont typeface="Arial"/>
              <a:buNone/>
            </a:pPr>
            <a:r>
              <a:rPr b="1" i="0" lang="en-US" sz="1200" u="none" cap="none" strike="noStrike">
                <a:solidFill>
                  <a:schemeClr val="dk1"/>
                </a:solidFill>
                <a:highlight>
                  <a:srgbClr val="F4CCCC"/>
                </a:highlight>
                <a:latin typeface="Calibri"/>
                <a:ea typeface="Calibri"/>
                <a:cs typeface="Calibri"/>
                <a:sym typeface="Calibri"/>
              </a:rPr>
              <a:t>Solution</a:t>
            </a:r>
            <a:r>
              <a:rPr b="0" i="0" lang="en-US" sz="1200" u="none" cap="none" strike="noStrike">
                <a:solidFill>
                  <a:schemeClr val="dk1"/>
                </a:solidFill>
                <a:latin typeface="Calibri"/>
                <a:ea typeface="Calibri"/>
                <a:cs typeface="Calibri"/>
                <a:sym typeface="Calibri"/>
              </a:rPr>
              <a:t>: Engineer </a:t>
            </a:r>
            <a:r>
              <a:rPr b="0" i="1" lang="en-US" sz="1200" u="none" cap="none" strike="noStrike">
                <a:solidFill>
                  <a:schemeClr val="dk1"/>
                </a:solidFill>
                <a:latin typeface="Calibri"/>
                <a:ea typeface="Calibri"/>
                <a:cs typeface="Calibri"/>
                <a:sym typeface="Calibri"/>
              </a:rPr>
              <a:t>Escherichia coli</a:t>
            </a:r>
            <a:r>
              <a:rPr b="0" i="0" lang="en-US" sz="1200" u="none" cap="none" strike="noStrike">
                <a:solidFill>
                  <a:schemeClr val="dk1"/>
                </a:solidFill>
                <a:latin typeface="Calibri"/>
                <a:ea typeface="Calibri"/>
                <a:cs typeface="Calibri"/>
                <a:sym typeface="Calibri"/>
              </a:rPr>
              <a:t> to produce RsaA S-layer proteins that self-assemble into hexagonal lattices. The purified proteins will be incorporated into an external patch that provides contact guidance, directing alignment of collagen fibers and promoting organization of those fibers.</a:t>
            </a:r>
            <a:endParaRPr b="0" i="0" sz="12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200"/>
              <a:buFont typeface="Arial"/>
              <a:buNone/>
            </a:pPr>
            <a:r>
              <a:rPr b="1" i="0" lang="en-US" sz="1200" u="none" cap="none" strike="noStrike">
                <a:solidFill>
                  <a:schemeClr val="dk1"/>
                </a:solidFill>
                <a:highlight>
                  <a:srgbClr val="F4CCCC"/>
                </a:highlight>
                <a:latin typeface="Calibri"/>
                <a:ea typeface="Calibri"/>
                <a:cs typeface="Calibri"/>
                <a:sym typeface="Calibri"/>
              </a:rPr>
              <a:t>Benefits</a:t>
            </a:r>
            <a:r>
              <a:rPr b="0" i="0" lang="en-US" sz="1200" u="none" cap="none" strike="noStrike">
                <a:solidFill>
                  <a:schemeClr val="dk1"/>
                </a:solidFill>
                <a:latin typeface="Calibri"/>
                <a:ea typeface="Calibri"/>
                <a:cs typeface="Calibri"/>
                <a:sym typeface="Calibri"/>
              </a:rPr>
              <a:t>: By intervening during early healing rather than treating scars after formation, this approach promotes organized type I collagen deposition, offering a cost-effective and accessible alternative to conventional post-scar</a:t>
            </a:r>
            <a:r>
              <a:rPr b="0" i="0" lang="en-US" sz="1200" u="none" cap="none" strike="noStrike">
                <a:solidFill>
                  <a:srgbClr val="FF0000"/>
                </a:solidFill>
                <a:latin typeface="Calibri"/>
                <a:ea typeface="Calibri"/>
                <a:cs typeface="Calibri"/>
                <a:sym typeface="Calibri"/>
              </a:rPr>
              <a:t> </a:t>
            </a:r>
            <a:r>
              <a:rPr b="0" i="0" lang="en-US" sz="1200" u="none" cap="none" strike="noStrike">
                <a:solidFill>
                  <a:schemeClr val="dk1"/>
                </a:solidFill>
                <a:latin typeface="Calibri"/>
                <a:ea typeface="Calibri"/>
                <a:cs typeface="Calibri"/>
                <a:sym typeface="Calibri"/>
              </a:rPr>
              <a:t>treatments such as skin grafting.</a:t>
            </a:r>
            <a:endParaRPr b="0" i="0" sz="12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200"/>
              <a:buFont typeface="Arial"/>
              <a:buNone/>
            </a:pPr>
            <a:r>
              <a:rPr b="1" i="0" lang="en-US" sz="1200" u="none" cap="none">
                <a:solidFill>
                  <a:schemeClr val="dk1"/>
                </a:solidFill>
                <a:highlight>
                  <a:srgbClr val="F4CCCC"/>
                </a:highlight>
                <a:latin typeface="Calibri"/>
                <a:ea typeface="Calibri"/>
                <a:cs typeface="Calibri"/>
                <a:sym typeface="Calibri"/>
              </a:rPr>
              <a:t>Next Steps</a:t>
            </a:r>
            <a:r>
              <a:rPr b="0" i="0" lang="en-US" sz="1200" u="none" cap="none">
                <a:solidFill>
                  <a:schemeClr val="dk1"/>
                </a:solidFill>
                <a:latin typeface="Calibri"/>
                <a:ea typeface="Calibri"/>
                <a:cs typeface="Calibri"/>
                <a:sym typeface="Calibri"/>
              </a:rPr>
              <a:t>: Insert the RsaA gene into a plasmid under a promoter</a:t>
            </a:r>
            <a:r>
              <a:rPr b="0" i="0" lang="en-US" sz="1200" u="none" cap="none">
                <a:solidFill>
                  <a:schemeClr val="dk1"/>
                </a:solidFill>
                <a:latin typeface="Calibri"/>
                <a:ea typeface="Calibri"/>
                <a:cs typeface="Calibri"/>
                <a:sym typeface="Calibri"/>
              </a:rPr>
              <a:t>, and </a:t>
            </a:r>
            <a:r>
              <a:rPr b="0" i="0" lang="en-US" sz="1200" u="none" cap="none">
                <a:solidFill>
                  <a:schemeClr val="dk1"/>
                </a:solidFill>
                <a:latin typeface="Calibri"/>
                <a:ea typeface="Calibri"/>
                <a:cs typeface="Calibri"/>
                <a:sym typeface="Calibri"/>
              </a:rPr>
              <a:t>transform it into </a:t>
            </a:r>
            <a:r>
              <a:rPr b="0" i="1" lang="en-US" sz="1200" u="none" cap="none">
                <a:solidFill>
                  <a:schemeClr val="dk1"/>
                </a:solidFill>
                <a:latin typeface="Calibri"/>
                <a:ea typeface="Calibri"/>
                <a:cs typeface="Calibri"/>
                <a:sym typeface="Calibri"/>
              </a:rPr>
              <a:t>E. coli</a:t>
            </a:r>
            <a:r>
              <a:rPr b="0" i="0" lang="en-US" sz="1200" u="none" cap="none">
                <a:solidFill>
                  <a:schemeClr val="dk1"/>
                </a:solidFill>
                <a:latin typeface="Calibri"/>
                <a:ea typeface="Calibri"/>
                <a:cs typeface="Calibri"/>
                <a:sym typeface="Calibri"/>
              </a:rPr>
              <a:t>, fuse it with a SpyTag for purification, and verify expression using a GFP reporter. We will confirm lattice formation through imaging and test the patch with the incorporated protein mesh for its ability to guide cell alignment and reduce disorganization of collagen fibers.</a:t>
            </a:r>
            <a:endParaRPr b="0" i="0" sz="1200" u="none" cap="none">
              <a:solidFill>
                <a:schemeClr val="dk1"/>
              </a:solidFill>
              <a:latin typeface="Calibri"/>
              <a:ea typeface="Calibri"/>
              <a:cs typeface="Calibri"/>
              <a:sym typeface="Calibri"/>
            </a:endParaRPr>
          </a:p>
        </p:txBody>
      </p:sp>
      <p:sp>
        <p:nvSpPr>
          <p:cNvPr id="85" name="Google Shape;85;g1efd1bf967a_0_0"/>
          <p:cNvSpPr txBox="1"/>
          <p:nvPr/>
        </p:nvSpPr>
        <p:spPr>
          <a:xfrm>
            <a:off x="1521275" y="0"/>
            <a:ext cx="4172100" cy="985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3968"/>
              <a:buFont typeface="Arial"/>
              <a:buNone/>
            </a:pPr>
            <a:r>
              <a:rPr b="1" i="0" lang="en-US" sz="1200" u="none" cap="none" strike="noStrike">
                <a:solidFill>
                  <a:srgbClr val="1F1F1F"/>
                </a:solidFill>
                <a:latin typeface="Arial"/>
                <a:ea typeface="Arial"/>
                <a:cs typeface="Arial"/>
                <a:sym typeface="Arial"/>
              </a:rPr>
              <a:t>Patch Perfect: Guiding Collagen Deposition with an RsaA Protein Mesh</a:t>
            </a:r>
            <a:endParaRPr b="1"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700" u="none" cap="none" strike="noStrike">
                <a:solidFill>
                  <a:schemeClr val="dk1"/>
                </a:solidFill>
                <a:latin typeface="Arial"/>
                <a:ea typeface="Arial"/>
                <a:cs typeface="Arial"/>
                <a:sym typeface="Arial"/>
              </a:rPr>
              <a:t>Ruby Quintiliani, Aneesa Maity, Tvesha Patel, Siena Elliffe, Elena Schuster, Leah Vaz, Sophia Hoffmann, Chloe Dias, Paola Favaretto (</a:t>
            </a:r>
            <a:r>
              <a:rPr lang="en-US" sz="700">
                <a:solidFill>
                  <a:schemeClr val="dk1"/>
                </a:solidFill>
              </a:rPr>
              <a:t>supervisor</a:t>
            </a:r>
            <a:r>
              <a:rPr b="0" i="0" lang="en-US" sz="700" u="none" cap="none" strike="noStrike">
                <a:solidFill>
                  <a:schemeClr val="dk1"/>
                </a:solidFill>
                <a:latin typeface="Arial"/>
                <a:ea typeface="Arial"/>
                <a:cs typeface="Arial"/>
                <a:sym typeface="Arial"/>
              </a:rPr>
              <a:t>), Sarah Hanna (</a:t>
            </a:r>
            <a:r>
              <a:rPr lang="en-US" sz="700">
                <a:solidFill>
                  <a:schemeClr val="dk1"/>
                </a:solidFill>
              </a:rPr>
              <a:t>supervisor</a:t>
            </a:r>
            <a:r>
              <a:rPr b="0" i="0" lang="en-US" sz="700" u="none" cap="none" strike="noStrike">
                <a:solidFill>
                  <a:schemeClr val="dk1"/>
                </a:solidFill>
                <a:latin typeface="Arial"/>
                <a:ea typeface="Arial"/>
                <a:cs typeface="Arial"/>
                <a:sym typeface="Arial"/>
              </a:rPr>
              <a:t>), Dr. Kelly Doering (</a:t>
            </a:r>
            <a:r>
              <a:rPr lang="en-US" sz="700">
                <a:solidFill>
                  <a:schemeClr val="dk1"/>
                </a:solidFill>
              </a:rPr>
              <a:t>m</a:t>
            </a:r>
            <a:r>
              <a:rPr b="0" i="0" lang="en-US" sz="700" u="none" cap="none" strike="noStrike">
                <a:solidFill>
                  <a:schemeClr val="dk1"/>
                </a:solidFill>
                <a:latin typeface="Arial"/>
                <a:ea typeface="Arial"/>
                <a:cs typeface="Arial"/>
                <a:sym typeface="Arial"/>
              </a:rPr>
              <a:t>entor fro</a:t>
            </a:r>
            <a:r>
              <a:rPr b="0" i="0" lang="en-US" sz="700" u="none" cap="none" strike="noStrike">
                <a:solidFill>
                  <a:srgbClr val="1F1F1F"/>
                </a:solidFill>
                <a:latin typeface="Arial"/>
                <a:ea typeface="Arial"/>
                <a:cs typeface="Arial"/>
                <a:sym typeface="Arial"/>
              </a:rPr>
              <a:t>m KSBD</a:t>
            </a:r>
            <a:r>
              <a:rPr lang="en-US" sz="700">
                <a:solidFill>
                  <a:srgbClr val="1F1F1F"/>
                </a:solidFill>
              </a:rPr>
              <a:t>, LLC</a:t>
            </a:r>
            <a:r>
              <a:rPr b="0" i="0" lang="en-US" sz="700" u="none" cap="none" strike="noStrike">
                <a:solidFill>
                  <a:srgbClr val="1F1F1F"/>
                </a:solidFill>
                <a:latin typeface="Arial"/>
                <a:ea typeface="Arial"/>
                <a:cs typeface="Arial"/>
                <a:sym typeface="Arial"/>
              </a:rPr>
              <a:t>)</a:t>
            </a:r>
            <a:endParaRPr b="0" i="0" sz="700" u="none" cap="none" strike="noStrike">
              <a:solidFill>
                <a:srgbClr val="1F1F1F"/>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100"/>
              <a:buFont typeface="Arial"/>
              <a:buNone/>
            </a:pPr>
            <a:r>
              <a:rPr b="0" i="0" lang="en-US" sz="700" u="none" cap="none" strike="noStrike">
                <a:solidFill>
                  <a:schemeClr val="dk1"/>
                </a:solidFill>
                <a:latin typeface="Arial"/>
                <a:ea typeface="Arial"/>
                <a:cs typeface="Arial"/>
                <a:sym typeface="Arial"/>
              </a:rPr>
              <a:t>Montrose School, Medfield, Massachusetts, United States</a:t>
            </a:r>
            <a:endParaRPr b="0" i="0" sz="700" u="none" cap="none" strike="noStrike">
              <a:solidFill>
                <a:schemeClr val="dk1"/>
              </a:solidFill>
              <a:latin typeface="Arial"/>
              <a:ea typeface="Arial"/>
              <a:cs typeface="Arial"/>
              <a:sym typeface="Arial"/>
            </a:endParaRPr>
          </a:p>
        </p:txBody>
      </p:sp>
      <p:pic>
        <p:nvPicPr>
          <p:cNvPr id="86" name="Google Shape;86;g1efd1bf967a_0_0"/>
          <p:cNvPicPr preferRelativeResize="0"/>
          <p:nvPr/>
        </p:nvPicPr>
        <p:blipFill rotWithShape="1">
          <a:blip r:embed="rId3">
            <a:alphaModFix/>
          </a:blip>
          <a:srcRect b="0" l="0" r="0" t="0"/>
          <a:stretch/>
        </p:blipFill>
        <p:spPr>
          <a:xfrm>
            <a:off x="82100" y="165201"/>
            <a:ext cx="1475100" cy="509952"/>
          </a:xfrm>
          <a:prstGeom prst="rect">
            <a:avLst/>
          </a:prstGeom>
          <a:noFill/>
          <a:ln>
            <a:noFill/>
          </a:ln>
        </p:spPr>
      </p:pic>
      <p:pic>
        <p:nvPicPr>
          <p:cNvPr id="87" name="Google Shape;87;g1efd1bf967a_0_0"/>
          <p:cNvPicPr preferRelativeResize="0"/>
          <p:nvPr/>
        </p:nvPicPr>
        <p:blipFill rotWithShape="1">
          <a:blip r:embed="rId4">
            <a:alphaModFix/>
          </a:blip>
          <a:srcRect b="21911" l="9561" r="11287" t="13886"/>
          <a:stretch/>
        </p:blipFill>
        <p:spPr>
          <a:xfrm>
            <a:off x="474250" y="4626575"/>
            <a:ext cx="1082950" cy="444224"/>
          </a:xfrm>
          <a:prstGeom prst="rect">
            <a:avLst/>
          </a:prstGeom>
          <a:noFill/>
          <a:ln>
            <a:noFill/>
          </a:ln>
        </p:spPr>
      </p:pic>
      <p:pic>
        <p:nvPicPr>
          <p:cNvPr id="88" name="Google Shape;88;g1efd1bf967a_0_0"/>
          <p:cNvPicPr preferRelativeResize="0"/>
          <p:nvPr/>
        </p:nvPicPr>
        <p:blipFill rotWithShape="1">
          <a:blip r:embed="rId5">
            <a:alphaModFix/>
          </a:blip>
          <a:srcRect b="0" l="0" r="0" t="0"/>
          <a:stretch/>
        </p:blipFill>
        <p:spPr>
          <a:xfrm>
            <a:off x="4985824" y="4703706"/>
            <a:ext cx="761382" cy="300242"/>
          </a:xfrm>
          <a:prstGeom prst="rect">
            <a:avLst/>
          </a:prstGeom>
          <a:noFill/>
          <a:ln>
            <a:noFill/>
          </a:ln>
        </p:spPr>
      </p:pic>
      <p:pic>
        <p:nvPicPr>
          <p:cNvPr id="89" name="Google Shape;89;g1efd1bf967a_0_0"/>
          <p:cNvPicPr preferRelativeResize="0"/>
          <p:nvPr/>
        </p:nvPicPr>
        <p:blipFill rotWithShape="1">
          <a:blip r:embed="rId6">
            <a:alphaModFix/>
          </a:blip>
          <a:srcRect b="0" l="0" r="0" t="0"/>
          <a:stretch/>
        </p:blipFill>
        <p:spPr>
          <a:xfrm>
            <a:off x="1850340" y="4727428"/>
            <a:ext cx="1337699" cy="325538"/>
          </a:xfrm>
          <a:prstGeom prst="rect">
            <a:avLst/>
          </a:prstGeom>
          <a:noFill/>
          <a:ln>
            <a:noFill/>
          </a:ln>
        </p:spPr>
      </p:pic>
      <p:pic>
        <p:nvPicPr>
          <p:cNvPr id="90" name="Google Shape;90;g1efd1bf967a_0_0"/>
          <p:cNvPicPr preferRelativeResize="0"/>
          <p:nvPr/>
        </p:nvPicPr>
        <p:blipFill rotWithShape="1">
          <a:blip r:embed="rId7">
            <a:alphaModFix/>
          </a:blip>
          <a:srcRect b="0" l="0" r="0" t="0"/>
          <a:stretch/>
        </p:blipFill>
        <p:spPr>
          <a:xfrm>
            <a:off x="6481374" y="4685759"/>
            <a:ext cx="333567" cy="334731"/>
          </a:xfrm>
          <a:prstGeom prst="rect">
            <a:avLst/>
          </a:prstGeom>
          <a:noFill/>
          <a:ln>
            <a:noFill/>
          </a:ln>
        </p:spPr>
      </p:pic>
      <p:pic>
        <p:nvPicPr>
          <p:cNvPr id="91" name="Google Shape;91;g1efd1bf967a_0_0"/>
          <p:cNvPicPr preferRelativeResize="0"/>
          <p:nvPr/>
        </p:nvPicPr>
        <p:blipFill rotWithShape="1">
          <a:blip r:embed="rId8">
            <a:alphaModFix/>
          </a:blip>
          <a:srcRect b="0" l="0" r="0" t="0"/>
          <a:stretch/>
        </p:blipFill>
        <p:spPr>
          <a:xfrm>
            <a:off x="7456714" y="4685757"/>
            <a:ext cx="1003244" cy="336137"/>
          </a:xfrm>
          <a:prstGeom prst="rect">
            <a:avLst/>
          </a:prstGeom>
          <a:noFill/>
          <a:ln>
            <a:noFill/>
          </a:ln>
        </p:spPr>
      </p:pic>
      <p:pic>
        <p:nvPicPr>
          <p:cNvPr id="92" name="Google Shape;92;g1efd1bf967a_0_0"/>
          <p:cNvPicPr preferRelativeResize="0"/>
          <p:nvPr/>
        </p:nvPicPr>
        <p:blipFill rotWithShape="1">
          <a:blip r:embed="rId9">
            <a:alphaModFix/>
          </a:blip>
          <a:srcRect b="0" l="0" r="0" t="0"/>
          <a:stretch/>
        </p:blipFill>
        <p:spPr>
          <a:xfrm>
            <a:off x="3416074" y="4693303"/>
            <a:ext cx="1082962" cy="321035"/>
          </a:xfrm>
          <a:prstGeom prst="rect">
            <a:avLst/>
          </a:prstGeom>
          <a:noFill/>
          <a:ln>
            <a:noFill/>
          </a:ln>
        </p:spPr>
      </p:pic>
      <p:pic>
        <p:nvPicPr>
          <p:cNvPr id="93" name="Google Shape;93;g1efd1bf967a_0_0" title="Burn wounds (#1-4).png"/>
          <p:cNvPicPr preferRelativeResize="0"/>
          <p:nvPr/>
        </p:nvPicPr>
        <p:blipFill rotWithShape="1">
          <a:blip r:embed="rId10">
            <a:alphaModFix/>
          </a:blip>
          <a:srcRect b="0" l="0" r="0" t="0"/>
          <a:stretch/>
        </p:blipFill>
        <p:spPr>
          <a:xfrm>
            <a:off x="5747175" y="109100"/>
            <a:ext cx="3343374" cy="2378001"/>
          </a:xfrm>
          <a:prstGeom prst="rect">
            <a:avLst/>
          </a:prstGeom>
          <a:noFill/>
          <a:ln>
            <a:noFill/>
          </a:ln>
        </p:spPr>
      </p:pic>
      <p:pic>
        <p:nvPicPr>
          <p:cNvPr id="94" name="Google Shape;94;g1efd1bf967a_0_0" title="Burn wounds (#5).png"/>
          <p:cNvPicPr preferRelativeResize="0"/>
          <p:nvPr/>
        </p:nvPicPr>
        <p:blipFill rotWithShape="1">
          <a:blip r:embed="rId11">
            <a:alphaModFix/>
          </a:blip>
          <a:srcRect b="0" l="0" r="0" t="10650"/>
          <a:stretch/>
        </p:blipFill>
        <p:spPr>
          <a:xfrm>
            <a:off x="5747150" y="2464978"/>
            <a:ext cx="3343387" cy="212479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2012-12-18T02:56:35Z</dcterms:created>
  <dc:creator>Christopher Voigt</dc:creator>
</cp:coreProperties>
</file>