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gHAAnH8yXQVKUY2JLZ5ApsXC32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cff6261f7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Objective of our project:</a:t>
            </a:r>
            <a:endParaRPr/>
          </a:p>
          <a:p>
            <a:pPr indent="0" lvl="0" marL="0" rtl="0" algn="l">
              <a:lnSpc>
                <a:spcPct val="100000"/>
              </a:lnSpc>
              <a:spcBef>
                <a:spcPts val="0"/>
              </a:spcBef>
              <a:spcAft>
                <a:spcPts val="0"/>
              </a:spcAft>
              <a:buSzPts val="1100"/>
              <a:buNone/>
            </a:pPr>
            <a:r>
              <a:rPr lang="en-US"/>
              <a:t>We’re developing a biosensor that rapidly detects urushiol (the toxic oil in poison ivy and other toxicodendron species) on human skin before it triggers severe allergic reactions. Since urushiol oxidizes and binds to skin proteins within minutes and causes inflammation and blistering in almost everyone who’s exposed to it, our goal is to create an immediate visual alert system that will allow people to wash and treat the area of contact before the reaction becomes severe. We are trying to address the critical period between initial urushiol contact and treatment that current solutions (like barrier creams and post-exposure washes) don’t solve.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Techniques we used/plan to use:</a:t>
            </a:r>
            <a:endParaRPr/>
          </a:p>
          <a:p>
            <a:pPr indent="0" lvl="0" marL="0" rtl="0" algn="l">
              <a:lnSpc>
                <a:spcPct val="100000"/>
              </a:lnSpc>
              <a:spcBef>
                <a:spcPts val="0"/>
              </a:spcBef>
              <a:spcAft>
                <a:spcPts val="0"/>
              </a:spcAft>
              <a:buSzPts val="1100"/>
              <a:buNone/>
            </a:pPr>
            <a:r>
              <a:rPr lang="en-US"/>
              <a:t>We decided to engineer a plasmid-based biosensor in E.coli as a proof-of-concept. Our construct has a catechol-responsive transcription factor (DmpR) that detects the urushiol’s chemical structure, and is paired with the lacZ gene encoding Beta- Galactosidase. x-gal in experiment, when urushiol is present the enzyme cleaves the x-gal to produce a visible blue color that will be detectable on various skin tones, and we hope to test this system in other skin bacteria flora, like Staphylococcus epidermidis.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Technical needs we have?</a:t>
            </a:r>
            <a:endParaRPr/>
          </a:p>
          <a:p>
            <a:pPr indent="0" lvl="0" marL="0" rtl="0" algn="l">
              <a:lnSpc>
                <a:spcPct val="100000"/>
              </a:lnSpc>
              <a:spcBef>
                <a:spcPts val="0"/>
              </a:spcBef>
              <a:spcAft>
                <a:spcPts val="0"/>
              </a:spcAft>
              <a:buSzPts val="1100"/>
              <a:buNone/>
            </a:pPr>
            <a:r>
              <a:rPr lang="en-US"/>
              <a:t>Main limitation would be moving from E.coli to skin bacteria, which would require us to focus on the functionality of our system under skin conditions (like varying pH’s, temperatures, and moisture levels. We also need to improve the detection speed, because Urushiol penetrates the skin in minutes, and we need to have a color change that’s noticeable quickly. We also need to make sure the engineered bacteria doesn’t cause adverse effects for the skin barrier.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Expected results:</a:t>
            </a:r>
            <a:endParaRPr/>
          </a:p>
          <a:p>
            <a:pPr indent="0" lvl="0" marL="0" rtl="0" algn="l">
              <a:lnSpc>
                <a:spcPct val="100000"/>
              </a:lnSpc>
              <a:spcBef>
                <a:spcPts val="0"/>
              </a:spcBef>
              <a:spcAft>
                <a:spcPts val="0"/>
              </a:spcAft>
              <a:buSzPts val="1100"/>
              <a:buNone/>
            </a:pPr>
            <a:r>
              <a:rPr lang="en-US"/>
              <a:t>We expect that our plasmid-containing E.coli will produce the visible coloration we want when it’s exposed to urushiol, and that the color intensity of our coloration will correspond to the urushiol concentration. We also expect the detection to be in a timeframe that’s short enough for realistic use. This proof of concept will help use confirm if our core mechanism for our project works before we move on to skin bacteria.</a:t>
            </a:r>
            <a:endParaRPr/>
          </a:p>
          <a:p>
            <a:pPr indent="0" lvl="0" marL="0" rtl="0" algn="l">
              <a:lnSpc>
                <a:spcPct val="100000"/>
              </a:lnSpc>
              <a:spcBef>
                <a:spcPts val="0"/>
              </a:spcBef>
              <a:spcAft>
                <a:spcPts val="0"/>
              </a:spcAft>
              <a:buSzPts val="1100"/>
              <a:buNone/>
            </a:pPr>
            <a:r>
              <a:t/>
            </a:r>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Future Applications: Future development of our project could focus more on strategies for incorporating our biosensor into topical products that people could actually use before potential poison ivy exposure.</a:t>
            </a:r>
            <a:endParaRPr>
              <a:solidFill>
                <a:schemeClr val="dk1"/>
              </a:solidFill>
            </a:endParaRPr>
          </a:p>
          <a:p>
            <a:pPr indent="0" lvl="0" marL="0" rtl="0" algn="l">
              <a:lnSpc>
                <a:spcPct val="100000"/>
              </a:lnSpc>
              <a:spcBef>
                <a:spcPts val="1200"/>
              </a:spcBef>
              <a:spcAft>
                <a:spcPts val="0"/>
              </a:spcAft>
              <a:buSzPts val="1100"/>
              <a:buNone/>
            </a:pPr>
            <a:r>
              <a:t/>
            </a:r>
            <a:endParaRPr/>
          </a:p>
        </p:txBody>
      </p:sp>
      <p:sp>
        <p:nvSpPr>
          <p:cNvPr id="82" name="Google Shape;82;g3cff6261f70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7"/>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7"/>
          <p:cNvSpPr txBox="1"/>
          <p:nvPr>
            <p:ph idx="3" type="body"/>
          </p:nvPr>
        </p:nvSpPr>
        <p:spPr>
          <a:xfrm>
            <a:off x="4645025" y="1151335"/>
            <a:ext cx="40419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7"/>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459581"/>
            <a:ext cx="5486400" cy="3086100"/>
          </a:xfrm>
          <a:prstGeom prst="rect">
            <a:avLst/>
          </a:prstGeom>
          <a:noFill/>
          <a:ln>
            <a:noFill/>
          </a:ln>
        </p:spPr>
      </p:sp>
      <p:sp>
        <p:nvSpPr>
          <p:cNvPr id="64" name="Google Shape;64;p11"/>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9.jpg"/><Relationship Id="rId11" Type="http://schemas.openxmlformats.org/officeDocument/2006/relationships/image" Target="../media/image4.png"/><Relationship Id="rId10" Type="http://schemas.openxmlformats.org/officeDocument/2006/relationships/image" Target="../media/image6.png"/><Relationship Id="rId9"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1.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83" name="Shape 83"/>
        <p:cNvGrpSpPr/>
        <p:nvPr/>
      </p:nvGrpSpPr>
      <p:grpSpPr>
        <a:xfrm>
          <a:off x="0" y="0"/>
          <a:ext cx="0" cy="0"/>
          <a:chOff x="0" y="0"/>
          <a:chExt cx="0" cy="0"/>
        </a:xfrm>
      </p:grpSpPr>
      <p:sp>
        <p:nvSpPr>
          <p:cNvPr id="84" name="Google Shape;84;g3cff6261f70_0_1"/>
          <p:cNvSpPr txBox="1"/>
          <p:nvPr/>
        </p:nvSpPr>
        <p:spPr>
          <a:xfrm>
            <a:off x="78608" y="907800"/>
            <a:ext cx="4853100" cy="4112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Objective:</a:t>
            </a:r>
            <a:r>
              <a:rPr b="0" i="0" lang="en-US" sz="800" u="none" cap="none" strike="noStrike">
                <a:solidFill>
                  <a:schemeClr val="dk1"/>
                </a:solidFill>
                <a:latin typeface="Arial"/>
                <a:ea typeface="Arial"/>
                <a:cs typeface="Arial"/>
                <a:sym typeface="Arial"/>
              </a:rPr>
              <a:t> Developing a </a:t>
            </a:r>
            <a:r>
              <a:rPr b="1" i="0" lang="en-US" sz="800" u="none" cap="none" strike="noStrike">
                <a:solidFill>
                  <a:schemeClr val="dk1"/>
                </a:solidFill>
                <a:latin typeface="Arial"/>
                <a:ea typeface="Arial"/>
                <a:cs typeface="Arial"/>
                <a:sym typeface="Arial"/>
              </a:rPr>
              <a:t>biosensor</a:t>
            </a:r>
            <a:r>
              <a:rPr b="0" i="0" lang="en-US" sz="800" u="none" cap="none" strike="noStrike">
                <a:solidFill>
                  <a:schemeClr val="dk1"/>
                </a:solidFill>
                <a:latin typeface="Arial"/>
                <a:ea typeface="Arial"/>
                <a:cs typeface="Arial"/>
                <a:sym typeface="Arial"/>
              </a:rPr>
              <a:t> that </a:t>
            </a:r>
            <a:r>
              <a:rPr b="1" i="0" lang="en-US" sz="800" u="none" cap="none" strike="noStrike">
                <a:solidFill>
                  <a:schemeClr val="dk1"/>
                </a:solidFill>
                <a:latin typeface="Arial"/>
                <a:ea typeface="Arial"/>
                <a:cs typeface="Arial"/>
                <a:sym typeface="Arial"/>
              </a:rPr>
              <a:t>rapidly detects urushiol </a:t>
            </a:r>
            <a:r>
              <a:rPr b="0" i="0" lang="en-US" sz="800" u="none" cap="none" strike="noStrike">
                <a:solidFill>
                  <a:schemeClr val="dk1"/>
                </a:solidFill>
                <a:latin typeface="Arial"/>
                <a:ea typeface="Arial"/>
                <a:cs typeface="Arial"/>
                <a:sym typeface="Arial"/>
              </a:rPr>
              <a:t>(the oil found in members of the toxicodendron species, specifically poison ivy) on skin </a:t>
            </a:r>
            <a:r>
              <a:rPr b="1" i="0" lang="en-US" sz="800" u="none" cap="none" strike="noStrike">
                <a:solidFill>
                  <a:schemeClr val="dk1"/>
                </a:solidFill>
                <a:latin typeface="Arial"/>
                <a:ea typeface="Arial"/>
                <a:cs typeface="Arial"/>
                <a:sym typeface="Arial"/>
              </a:rPr>
              <a:t>before it triggers severe allergic reactions</a:t>
            </a:r>
            <a:r>
              <a:rPr b="0" i="0" lang="en-US" sz="800" u="none" cap="none" strike="noStrike">
                <a:solidFill>
                  <a:schemeClr val="dk1"/>
                </a:solidFill>
                <a:latin typeface="Arial"/>
                <a:ea typeface="Arial"/>
                <a:cs typeface="Arial"/>
                <a:sym typeface="Arial"/>
              </a:rPr>
              <a:t>, providing an immediate visual alert so people can wash the area before blistering occurs.</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Techniques:</a:t>
            </a:r>
            <a:r>
              <a:rPr b="0" i="0" lang="en-US" sz="800" u="none" cap="none" strike="noStrike">
                <a:solidFill>
                  <a:schemeClr val="dk1"/>
                </a:solidFill>
                <a:latin typeface="Arial"/>
                <a:ea typeface="Arial"/>
                <a:cs typeface="Arial"/>
                <a:sym typeface="Arial"/>
              </a:rPr>
              <a:t> Engineering</a:t>
            </a:r>
            <a:r>
              <a:rPr b="0" i="1" lang="en-US" sz="800" u="none" cap="none" strike="noStrike">
                <a:solidFill>
                  <a:schemeClr val="dk1"/>
                </a:solidFill>
                <a:latin typeface="Arial"/>
                <a:ea typeface="Arial"/>
                <a:cs typeface="Arial"/>
                <a:sym typeface="Arial"/>
              </a:rPr>
              <a:t> E. coli</a:t>
            </a:r>
            <a:r>
              <a:rPr b="0" i="0" lang="en-US" sz="800" u="none" cap="none" strike="noStrike">
                <a:solidFill>
                  <a:schemeClr val="dk1"/>
                </a:solidFill>
                <a:latin typeface="Arial"/>
                <a:ea typeface="Arial"/>
                <a:cs typeface="Arial"/>
                <a:sym typeface="Arial"/>
              </a:rPr>
              <a:t> with a plasmid containing </a:t>
            </a:r>
            <a:r>
              <a:rPr b="1" i="1" lang="en-US" sz="800" u="none" cap="none" strike="noStrike">
                <a:solidFill>
                  <a:schemeClr val="dk1"/>
                </a:solidFill>
                <a:latin typeface="Arial"/>
                <a:ea typeface="Arial"/>
                <a:cs typeface="Arial"/>
                <a:sym typeface="Arial"/>
              </a:rPr>
              <a:t>DmpR</a:t>
            </a:r>
            <a:r>
              <a:rPr b="0" i="0" lang="en-US" sz="800" u="none" cap="none" strike="noStrike">
                <a:solidFill>
                  <a:schemeClr val="dk1"/>
                </a:solidFill>
                <a:latin typeface="Arial"/>
                <a:ea typeface="Arial"/>
                <a:cs typeface="Arial"/>
                <a:sym typeface="Arial"/>
              </a:rPr>
              <a:t> (catechol-responsive transcription factor) paired with </a:t>
            </a:r>
            <a:r>
              <a:rPr b="1" i="1" lang="en-US" sz="800" u="none" cap="none" strike="noStrike">
                <a:solidFill>
                  <a:schemeClr val="dk1"/>
                </a:solidFill>
                <a:latin typeface="Arial"/>
                <a:ea typeface="Arial"/>
                <a:cs typeface="Arial"/>
                <a:sym typeface="Arial"/>
              </a:rPr>
              <a:t>lacZ</a:t>
            </a:r>
            <a:r>
              <a:rPr b="0" i="1" lang="en-US" sz="800" u="none" cap="none" strike="noStrike">
                <a:solidFill>
                  <a:schemeClr val="dk1"/>
                </a:solidFill>
                <a:latin typeface="Arial"/>
                <a:ea typeface="Arial"/>
                <a:cs typeface="Arial"/>
                <a:sym typeface="Arial"/>
              </a:rPr>
              <a:t> </a:t>
            </a:r>
            <a:r>
              <a:rPr b="0" i="0" lang="en-US" sz="800" u="none" cap="none" strike="noStrike">
                <a:solidFill>
                  <a:schemeClr val="dk1"/>
                </a:solidFill>
                <a:latin typeface="Arial"/>
                <a:ea typeface="Arial"/>
                <a:cs typeface="Arial"/>
                <a:sym typeface="Arial"/>
              </a:rPr>
              <a:t>gene. When </a:t>
            </a:r>
            <a:r>
              <a:rPr b="1" i="0" lang="en-US" sz="800" u="none" cap="none" strike="noStrike">
                <a:solidFill>
                  <a:schemeClr val="dk1"/>
                </a:solidFill>
                <a:latin typeface="Arial"/>
                <a:ea typeface="Arial"/>
                <a:cs typeface="Arial"/>
                <a:sym typeface="Arial"/>
              </a:rPr>
              <a:t>urushiol is present</a:t>
            </a:r>
            <a:r>
              <a:rPr b="0" i="0" lang="en-US" sz="800" u="none" cap="none" strike="noStrike">
                <a:solidFill>
                  <a:schemeClr val="dk1"/>
                </a:solidFill>
                <a:latin typeface="Arial"/>
                <a:ea typeface="Arial"/>
                <a:cs typeface="Arial"/>
                <a:sym typeface="Arial"/>
              </a:rPr>
              <a:t>, the </a:t>
            </a:r>
            <a:r>
              <a:rPr b="1" i="0" lang="en-US" sz="800" u="none" cap="none" strike="noStrike">
                <a:solidFill>
                  <a:schemeClr val="dk1"/>
                </a:solidFill>
                <a:latin typeface="Arial"/>
                <a:ea typeface="Arial"/>
                <a:cs typeface="Arial"/>
                <a:sym typeface="Arial"/>
              </a:rPr>
              <a:t>system produces β-galactosidase</a:t>
            </a:r>
            <a:r>
              <a:rPr b="0" i="0" lang="en-US" sz="800" u="none" cap="none" strike="noStrike">
                <a:solidFill>
                  <a:schemeClr val="dk1"/>
                </a:solidFill>
                <a:latin typeface="Arial"/>
                <a:ea typeface="Arial"/>
                <a:cs typeface="Arial"/>
                <a:sym typeface="Arial"/>
              </a:rPr>
              <a:t>, which </a:t>
            </a:r>
            <a:r>
              <a:rPr b="1" i="0" lang="en-US" sz="800" u="none" cap="none" strike="noStrike">
                <a:solidFill>
                  <a:schemeClr val="dk1"/>
                </a:solidFill>
                <a:latin typeface="Arial"/>
                <a:ea typeface="Arial"/>
                <a:cs typeface="Arial"/>
                <a:sym typeface="Arial"/>
              </a:rPr>
              <a:t>cleaves X-gal</a:t>
            </a:r>
            <a:r>
              <a:rPr b="0" i="0" lang="en-US" sz="800" u="none" cap="none" strike="noStrike">
                <a:solidFill>
                  <a:schemeClr val="dk1"/>
                </a:solidFill>
                <a:latin typeface="Arial"/>
                <a:ea typeface="Arial"/>
                <a:cs typeface="Arial"/>
                <a:sym typeface="Arial"/>
              </a:rPr>
              <a:t>, producing a </a:t>
            </a:r>
            <a:r>
              <a:rPr b="1" i="0" lang="en-US" sz="800" u="none" cap="none" strike="noStrike">
                <a:solidFill>
                  <a:schemeClr val="dk1"/>
                </a:solidFill>
                <a:latin typeface="Arial"/>
                <a:ea typeface="Arial"/>
                <a:cs typeface="Arial"/>
                <a:sym typeface="Arial"/>
              </a:rPr>
              <a:t>visible blue color</a:t>
            </a:r>
            <a:r>
              <a:rPr b="0" i="0" lang="en-US" sz="800" u="none" cap="none" strike="noStrike">
                <a:solidFill>
                  <a:schemeClr val="dk1"/>
                </a:solidFill>
                <a:latin typeface="Arial"/>
                <a:ea typeface="Arial"/>
                <a:cs typeface="Arial"/>
                <a:sym typeface="Arial"/>
              </a:rPr>
              <a:t>. The proof-of-concept chassis would be </a:t>
            </a:r>
            <a:r>
              <a:rPr b="0" i="1" lang="en-US" sz="800" u="none" cap="none" strike="noStrike">
                <a:solidFill>
                  <a:schemeClr val="dk1"/>
                </a:solidFill>
                <a:latin typeface="Arial"/>
                <a:ea typeface="Arial"/>
                <a:cs typeface="Arial"/>
                <a:sym typeface="Arial"/>
              </a:rPr>
              <a:t>Escherichia coli </a:t>
            </a:r>
            <a:r>
              <a:rPr b="0" i="0" lang="en-US" sz="800" u="none" cap="none" strike="noStrike">
                <a:solidFill>
                  <a:schemeClr val="dk1"/>
                </a:solidFill>
                <a:latin typeface="Arial"/>
                <a:ea typeface="Arial"/>
                <a:cs typeface="Arial"/>
                <a:sym typeface="Arial"/>
              </a:rPr>
              <a:t>in order to ensure a stable model.</a:t>
            </a:r>
            <a:r>
              <a:rPr b="0" i="1" lang="en-US" sz="800" u="none" cap="none" strike="noStrike">
                <a:solidFill>
                  <a:schemeClr val="dk1"/>
                </a:solidFill>
                <a:latin typeface="Arial"/>
                <a:ea typeface="Arial"/>
                <a:cs typeface="Arial"/>
                <a:sym typeface="Arial"/>
              </a:rPr>
              <a:t> </a:t>
            </a:r>
            <a:r>
              <a:rPr b="0" i="0" lang="en-US" sz="800" u="none" cap="none" strike="noStrike">
                <a:solidFill>
                  <a:schemeClr val="dk1"/>
                </a:solidFill>
                <a:latin typeface="Arial"/>
                <a:ea typeface="Arial"/>
                <a:cs typeface="Arial"/>
                <a:sym typeface="Arial"/>
              </a:rPr>
              <a:t>Future testing will move to skin bacteria, such as </a:t>
            </a:r>
            <a:r>
              <a:rPr b="0" i="1" lang="en-US" sz="800" u="none" cap="none" strike="noStrike">
                <a:solidFill>
                  <a:schemeClr val="dk1"/>
                </a:solidFill>
                <a:latin typeface="Arial"/>
                <a:ea typeface="Arial"/>
                <a:cs typeface="Arial"/>
                <a:sym typeface="Arial"/>
              </a:rPr>
              <a:t>Staphylococcus epidermidis</a:t>
            </a:r>
            <a:r>
              <a:rPr b="0" i="0" lang="en-US" sz="800" u="none" cap="none" strike="noStrike">
                <a:solidFill>
                  <a:schemeClr val="dk1"/>
                </a:solidFill>
                <a:latin typeface="Arial"/>
                <a:ea typeface="Arial"/>
                <a:cs typeface="Arial"/>
                <a:sym typeface="Arial"/>
              </a:rPr>
              <a:t>.</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Technical Needs:</a:t>
            </a:r>
            <a:endParaRPr b="1" i="0" sz="800" u="none" cap="none" strike="noStrike">
              <a:solidFill>
                <a:schemeClr val="dk1"/>
              </a:solidFill>
              <a:latin typeface="Arial"/>
              <a:ea typeface="Arial"/>
              <a:cs typeface="Arial"/>
              <a:sym typeface="Arial"/>
            </a:endParaRPr>
          </a:p>
          <a:p>
            <a:pPr indent="-279400" lvl="0" marL="457200" marR="0" rtl="0" algn="l">
              <a:lnSpc>
                <a:spcPct val="115000"/>
              </a:lnSpc>
              <a:spcBef>
                <a:spcPts val="120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Adapting the system</a:t>
            </a:r>
            <a:r>
              <a:rPr b="0" i="0" lang="en-US" sz="800" u="none" cap="none" strike="noStrike">
                <a:solidFill>
                  <a:schemeClr val="dk1"/>
                </a:solidFill>
                <a:latin typeface="Arial"/>
                <a:ea typeface="Arial"/>
                <a:cs typeface="Arial"/>
                <a:sym typeface="Arial"/>
              </a:rPr>
              <a:t> from </a:t>
            </a:r>
            <a:r>
              <a:rPr b="0" i="1" lang="en-US" sz="800" u="none" cap="none" strike="noStrike">
                <a:solidFill>
                  <a:schemeClr val="dk1"/>
                </a:solidFill>
                <a:latin typeface="Arial"/>
                <a:ea typeface="Arial"/>
                <a:cs typeface="Arial"/>
                <a:sym typeface="Arial"/>
              </a:rPr>
              <a:t>E. coli </a:t>
            </a:r>
            <a:r>
              <a:rPr b="0" i="0" lang="en-US" sz="800" u="none" cap="none" strike="noStrike">
                <a:solidFill>
                  <a:schemeClr val="dk1"/>
                </a:solidFill>
                <a:latin typeface="Arial"/>
                <a:ea typeface="Arial"/>
                <a:cs typeface="Arial"/>
                <a:sym typeface="Arial"/>
              </a:rPr>
              <a:t>to skin bacteria</a:t>
            </a:r>
            <a:r>
              <a:rPr b="1" i="0" lang="en-US" sz="800" u="none" cap="none" strike="noStrike">
                <a:solidFill>
                  <a:schemeClr val="dk1"/>
                </a:solidFill>
                <a:latin typeface="Arial"/>
                <a:ea typeface="Arial"/>
                <a:cs typeface="Arial"/>
                <a:sym typeface="Arial"/>
              </a:rPr>
              <a:t> under varying skin conditions (pH, temperature, moisture)</a:t>
            </a:r>
            <a:endParaRPr b="1" i="0" sz="800" u="none" cap="none" strike="noStrike">
              <a:solidFill>
                <a:schemeClr val="dk1"/>
              </a:solidFill>
              <a:latin typeface="Arial"/>
              <a:ea typeface="Arial"/>
              <a:cs typeface="Arial"/>
              <a:sym typeface="Arial"/>
            </a:endParaRPr>
          </a:p>
          <a:p>
            <a:pPr indent="-279400" lvl="0" marL="457200" marR="0" rtl="0" algn="l">
              <a:lnSpc>
                <a:spcPct val="115000"/>
              </a:lnSpc>
              <a:spcBef>
                <a:spcPts val="0"/>
              </a:spcBef>
              <a:spcAft>
                <a:spcPts val="0"/>
              </a:spcAft>
              <a:buClr>
                <a:schemeClr val="dk1"/>
              </a:buClr>
              <a:buSzPts val="800"/>
              <a:buFont typeface="Arial"/>
              <a:buChar char="●"/>
            </a:pPr>
            <a:r>
              <a:rPr b="1" i="0" lang="en-US" sz="800" u="none" cap="none" strike="noStrike">
                <a:solidFill>
                  <a:schemeClr val="dk1"/>
                </a:solidFill>
                <a:latin typeface="Arial"/>
                <a:ea typeface="Arial"/>
                <a:cs typeface="Arial"/>
                <a:sym typeface="Arial"/>
              </a:rPr>
              <a:t>Improving detection speed</a:t>
            </a:r>
            <a:r>
              <a:rPr b="0" i="0" lang="en-US" sz="800" u="none" cap="none" strike="noStrike">
                <a:solidFill>
                  <a:schemeClr val="dk1"/>
                </a:solidFill>
                <a:latin typeface="Arial"/>
                <a:ea typeface="Arial"/>
                <a:cs typeface="Arial"/>
                <a:sym typeface="Arial"/>
              </a:rPr>
              <a:t> to </a:t>
            </a:r>
            <a:r>
              <a:rPr b="1" i="0" lang="en-US" sz="800" u="none" cap="none" strike="noStrike">
                <a:solidFill>
                  <a:schemeClr val="dk1"/>
                </a:solidFill>
                <a:latin typeface="Arial"/>
                <a:ea typeface="Arial"/>
                <a:cs typeface="Arial"/>
                <a:sym typeface="Arial"/>
              </a:rPr>
              <a:t>match urushiol’s rapid skin penetration</a:t>
            </a:r>
            <a:r>
              <a:rPr b="0" i="0" lang="en-US" sz="800" u="none" cap="none" strike="noStrike">
                <a:solidFill>
                  <a:schemeClr val="dk1"/>
                </a:solidFill>
                <a:latin typeface="Arial"/>
                <a:ea typeface="Arial"/>
                <a:cs typeface="Arial"/>
                <a:sym typeface="Arial"/>
              </a:rPr>
              <a:t> (minutes)</a:t>
            </a:r>
            <a:endParaRPr b="0" i="0" sz="800" u="none" cap="none" strike="noStrike">
              <a:solidFill>
                <a:schemeClr val="dk1"/>
              </a:solidFill>
              <a:latin typeface="Arial"/>
              <a:ea typeface="Arial"/>
              <a:cs typeface="Arial"/>
              <a:sym typeface="Arial"/>
            </a:endParaRPr>
          </a:p>
          <a:p>
            <a:pPr indent="-279400" lvl="0" marL="457200" marR="0" rtl="0" algn="l">
              <a:lnSpc>
                <a:spcPct val="115000"/>
              </a:lnSpc>
              <a:spcBef>
                <a:spcPts val="0"/>
              </a:spcBef>
              <a:spcAft>
                <a:spcPts val="0"/>
              </a:spcAft>
              <a:buClr>
                <a:schemeClr val="dk1"/>
              </a:buClr>
              <a:buSzPts val="800"/>
              <a:buFont typeface="Arial"/>
              <a:buChar char="●"/>
            </a:pPr>
            <a:r>
              <a:rPr b="0" i="0" lang="en-US" sz="800" u="none" cap="none" strike="noStrike">
                <a:solidFill>
                  <a:schemeClr val="dk1"/>
                </a:solidFill>
                <a:latin typeface="Arial"/>
                <a:ea typeface="Arial"/>
                <a:cs typeface="Arial"/>
                <a:sym typeface="Arial"/>
              </a:rPr>
              <a:t>Ensuring that the engineered bacteria </a:t>
            </a:r>
            <a:r>
              <a:rPr b="1" i="0" lang="en-US" sz="800" u="none" cap="none" strike="noStrike">
                <a:solidFill>
                  <a:schemeClr val="dk1"/>
                </a:solidFill>
                <a:latin typeface="Arial"/>
                <a:ea typeface="Arial"/>
                <a:cs typeface="Arial"/>
                <a:sym typeface="Arial"/>
              </a:rPr>
              <a:t>d</a:t>
            </a:r>
            <a:r>
              <a:rPr b="1" lang="en-US" sz="800">
                <a:solidFill>
                  <a:schemeClr val="dk1"/>
                </a:solidFill>
              </a:rPr>
              <a:t>oes</a:t>
            </a:r>
            <a:r>
              <a:rPr b="1" i="0" lang="en-US" sz="800" u="none" cap="none" strike="noStrike">
                <a:solidFill>
                  <a:schemeClr val="dk1"/>
                </a:solidFill>
                <a:latin typeface="Arial"/>
                <a:ea typeface="Arial"/>
                <a:cs typeface="Arial"/>
                <a:sym typeface="Arial"/>
              </a:rPr>
              <a:t>n't harm the skin barrier</a:t>
            </a:r>
            <a:endParaRPr b="1" i="0" sz="800" u="none" cap="none" strike="noStrike">
              <a:solidFill>
                <a:schemeClr val="dk1"/>
              </a:solidFill>
              <a:latin typeface="Arial"/>
              <a:ea typeface="Arial"/>
              <a:cs typeface="Arial"/>
              <a:sym typeface="Arial"/>
            </a:endParaRPr>
          </a:p>
          <a:p>
            <a:pPr indent="-279400" lvl="0" marL="457200" marR="0" rtl="0" algn="l">
              <a:lnSpc>
                <a:spcPct val="115000"/>
              </a:lnSpc>
              <a:spcBef>
                <a:spcPts val="0"/>
              </a:spcBef>
              <a:spcAft>
                <a:spcPts val="0"/>
              </a:spcAft>
              <a:buClr>
                <a:schemeClr val="dk1"/>
              </a:buClr>
              <a:buSzPts val="800"/>
              <a:buFont typeface="Arial"/>
              <a:buChar char="●"/>
            </a:pPr>
            <a:r>
              <a:rPr b="0" i="0" lang="en-US" sz="800" u="none" cap="none" strike="noStrike">
                <a:solidFill>
                  <a:schemeClr val="dk1"/>
                </a:solidFill>
                <a:latin typeface="Arial"/>
                <a:ea typeface="Arial"/>
                <a:cs typeface="Arial"/>
                <a:sym typeface="Arial"/>
              </a:rPr>
              <a:t>Adding </a:t>
            </a:r>
            <a:r>
              <a:rPr b="1" i="0" lang="en-US" sz="800" u="none" cap="none" strike="noStrike">
                <a:solidFill>
                  <a:schemeClr val="dk1"/>
                </a:solidFill>
                <a:latin typeface="Arial"/>
                <a:ea typeface="Arial"/>
                <a:cs typeface="Arial"/>
                <a:sym typeface="Arial"/>
              </a:rPr>
              <a:t>chloramphenicol resistance</a:t>
            </a:r>
            <a:r>
              <a:rPr b="0" i="0" lang="en-US" sz="800" u="none" cap="none" strike="noStrike">
                <a:solidFill>
                  <a:schemeClr val="dk1"/>
                </a:solidFill>
                <a:latin typeface="Arial"/>
                <a:ea typeface="Arial"/>
                <a:cs typeface="Arial"/>
                <a:sym typeface="Arial"/>
              </a:rPr>
              <a:t> for selection in experimentation.</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Expected Results:</a:t>
            </a:r>
            <a:r>
              <a:rPr b="0" i="0" lang="en-US" sz="800" u="none" cap="none" strike="noStrike">
                <a:solidFill>
                  <a:schemeClr val="dk1"/>
                </a:solidFill>
                <a:latin typeface="Arial"/>
                <a:ea typeface="Arial"/>
                <a:cs typeface="Arial"/>
                <a:sym typeface="Arial"/>
              </a:rPr>
              <a:t> Plasmid-containing </a:t>
            </a:r>
            <a:r>
              <a:rPr b="0" i="1" lang="en-US" sz="800" u="none" cap="none" strike="noStrike">
                <a:solidFill>
                  <a:schemeClr val="dk1"/>
                </a:solidFill>
                <a:latin typeface="Arial"/>
                <a:ea typeface="Arial"/>
                <a:cs typeface="Arial"/>
                <a:sym typeface="Arial"/>
              </a:rPr>
              <a:t>E. coli</a:t>
            </a:r>
            <a:r>
              <a:rPr b="0" i="0" lang="en-US" sz="800" u="none" cap="none" strike="noStrike">
                <a:solidFill>
                  <a:schemeClr val="dk1"/>
                </a:solidFill>
                <a:latin typeface="Arial"/>
                <a:ea typeface="Arial"/>
                <a:cs typeface="Arial"/>
                <a:sym typeface="Arial"/>
              </a:rPr>
              <a:t> will produce </a:t>
            </a:r>
            <a:r>
              <a:rPr b="1" i="0" lang="en-US" sz="800" u="none" cap="none" strike="noStrike">
                <a:solidFill>
                  <a:schemeClr val="dk1"/>
                </a:solidFill>
                <a:latin typeface="Arial"/>
                <a:ea typeface="Arial"/>
                <a:cs typeface="Arial"/>
                <a:sym typeface="Arial"/>
              </a:rPr>
              <a:t>visible blue coloration when exposed to urushiol</a:t>
            </a:r>
            <a:r>
              <a:rPr b="0" i="0" lang="en-US" sz="800" u="none" cap="none" strike="noStrike">
                <a:solidFill>
                  <a:schemeClr val="dk1"/>
                </a:solidFill>
                <a:latin typeface="Arial"/>
                <a:ea typeface="Arial"/>
                <a:cs typeface="Arial"/>
                <a:sym typeface="Arial"/>
              </a:rPr>
              <a:t>, with color intensity corresponding to urushiol concentration. The detection time frame should be fast enough for realistic use. This proof of concept confirms the core mechanism before moving on to skin bacteria.</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Future Applications:</a:t>
            </a:r>
            <a:r>
              <a:rPr b="0" i="0" lang="en-US" sz="800" u="none" cap="none" strike="noStrike">
                <a:solidFill>
                  <a:schemeClr val="dk1"/>
                </a:solidFill>
                <a:latin typeface="Arial"/>
                <a:ea typeface="Arial"/>
                <a:cs typeface="Arial"/>
                <a:sym typeface="Arial"/>
              </a:rPr>
              <a:t> Future development of our project could focus more on strategies for </a:t>
            </a:r>
            <a:r>
              <a:rPr b="1" i="0" lang="en-US" sz="800" u="none" cap="none" strike="noStrike">
                <a:solidFill>
                  <a:schemeClr val="dk1"/>
                </a:solidFill>
                <a:latin typeface="Arial"/>
                <a:ea typeface="Arial"/>
                <a:cs typeface="Arial"/>
                <a:sym typeface="Arial"/>
              </a:rPr>
              <a:t>incorporating </a:t>
            </a:r>
            <a:r>
              <a:rPr b="1" lang="en-US" sz="800">
                <a:solidFill>
                  <a:schemeClr val="dk1"/>
                </a:solidFill>
              </a:rPr>
              <a:t>the </a:t>
            </a:r>
            <a:r>
              <a:rPr b="1" i="0" lang="en-US" sz="800" u="none" cap="none" strike="noStrike">
                <a:solidFill>
                  <a:schemeClr val="dk1"/>
                </a:solidFill>
                <a:latin typeface="Arial"/>
                <a:ea typeface="Arial"/>
                <a:cs typeface="Arial"/>
                <a:sym typeface="Arial"/>
              </a:rPr>
              <a:t>biosensor into topical products</a:t>
            </a:r>
            <a:r>
              <a:rPr b="0" i="0" lang="en-US" sz="800" u="none" cap="none" strike="noStrike">
                <a:solidFill>
                  <a:schemeClr val="dk1"/>
                </a:solidFill>
                <a:latin typeface="Arial"/>
                <a:ea typeface="Arial"/>
                <a:cs typeface="Arial"/>
                <a:sym typeface="Arial"/>
              </a:rPr>
              <a:t> that people could actually </a:t>
            </a:r>
            <a:r>
              <a:rPr b="1" i="0" lang="en-US" sz="800" u="none" cap="none" strike="noStrike">
                <a:solidFill>
                  <a:schemeClr val="dk1"/>
                </a:solidFill>
                <a:latin typeface="Arial"/>
                <a:ea typeface="Arial"/>
                <a:cs typeface="Arial"/>
                <a:sym typeface="Arial"/>
              </a:rPr>
              <a:t>use before potential poison ivy exposure.</a:t>
            </a:r>
            <a:endParaRPr b="1" i="0" sz="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85" name="Google Shape;85;g3cff6261f70_0_1"/>
          <p:cNvSpPr txBox="1"/>
          <p:nvPr/>
        </p:nvSpPr>
        <p:spPr>
          <a:xfrm>
            <a:off x="2210150" y="18047"/>
            <a:ext cx="5747400" cy="954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000"/>
              <a:buFont typeface="Arial"/>
              <a:buNone/>
            </a:pPr>
            <a:r>
              <a:rPr b="1" i="0" lang="en-US" sz="1000" u="none" cap="none" strike="noStrike">
                <a:solidFill>
                  <a:schemeClr val="dk1"/>
                </a:solidFill>
                <a:latin typeface="Arial"/>
                <a:ea typeface="Arial"/>
                <a:cs typeface="Arial"/>
                <a:sym typeface="Arial"/>
              </a:rPr>
              <a:t>Detecting Urushiol Contact On Human Skin With A </a:t>
            </a:r>
            <a:r>
              <a:rPr b="1" i="1" lang="en-US" sz="1000" u="none" cap="none" strike="noStrike">
                <a:solidFill>
                  <a:schemeClr val="dk1"/>
                </a:solidFill>
                <a:latin typeface="Arial"/>
                <a:ea typeface="Arial"/>
                <a:cs typeface="Arial"/>
                <a:sym typeface="Arial"/>
              </a:rPr>
              <a:t>DmpR</a:t>
            </a:r>
            <a:r>
              <a:rPr b="1" i="0" lang="en-US" sz="1000" u="none" cap="none" strike="noStrike">
                <a:solidFill>
                  <a:schemeClr val="dk1"/>
                </a:solidFill>
                <a:latin typeface="Arial"/>
                <a:ea typeface="Arial"/>
                <a:cs typeface="Arial"/>
                <a:sym typeface="Arial"/>
              </a:rPr>
              <a:t>-Based Biosensor</a:t>
            </a:r>
            <a:endParaRPr b="1" i="0" sz="1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Aarav Tandel, Thenulya Jayasinghe, Kennedy Brock, Ellen Gbolade, Cooper Murdock, </a:t>
            </a:r>
            <a:endParaRPr b="0" i="0" sz="1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Ricco Robinson Jr., Savannah Miles</a:t>
            </a:r>
            <a:endParaRPr b="0" i="0" sz="1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 Amanda Barrett, Dr. Ilenne Del Valle Kessra (Oak Ridge National Laboratory)</a:t>
            </a:r>
            <a:endParaRPr b="0" i="0" sz="1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Marietta High School, Marietta, Georgia, USA</a:t>
            </a:r>
            <a:endParaRPr b="0" i="0" sz="1000" u="none" cap="none" strike="noStrike">
              <a:solidFill>
                <a:schemeClr val="dk1"/>
              </a:solidFill>
              <a:latin typeface="Arial"/>
              <a:ea typeface="Arial"/>
              <a:cs typeface="Arial"/>
              <a:sym typeface="Arial"/>
            </a:endParaRPr>
          </a:p>
        </p:txBody>
      </p:sp>
      <p:pic>
        <p:nvPicPr>
          <p:cNvPr id="86" name="Google Shape;86;g3cff6261f70_0_1"/>
          <p:cNvPicPr preferRelativeResize="0"/>
          <p:nvPr/>
        </p:nvPicPr>
        <p:blipFill rotWithShape="1">
          <a:blip r:embed="rId3">
            <a:alphaModFix/>
          </a:blip>
          <a:srcRect b="0" l="0" r="0" t="0"/>
          <a:stretch/>
        </p:blipFill>
        <p:spPr>
          <a:xfrm>
            <a:off x="340600" y="240226"/>
            <a:ext cx="1475100" cy="509952"/>
          </a:xfrm>
          <a:prstGeom prst="rect">
            <a:avLst/>
          </a:prstGeom>
          <a:noFill/>
          <a:ln>
            <a:noFill/>
          </a:ln>
        </p:spPr>
      </p:pic>
      <p:pic>
        <p:nvPicPr>
          <p:cNvPr id="87" name="Google Shape;87;g3cff6261f70_0_1"/>
          <p:cNvPicPr preferRelativeResize="0"/>
          <p:nvPr/>
        </p:nvPicPr>
        <p:blipFill rotWithShape="1">
          <a:blip r:embed="rId4">
            <a:alphaModFix/>
          </a:blip>
          <a:srcRect b="21912" l="9562" r="11287" t="13887"/>
          <a:stretch/>
        </p:blipFill>
        <p:spPr>
          <a:xfrm>
            <a:off x="1417380" y="4626575"/>
            <a:ext cx="1082950" cy="444224"/>
          </a:xfrm>
          <a:prstGeom prst="rect">
            <a:avLst/>
          </a:prstGeom>
          <a:noFill/>
          <a:ln>
            <a:noFill/>
          </a:ln>
        </p:spPr>
      </p:pic>
      <p:pic>
        <p:nvPicPr>
          <p:cNvPr id="88" name="Google Shape;88;g3cff6261f70_0_1"/>
          <p:cNvPicPr preferRelativeResize="0"/>
          <p:nvPr/>
        </p:nvPicPr>
        <p:blipFill rotWithShape="1">
          <a:blip r:embed="rId5">
            <a:alphaModFix/>
          </a:blip>
          <a:srcRect b="0" l="0" r="0" t="0"/>
          <a:stretch/>
        </p:blipFill>
        <p:spPr>
          <a:xfrm>
            <a:off x="5928954" y="4703706"/>
            <a:ext cx="761382" cy="300242"/>
          </a:xfrm>
          <a:prstGeom prst="rect">
            <a:avLst/>
          </a:prstGeom>
          <a:noFill/>
          <a:ln>
            <a:noFill/>
          </a:ln>
        </p:spPr>
      </p:pic>
      <p:pic>
        <p:nvPicPr>
          <p:cNvPr id="89" name="Google Shape;89;g3cff6261f70_0_1"/>
          <p:cNvPicPr preferRelativeResize="0"/>
          <p:nvPr/>
        </p:nvPicPr>
        <p:blipFill rotWithShape="1">
          <a:blip r:embed="rId6">
            <a:alphaModFix/>
          </a:blip>
          <a:srcRect b="0" l="0" r="0" t="0"/>
          <a:stretch/>
        </p:blipFill>
        <p:spPr>
          <a:xfrm>
            <a:off x="2793470" y="4727428"/>
            <a:ext cx="1337699" cy="325538"/>
          </a:xfrm>
          <a:prstGeom prst="rect">
            <a:avLst/>
          </a:prstGeom>
          <a:noFill/>
          <a:ln>
            <a:noFill/>
          </a:ln>
        </p:spPr>
      </p:pic>
      <p:pic>
        <p:nvPicPr>
          <p:cNvPr id="90" name="Google Shape;90;g3cff6261f70_0_1"/>
          <p:cNvPicPr preferRelativeResize="0"/>
          <p:nvPr/>
        </p:nvPicPr>
        <p:blipFill rotWithShape="1">
          <a:blip r:embed="rId7">
            <a:alphaModFix/>
          </a:blip>
          <a:srcRect b="0" l="0" r="0" t="0"/>
          <a:stretch/>
        </p:blipFill>
        <p:spPr>
          <a:xfrm>
            <a:off x="7393054" y="4685759"/>
            <a:ext cx="333567" cy="334731"/>
          </a:xfrm>
          <a:prstGeom prst="rect">
            <a:avLst/>
          </a:prstGeom>
          <a:noFill/>
          <a:ln>
            <a:noFill/>
          </a:ln>
        </p:spPr>
      </p:pic>
      <p:pic>
        <p:nvPicPr>
          <p:cNvPr id="91" name="Google Shape;91;g3cff6261f70_0_1"/>
          <p:cNvPicPr preferRelativeResize="0"/>
          <p:nvPr/>
        </p:nvPicPr>
        <p:blipFill rotWithShape="1">
          <a:blip r:embed="rId8">
            <a:alphaModFix/>
          </a:blip>
          <a:srcRect b="0" l="0" r="0" t="0"/>
          <a:stretch/>
        </p:blipFill>
        <p:spPr>
          <a:xfrm>
            <a:off x="4359204" y="4693303"/>
            <a:ext cx="1082962" cy="321035"/>
          </a:xfrm>
          <a:prstGeom prst="rect">
            <a:avLst/>
          </a:prstGeom>
          <a:noFill/>
          <a:ln>
            <a:noFill/>
          </a:ln>
        </p:spPr>
      </p:pic>
      <p:pic>
        <p:nvPicPr>
          <p:cNvPr id="92" name="Google Shape;92;g3cff6261f70_0_1"/>
          <p:cNvPicPr preferRelativeResize="0"/>
          <p:nvPr/>
        </p:nvPicPr>
        <p:blipFill rotWithShape="1">
          <a:blip r:embed="rId9">
            <a:alphaModFix/>
          </a:blip>
          <a:srcRect b="0" l="0" r="0" t="0"/>
          <a:stretch/>
        </p:blipFill>
        <p:spPr>
          <a:xfrm>
            <a:off x="4849150" y="1039100"/>
            <a:ext cx="2437701" cy="1439375"/>
          </a:xfrm>
          <a:prstGeom prst="rect">
            <a:avLst/>
          </a:prstGeom>
          <a:noFill/>
          <a:ln>
            <a:noFill/>
          </a:ln>
        </p:spPr>
      </p:pic>
      <p:pic>
        <p:nvPicPr>
          <p:cNvPr id="93" name="Google Shape;93;g3cff6261f70_0_1"/>
          <p:cNvPicPr preferRelativeResize="0"/>
          <p:nvPr/>
        </p:nvPicPr>
        <p:blipFill rotWithShape="1">
          <a:blip r:embed="rId10">
            <a:alphaModFix/>
          </a:blip>
          <a:srcRect b="0" l="0" r="0" t="0"/>
          <a:stretch/>
        </p:blipFill>
        <p:spPr>
          <a:xfrm>
            <a:off x="4849150" y="2625575"/>
            <a:ext cx="4236474" cy="1673200"/>
          </a:xfrm>
          <a:prstGeom prst="rect">
            <a:avLst/>
          </a:prstGeom>
          <a:noFill/>
          <a:ln>
            <a:noFill/>
          </a:ln>
        </p:spPr>
      </p:pic>
      <p:pic>
        <p:nvPicPr>
          <p:cNvPr id="94" name="Google Shape;94;g3cff6261f70_0_1" title="DMPR Based biosensor sequence image.png"/>
          <p:cNvPicPr preferRelativeResize="0"/>
          <p:nvPr/>
        </p:nvPicPr>
        <p:blipFill>
          <a:blip r:embed="rId11">
            <a:alphaModFix/>
          </a:blip>
          <a:stretch>
            <a:fillRect/>
          </a:stretch>
        </p:blipFill>
        <p:spPr>
          <a:xfrm>
            <a:off x="7343734" y="685048"/>
            <a:ext cx="1741900" cy="179342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2012-12-18T02:56:35Z</dcterms:created>
  <dc:creator>Christopher Voigt</dc:creator>
</cp:coreProperties>
</file>