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7" roundtripDataSignature="AMtx7mhIdntdk5IDr0epDDQN+Ymzo3lX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1efd1bf967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SzPts val="1100"/>
              <a:buNone/>
            </a:pPr>
            <a:r>
              <a:t/>
            </a:r>
            <a:endParaRPr>
              <a:solidFill>
                <a:schemeClr val="dk1"/>
              </a:solidFill>
            </a:endParaRPr>
          </a:p>
          <a:p>
            <a:pPr indent="0" lvl="0" marL="0" rtl="0" algn="l">
              <a:lnSpc>
                <a:spcPct val="115000"/>
              </a:lnSpc>
              <a:spcBef>
                <a:spcPts val="1200"/>
              </a:spcBef>
              <a:spcAft>
                <a:spcPts val="1200"/>
              </a:spcAft>
              <a:buSzPts val="1100"/>
              <a:buNone/>
            </a:pPr>
            <a:r>
              <a:t/>
            </a:r>
            <a:endParaRPr>
              <a:solidFill>
                <a:schemeClr val="dk1"/>
              </a:solidFill>
            </a:endParaRPr>
          </a:p>
        </p:txBody>
      </p:sp>
      <p:sp>
        <p:nvSpPr>
          <p:cNvPr id="82" name="Google Shape;82;g1efd1bf967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3"/>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4" name="Google Shape;14;p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0" name="Google Shape;20;p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5"/>
          <p:cNvSpPr txBox="1"/>
          <p:nvPr>
            <p:ph type="title"/>
          </p:nvPr>
        </p:nvSpPr>
        <p:spPr>
          <a:xfrm>
            <a:off x="722313" y="3305175"/>
            <a:ext cx="7772400" cy="10215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5"/>
          <p:cNvSpPr txBox="1"/>
          <p:nvPr>
            <p:ph idx="1" type="body"/>
          </p:nvPr>
        </p:nvSpPr>
        <p:spPr>
          <a:xfrm>
            <a:off x="722313" y="2180035"/>
            <a:ext cx="7772400" cy="11250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26" name="Google Shape;26;p5"/>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6"/>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2" name="Google Shape;32;p6"/>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3" name="Google Shape;33;p6"/>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7"/>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7"/>
          <p:cNvSpPr txBox="1"/>
          <p:nvPr>
            <p:ph idx="1" type="body"/>
          </p:nvPr>
        </p:nvSpPr>
        <p:spPr>
          <a:xfrm>
            <a:off x="457200" y="1151335"/>
            <a:ext cx="4040100" cy="4797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39" name="Google Shape;39;p7"/>
          <p:cNvSpPr txBox="1"/>
          <p:nvPr>
            <p:ph idx="2" type="body"/>
          </p:nvPr>
        </p:nvSpPr>
        <p:spPr>
          <a:xfrm>
            <a:off x="457200" y="1631156"/>
            <a:ext cx="4040100" cy="2963400"/>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0" name="Google Shape;40;p7"/>
          <p:cNvSpPr txBox="1"/>
          <p:nvPr>
            <p:ph idx="3" type="body"/>
          </p:nvPr>
        </p:nvSpPr>
        <p:spPr>
          <a:xfrm>
            <a:off x="4645025" y="1151335"/>
            <a:ext cx="4041900" cy="4797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1" name="Google Shape;41;p7"/>
          <p:cNvSpPr txBox="1"/>
          <p:nvPr>
            <p:ph idx="4" type="body"/>
          </p:nvPr>
        </p:nvSpPr>
        <p:spPr>
          <a:xfrm>
            <a:off x="4645025" y="1631156"/>
            <a:ext cx="4041900" cy="2963400"/>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2" name="Google Shape;42;p7"/>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7"/>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8"/>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8"/>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9"/>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9"/>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457200" y="204788"/>
            <a:ext cx="3008400" cy="8715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0"/>
          <p:cNvSpPr txBox="1"/>
          <p:nvPr>
            <p:ph idx="1" type="body"/>
          </p:nvPr>
        </p:nvSpPr>
        <p:spPr>
          <a:xfrm>
            <a:off x="3575050" y="204788"/>
            <a:ext cx="5111700" cy="438990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10"/>
          <p:cNvSpPr txBox="1"/>
          <p:nvPr>
            <p:ph idx="2" type="body"/>
          </p:nvPr>
        </p:nvSpPr>
        <p:spPr>
          <a:xfrm>
            <a:off x="457200" y="1076325"/>
            <a:ext cx="3008400" cy="35184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10"/>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0"/>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1792288" y="3600450"/>
            <a:ext cx="5486400" cy="4251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1"/>
          <p:cNvSpPr/>
          <p:nvPr>
            <p:ph idx="2" type="pic"/>
          </p:nvPr>
        </p:nvSpPr>
        <p:spPr>
          <a:xfrm>
            <a:off x="1792288" y="459581"/>
            <a:ext cx="5486400" cy="3086100"/>
          </a:xfrm>
          <a:prstGeom prst="rect">
            <a:avLst/>
          </a:prstGeom>
          <a:noFill/>
          <a:ln>
            <a:noFill/>
          </a:ln>
        </p:spPr>
      </p:sp>
      <p:sp>
        <p:nvSpPr>
          <p:cNvPr id="64" name="Google Shape;64;p11"/>
          <p:cNvSpPr txBox="1"/>
          <p:nvPr>
            <p:ph idx="1" type="body"/>
          </p:nvPr>
        </p:nvSpPr>
        <p:spPr>
          <a:xfrm>
            <a:off x="1792288" y="4025504"/>
            <a:ext cx="5486400" cy="6036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11"/>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1"/>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2"/>
          <p:cNvSpPr txBox="1"/>
          <p:nvPr>
            <p:ph idx="1" type="body"/>
          </p:nvPr>
        </p:nvSpPr>
        <p:spPr>
          <a:xfrm rot="5400000">
            <a:off x="2874749" y="-1217400"/>
            <a:ext cx="3394500"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12"/>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5463749" y="1371628"/>
            <a:ext cx="4388700"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3"/>
          <p:cNvSpPr txBox="1"/>
          <p:nvPr>
            <p:ph idx="1" type="body"/>
          </p:nvPr>
        </p:nvSpPr>
        <p:spPr>
          <a:xfrm rot="5400000">
            <a:off x="1272750" y="-609571"/>
            <a:ext cx="4388700"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1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jpg"/><Relationship Id="rId10" Type="http://schemas.openxmlformats.org/officeDocument/2006/relationships/image" Target="../media/image8.png"/><Relationship Id="rId9" Type="http://schemas.openxmlformats.org/officeDocument/2006/relationships/image" Target="../media/image6.png"/><Relationship Id="rId5" Type="http://schemas.openxmlformats.org/officeDocument/2006/relationships/image" Target="../media/image2.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g1efd1bf967a_0_0"/>
          <p:cNvSpPr txBox="1"/>
          <p:nvPr/>
        </p:nvSpPr>
        <p:spPr>
          <a:xfrm>
            <a:off x="188950" y="1065522"/>
            <a:ext cx="4853100" cy="1569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Calibri"/>
                <a:ea typeface="Calibri"/>
                <a:cs typeface="Calibri"/>
                <a:sym typeface="Calibri"/>
              </a:rPr>
              <a:t>This project aims to make birch pollen less allergenic by </a:t>
            </a:r>
            <a:r>
              <a:rPr lang="en-US" sz="1300">
                <a:solidFill>
                  <a:schemeClr val="dk1"/>
                </a:solidFill>
                <a:latin typeface="Calibri"/>
                <a:ea typeface="Calibri"/>
                <a:cs typeface="Calibri"/>
                <a:sym typeface="Calibri"/>
              </a:rPr>
              <a:t>editing</a:t>
            </a:r>
            <a:r>
              <a:rPr b="0" i="0" lang="en-US" sz="1300" u="none" cap="none" strike="noStrike">
                <a:solidFill>
                  <a:schemeClr val="dk1"/>
                </a:solidFill>
                <a:latin typeface="Calibri"/>
                <a:ea typeface="Calibri"/>
                <a:cs typeface="Calibri"/>
                <a:sym typeface="Calibri"/>
              </a:rPr>
              <a:t> the main allergen, Bet v 1, </a:t>
            </a:r>
            <a:r>
              <a:rPr lang="en-US" sz="1300">
                <a:solidFill>
                  <a:schemeClr val="dk1"/>
                </a:solidFill>
                <a:latin typeface="Calibri"/>
                <a:ea typeface="Calibri"/>
                <a:cs typeface="Calibri"/>
                <a:sym typeface="Calibri"/>
              </a:rPr>
              <a:t>to weaken its binding affinity to IgE,</a:t>
            </a:r>
            <a:r>
              <a:rPr b="0" i="0" lang="en-US" sz="1300" u="none" cap="none" strike="noStrike">
                <a:solidFill>
                  <a:schemeClr val="dk1"/>
                </a:solidFill>
                <a:latin typeface="Calibri"/>
                <a:ea typeface="Calibri"/>
                <a:cs typeface="Calibri"/>
                <a:sym typeface="Calibri"/>
              </a:rPr>
              <a:t> without breaking the protein’s normal roles in birch reproduction and physiology. The key idea is to change how the immune system sees it rather than removing the protein entirely, since allergen proteins </a:t>
            </a:r>
            <a:r>
              <a:rPr lang="en-US" sz="1300">
                <a:solidFill>
                  <a:schemeClr val="dk1"/>
                </a:solidFill>
                <a:latin typeface="Calibri"/>
                <a:ea typeface="Calibri"/>
                <a:cs typeface="Calibri"/>
                <a:sym typeface="Calibri"/>
              </a:rPr>
              <a:t>also play key, </a:t>
            </a:r>
            <a:r>
              <a:rPr lang="en-US" sz="1300">
                <a:solidFill>
                  <a:schemeClr val="dk1"/>
                </a:solidFill>
                <a:latin typeface="Calibri"/>
                <a:ea typeface="Calibri"/>
                <a:cs typeface="Calibri"/>
                <a:sym typeface="Calibri"/>
              </a:rPr>
              <a:t>non-allergenic</a:t>
            </a:r>
            <a:r>
              <a:rPr lang="en-US" sz="1300">
                <a:solidFill>
                  <a:schemeClr val="dk1"/>
                </a:solidFill>
                <a:latin typeface="Calibri"/>
                <a:ea typeface="Calibri"/>
                <a:cs typeface="Calibri"/>
                <a:sym typeface="Calibri"/>
              </a:rPr>
              <a:t> roles in</a:t>
            </a:r>
            <a:r>
              <a:rPr b="0" i="0" lang="en-US" sz="1300" u="none" cap="none" strike="noStrike">
                <a:solidFill>
                  <a:schemeClr val="dk1"/>
                </a:solidFill>
                <a:latin typeface="Calibri"/>
                <a:ea typeface="Calibri"/>
                <a:cs typeface="Calibri"/>
                <a:sym typeface="Calibri"/>
              </a:rPr>
              <a:t> plant fitness and fertility. </a:t>
            </a:r>
            <a:endParaRPr b="0" i="0" sz="13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5" name="Google Shape;85;g1efd1bf967a_0_0"/>
          <p:cNvSpPr txBox="1"/>
          <p:nvPr/>
        </p:nvSpPr>
        <p:spPr>
          <a:xfrm>
            <a:off x="1302875" y="23650"/>
            <a:ext cx="7896600" cy="8934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chemeClr val="dk1"/>
              </a:buClr>
              <a:buSzPts val="1100"/>
              <a:buFont typeface="Arial"/>
              <a:buNone/>
            </a:pPr>
            <a:r>
              <a:rPr b="1" i="0" lang="en-US" sz="1200" u="none" cap="none" strike="noStrike">
                <a:solidFill>
                  <a:schemeClr val="dk1"/>
                </a:solidFill>
                <a:latin typeface="Arial"/>
                <a:ea typeface="Arial"/>
                <a:cs typeface="Arial"/>
                <a:sym typeface="Arial"/>
              </a:rPr>
              <a:t>Remediation of Birch Pollen Allergies: Epitope Modification of Bet v 1 for Reduced IgE Binding in Humans</a:t>
            </a:r>
            <a:endParaRPr b="1" i="0" sz="1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3712"/>
              <a:buFont typeface="Arial"/>
              <a:buNone/>
            </a:pPr>
            <a:r>
              <a:rPr b="0" i="0" lang="en-US" sz="1000" u="none" cap="none" strike="noStrike">
                <a:solidFill>
                  <a:schemeClr val="dk1"/>
                </a:solidFill>
                <a:latin typeface="Arial"/>
                <a:ea typeface="Arial"/>
                <a:cs typeface="Arial"/>
                <a:sym typeface="Arial"/>
              </a:rPr>
              <a:t>Amalya Fischer, Rebecca Gold, Eliana Goldenholz, Nessa Jaffe, Jeanette Pultman, Miriam Rosenblum, Avishag Salzman, Raya Sims, </a:t>
            </a:r>
            <a:r>
              <a:rPr lang="en-US" sz="1000">
                <a:solidFill>
                  <a:schemeClr val="dk1"/>
                </a:solidFill>
              </a:rPr>
              <a:t>Dr. Maria Lazebnik (Massasoit Community College and Bentley University), Dr. Scott Gaines (Boston University)</a:t>
            </a:r>
            <a:endParaRPr b="0" i="0" sz="1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3712"/>
              <a:buFont typeface="Arial"/>
              <a:buNone/>
            </a:pPr>
            <a:r>
              <a:rPr b="0" i="0" lang="en-US" sz="1000" u="none" cap="none" strike="noStrike">
                <a:solidFill>
                  <a:schemeClr val="dk1"/>
                </a:solidFill>
                <a:latin typeface="Arial"/>
                <a:ea typeface="Arial"/>
                <a:cs typeface="Arial"/>
                <a:sym typeface="Arial"/>
              </a:rPr>
              <a:t>Maimonides School, Brookline, Massachusetts, United States of America</a:t>
            </a:r>
            <a:endParaRPr b="0" i="0" sz="10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t/>
            </a:r>
            <a:endParaRPr b="1" i="0" sz="100" u="none" cap="none" strike="noStrike">
              <a:solidFill>
                <a:schemeClr val="dk1"/>
              </a:solidFill>
              <a:latin typeface="Arial"/>
              <a:ea typeface="Arial"/>
              <a:cs typeface="Arial"/>
              <a:sym typeface="Arial"/>
            </a:endParaRPr>
          </a:p>
        </p:txBody>
      </p:sp>
      <p:pic>
        <p:nvPicPr>
          <p:cNvPr id="86" name="Google Shape;86;g1efd1bf967a_0_0"/>
          <p:cNvPicPr preferRelativeResize="0"/>
          <p:nvPr/>
        </p:nvPicPr>
        <p:blipFill rotWithShape="1">
          <a:blip r:embed="rId3">
            <a:alphaModFix/>
          </a:blip>
          <a:srcRect b="0" l="0" r="0" t="0"/>
          <a:stretch/>
        </p:blipFill>
        <p:spPr>
          <a:xfrm>
            <a:off x="0" y="110151"/>
            <a:ext cx="1475100" cy="509952"/>
          </a:xfrm>
          <a:prstGeom prst="rect">
            <a:avLst/>
          </a:prstGeom>
          <a:noFill/>
          <a:ln>
            <a:noFill/>
          </a:ln>
        </p:spPr>
      </p:pic>
      <p:pic>
        <p:nvPicPr>
          <p:cNvPr id="87" name="Google Shape;87;g1efd1bf967a_0_0"/>
          <p:cNvPicPr preferRelativeResize="0"/>
          <p:nvPr/>
        </p:nvPicPr>
        <p:blipFill rotWithShape="1">
          <a:blip r:embed="rId4">
            <a:alphaModFix/>
          </a:blip>
          <a:srcRect b="21911" l="9561" r="11287" t="13886"/>
          <a:stretch/>
        </p:blipFill>
        <p:spPr>
          <a:xfrm>
            <a:off x="474250" y="4626575"/>
            <a:ext cx="1082950" cy="444224"/>
          </a:xfrm>
          <a:prstGeom prst="rect">
            <a:avLst/>
          </a:prstGeom>
          <a:noFill/>
          <a:ln>
            <a:noFill/>
          </a:ln>
        </p:spPr>
      </p:pic>
      <p:pic>
        <p:nvPicPr>
          <p:cNvPr id="88" name="Google Shape;88;g1efd1bf967a_0_0"/>
          <p:cNvPicPr preferRelativeResize="0"/>
          <p:nvPr/>
        </p:nvPicPr>
        <p:blipFill rotWithShape="1">
          <a:blip r:embed="rId5">
            <a:alphaModFix/>
          </a:blip>
          <a:srcRect b="0" l="0" r="0" t="0"/>
          <a:stretch/>
        </p:blipFill>
        <p:spPr>
          <a:xfrm>
            <a:off x="4985824" y="4703706"/>
            <a:ext cx="761382" cy="300242"/>
          </a:xfrm>
          <a:prstGeom prst="rect">
            <a:avLst/>
          </a:prstGeom>
          <a:noFill/>
          <a:ln>
            <a:noFill/>
          </a:ln>
        </p:spPr>
      </p:pic>
      <p:pic>
        <p:nvPicPr>
          <p:cNvPr id="89" name="Google Shape;89;g1efd1bf967a_0_0"/>
          <p:cNvPicPr preferRelativeResize="0"/>
          <p:nvPr/>
        </p:nvPicPr>
        <p:blipFill rotWithShape="1">
          <a:blip r:embed="rId6">
            <a:alphaModFix/>
          </a:blip>
          <a:srcRect b="0" l="0" r="0" t="0"/>
          <a:stretch/>
        </p:blipFill>
        <p:spPr>
          <a:xfrm>
            <a:off x="1850340" y="4727428"/>
            <a:ext cx="1337699" cy="325538"/>
          </a:xfrm>
          <a:prstGeom prst="rect">
            <a:avLst/>
          </a:prstGeom>
          <a:noFill/>
          <a:ln>
            <a:noFill/>
          </a:ln>
        </p:spPr>
      </p:pic>
      <p:pic>
        <p:nvPicPr>
          <p:cNvPr id="90" name="Google Shape;90;g1efd1bf967a_0_0"/>
          <p:cNvPicPr preferRelativeResize="0"/>
          <p:nvPr/>
        </p:nvPicPr>
        <p:blipFill rotWithShape="1">
          <a:blip r:embed="rId7">
            <a:alphaModFix/>
          </a:blip>
          <a:srcRect b="0" l="0" r="0" t="0"/>
          <a:stretch/>
        </p:blipFill>
        <p:spPr>
          <a:xfrm>
            <a:off x="6481374" y="4685759"/>
            <a:ext cx="333567" cy="334731"/>
          </a:xfrm>
          <a:prstGeom prst="rect">
            <a:avLst/>
          </a:prstGeom>
          <a:noFill/>
          <a:ln>
            <a:noFill/>
          </a:ln>
        </p:spPr>
      </p:pic>
      <p:pic>
        <p:nvPicPr>
          <p:cNvPr id="91" name="Google Shape;91;g1efd1bf967a_0_0"/>
          <p:cNvPicPr preferRelativeResize="0"/>
          <p:nvPr/>
        </p:nvPicPr>
        <p:blipFill rotWithShape="1">
          <a:blip r:embed="rId8">
            <a:alphaModFix/>
          </a:blip>
          <a:srcRect b="0" l="0" r="0" t="0"/>
          <a:stretch/>
        </p:blipFill>
        <p:spPr>
          <a:xfrm>
            <a:off x="7456714" y="4685757"/>
            <a:ext cx="1003244" cy="336137"/>
          </a:xfrm>
          <a:prstGeom prst="rect">
            <a:avLst/>
          </a:prstGeom>
          <a:noFill/>
          <a:ln>
            <a:noFill/>
          </a:ln>
        </p:spPr>
      </p:pic>
      <p:pic>
        <p:nvPicPr>
          <p:cNvPr id="92" name="Google Shape;92;g1efd1bf967a_0_0"/>
          <p:cNvPicPr preferRelativeResize="0"/>
          <p:nvPr/>
        </p:nvPicPr>
        <p:blipFill rotWithShape="1">
          <a:blip r:embed="rId9">
            <a:alphaModFix/>
          </a:blip>
          <a:srcRect b="0" l="0" r="0" t="0"/>
          <a:stretch/>
        </p:blipFill>
        <p:spPr>
          <a:xfrm>
            <a:off x="3416074" y="4693303"/>
            <a:ext cx="1082962" cy="321035"/>
          </a:xfrm>
          <a:prstGeom prst="rect">
            <a:avLst/>
          </a:prstGeom>
          <a:noFill/>
          <a:ln>
            <a:noFill/>
          </a:ln>
        </p:spPr>
      </p:pic>
      <p:sp>
        <p:nvSpPr>
          <p:cNvPr id="93" name="Google Shape;93;g1efd1bf967a_0_0"/>
          <p:cNvSpPr txBox="1"/>
          <p:nvPr/>
        </p:nvSpPr>
        <p:spPr>
          <a:xfrm>
            <a:off x="188950" y="2393147"/>
            <a:ext cx="4660500" cy="1985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Calibri"/>
                <a:ea typeface="Calibri"/>
                <a:cs typeface="Calibri"/>
                <a:sym typeface="Calibri"/>
              </a:rPr>
              <a:t>To do that, we use a two-part strategy delivered by Agrobacterium-mediated transformation: first we introduce a near-identical Bet v 1 with a single targeted mutation at Glu45</a:t>
            </a:r>
            <a:r>
              <a:rPr lang="en-US" sz="1300">
                <a:solidFill>
                  <a:schemeClr val="dk1"/>
                </a:solidFill>
                <a:latin typeface="Calibri"/>
                <a:ea typeface="Calibri"/>
                <a:cs typeface="Calibri"/>
                <a:sym typeface="Calibri"/>
              </a:rPr>
              <a:t>, a key amino acid in the IgE-recognized epitope of Bet v 1,</a:t>
            </a:r>
            <a:r>
              <a:rPr b="0" i="0" lang="en-US" sz="1300" u="none" cap="none" strike="noStrike">
                <a:solidFill>
                  <a:schemeClr val="dk1"/>
                </a:solidFill>
                <a:latin typeface="Calibri"/>
                <a:ea typeface="Calibri"/>
                <a:cs typeface="Calibri"/>
                <a:sym typeface="Calibri"/>
              </a:rPr>
              <a:t> to preserve function while reducing IgE binding; second, we use CRISPR-Cas9 to silence/remove the native allergenic Bet v 1 allele. Together, these edits are designed to produce stable, heritable hypoallergenic birch lines via Ti-plasmid delivery into tissue culture and regeneration.  </a:t>
            </a:r>
            <a:endParaRPr b="0" i="0" sz="1300" u="none" cap="none" strike="noStrike">
              <a:solidFill>
                <a:schemeClr val="dk1"/>
              </a:solidFill>
              <a:latin typeface="Calibri"/>
              <a:ea typeface="Calibri"/>
              <a:cs typeface="Calibri"/>
              <a:sym typeface="Calibri"/>
            </a:endParaRPr>
          </a:p>
        </p:txBody>
      </p:sp>
      <p:pic>
        <p:nvPicPr>
          <p:cNvPr id="94" name="Google Shape;94;g1efd1bf967a_0_0" title="Screenshot 2026-02-22 8.50.00 PM.png"/>
          <p:cNvPicPr preferRelativeResize="0"/>
          <p:nvPr/>
        </p:nvPicPr>
        <p:blipFill rotWithShape="1">
          <a:blip r:embed="rId10">
            <a:alphaModFix/>
          </a:blip>
          <a:srcRect b="0" l="0" r="0" t="0"/>
          <a:stretch/>
        </p:blipFill>
        <p:spPr>
          <a:xfrm>
            <a:off x="4966250" y="1680913"/>
            <a:ext cx="3947099" cy="2240977"/>
          </a:xfrm>
          <a:prstGeom prst="rect">
            <a:avLst/>
          </a:prstGeom>
          <a:noFill/>
          <a:ln>
            <a:noFill/>
          </a:ln>
        </p:spPr>
      </p:pic>
      <p:sp>
        <p:nvSpPr>
          <p:cNvPr id="95" name="Google Shape;95;g1efd1bf967a_0_0"/>
          <p:cNvSpPr txBox="1"/>
          <p:nvPr/>
        </p:nvSpPr>
        <p:spPr>
          <a:xfrm>
            <a:off x="4966238" y="1191813"/>
            <a:ext cx="3947100" cy="38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b="1" i="0" lang="en-US" sz="1300" u="none" cap="none" strike="noStrike">
                <a:solidFill>
                  <a:schemeClr val="dk1"/>
                </a:solidFill>
                <a:latin typeface="Calibri"/>
                <a:ea typeface="Calibri"/>
                <a:cs typeface="Calibri"/>
                <a:sym typeface="Calibri"/>
              </a:rPr>
              <a:t>Agrobacterium-mediated transformation of birch cells</a:t>
            </a:r>
            <a:endParaRPr b="1" i="0" sz="13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2012-12-18T02:56:35Z</dcterms:created>
  <dc:creator>Christopher Voigt</dc:creator>
</cp:coreProperties>
</file>