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7" roundtripDataSignature="AMtx7mhYlGzrEB3oskUvS6gqfR7ipBXO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c9ef15eb66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g3c9ef15eb66_0_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722313" y="2180035"/>
            <a:ext cx="7772400" cy="1125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57200" y="1151335"/>
            <a:ext cx="40401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4645025" y="1151335"/>
            <a:ext cx="40419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1792288" y="4025504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74749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5463749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272750" y="-609571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9.png"/><Relationship Id="rId10" Type="http://schemas.openxmlformats.org/officeDocument/2006/relationships/image" Target="../media/image13.png"/><Relationship Id="rId13" Type="http://schemas.openxmlformats.org/officeDocument/2006/relationships/image" Target="../media/image11.png"/><Relationship Id="rId1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image" Target="../media/image4.png"/><Relationship Id="rId15" Type="http://schemas.openxmlformats.org/officeDocument/2006/relationships/image" Target="../media/image12.png"/><Relationship Id="rId14" Type="http://schemas.openxmlformats.org/officeDocument/2006/relationships/image" Target="../media/image7.png"/><Relationship Id="rId5" Type="http://schemas.openxmlformats.org/officeDocument/2006/relationships/image" Target="../media/image2.png"/><Relationship Id="rId6" Type="http://schemas.openxmlformats.org/officeDocument/2006/relationships/image" Target="../media/image5.png"/><Relationship Id="rId7" Type="http://schemas.openxmlformats.org/officeDocument/2006/relationships/image" Target="../media/image3.png"/><Relationship Id="rId8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c9ef15eb66_0_4"/>
          <p:cNvSpPr txBox="1"/>
          <p:nvPr/>
        </p:nvSpPr>
        <p:spPr>
          <a:xfrm>
            <a:off x="-38908" y="1031660"/>
            <a:ext cx="48531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94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project is meant to degrade the NS5 Polymerase shared between three mosquito-borne diseases: Zika, Dengue, and Yellow Fever, three viruses that are extremely harmful and hard to stop at the source.</a:t>
            </a:r>
            <a:endParaRPr b="0" i="0" sz="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94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used Clustal to locate the common regions to target and design our antisense strand. Using ViennaRNA, we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narrowed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our search down to the most optimal strand to insert into our plasmid.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794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b="1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Steps and Processes: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Insert sense into plasmid →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propagate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through </a:t>
            </a:r>
            <a:r>
              <a:rPr i="1"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E.coli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→ antisense expresses from yeast → binds to NS5 polymerase mRNA → Dicer-2 protein cleaves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g3c9ef15eb66_0_4"/>
          <p:cNvSpPr txBox="1"/>
          <p:nvPr/>
        </p:nvSpPr>
        <p:spPr>
          <a:xfrm>
            <a:off x="1446450" y="88500"/>
            <a:ext cx="6251100" cy="10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1500">
                <a:solidFill>
                  <a:schemeClr val="dk1"/>
                </a:solidFill>
              </a:rPr>
              <a:t>Degradation of Viral NS5 Polymerase from Mosquito-borne Diseases with Engineered RNAi</a:t>
            </a:r>
            <a:endParaRPr b="1" sz="1500">
              <a:solidFill>
                <a:schemeClr val="dk1"/>
              </a:solidFill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900">
                <a:solidFill>
                  <a:schemeClr val="dk1"/>
                </a:solidFill>
              </a:rPr>
              <a:t>Rochan Saireddy, Raghavan Swaminathan, Nila Prabhu, Smyan Reddy, Sanel Lathiya, Sarah Manoj, Anish Anumukonda, Andrew Jiang, Chethas Chittipiralla, Catherine Sharer, Dr. Alyssa Morrow</a:t>
            </a:r>
            <a:endParaRPr sz="900">
              <a:solidFill>
                <a:schemeClr val="dk1"/>
              </a:solidFill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900">
                <a:solidFill>
                  <a:schemeClr val="dk1"/>
                </a:solidFill>
              </a:rPr>
              <a:t>Lambert High School, Suwanee, Georgia, USA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86" name="Google Shape;86;g3c9ef15eb66_0_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725" y="240226"/>
            <a:ext cx="1475100" cy="509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g3c9ef15eb66_0_4"/>
          <p:cNvPicPr preferRelativeResize="0"/>
          <p:nvPr/>
        </p:nvPicPr>
        <p:blipFill rotWithShape="1">
          <a:blip r:embed="rId4">
            <a:alphaModFix/>
          </a:blip>
          <a:srcRect b="21912" l="9562" r="11287" t="13887"/>
          <a:stretch/>
        </p:blipFill>
        <p:spPr>
          <a:xfrm>
            <a:off x="1401650" y="4664900"/>
            <a:ext cx="1082950" cy="444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g3c9ef15eb66_0_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13224" y="4742031"/>
            <a:ext cx="761382" cy="300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g3c9ef15eb66_0_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77740" y="4765753"/>
            <a:ext cx="1337699" cy="325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g3c9ef15eb66_0_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408774" y="4724084"/>
            <a:ext cx="333567" cy="334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g3c9ef15eb66_0_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343474" y="4731628"/>
            <a:ext cx="1082962" cy="321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g3c9ef15eb66_0_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304801" y="143550"/>
            <a:ext cx="558725" cy="7033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g3c9ef15eb66_0_4"/>
          <p:cNvSpPr txBox="1"/>
          <p:nvPr/>
        </p:nvSpPr>
        <p:spPr>
          <a:xfrm>
            <a:off x="5576355" y="3531176"/>
            <a:ext cx="1475100" cy="523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Figure 2: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Plasmid Design</a:t>
            </a:r>
            <a:endParaRPr i="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g3c9ef15eb66_0_4"/>
          <p:cNvSpPr txBox="1"/>
          <p:nvPr/>
        </p:nvSpPr>
        <p:spPr>
          <a:xfrm>
            <a:off x="145727" y="3886317"/>
            <a:ext cx="2120400" cy="523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Table 1: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Conserved Sense and Antisense Strands</a:t>
            </a:r>
            <a:endParaRPr i="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g3c9ef15eb66_0_4"/>
          <p:cNvSpPr txBox="1"/>
          <p:nvPr/>
        </p:nvSpPr>
        <p:spPr>
          <a:xfrm>
            <a:off x="5932943" y="1852750"/>
            <a:ext cx="2430300" cy="307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Figure 3: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Experimental Process</a:t>
            </a:r>
            <a:endParaRPr i="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g3c9ef15eb66_0_4"/>
          <p:cNvSpPr txBox="1"/>
          <p:nvPr/>
        </p:nvSpPr>
        <p:spPr>
          <a:xfrm>
            <a:off x="4677495" y="1002575"/>
            <a:ext cx="44664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794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Technical needs include software such as ViennaRNA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COPASI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model our system design.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794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Expected results include proper binding of viral NS5 mRNA with gene of interest and proper protein function (Dicer-2).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7" name="Google Shape;97;g3c9ef15eb66_0_4"/>
          <p:cNvGrpSpPr/>
          <p:nvPr/>
        </p:nvGrpSpPr>
        <p:grpSpPr>
          <a:xfrm>
            <a:off x="6778176" y="3074900"/>
            <a:ext cx="2267768" cy="1648235"/>
            <a:chOff x="17122359" y="12728766"/>
            <a:chExt cx="6751318" cy="4906923"/>
          </a:xfrm>
        </p:grpSpPr>
        <p:grpSp>
          <p:nvGrpSpPr>
            <p:cNvPr id="98" name="Google Shape;98;g3c9ef15eb66_0_4"/>
            <p:cNvGrpSpPr/>
            <p:nvPr/>
          </p:nvGrpSpPr>
          <p:grpSpPr>
            <a:xfrm>
              <a:off x="17122359" y="12728766"/>
              <a:ext cx="6751318" cy="4906923"/>
              <a:chOff x="14837721" y="11424067"/>
              <a:chExt cx="10022740" cy="7284624"/>
            </a:xfrm>
          </p:grpSpPr>
          <p:cxnSp>
            <p:nvCxnSpPr>
              <p:cNvPr id="99" name="Google Shape;99;g3c9ef15eb66_0_4"/>
              <p:cNvCxnSpPr/>
              <p:nvPr/>
            </p:nvCxnSpPr>
            <p:spPr>
              <a:xfrm flipH="1">
                <a:off x="17145044" y="16197976"/>
                <a:ext cx="668400" cy="3225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0000FF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grpSp>
            <p:nvGrpSpPr>
              <p:cNvPr id="100" name="Google Shape;100;g3c9ef15eb66_0_4"/>
              <p:cNvGrpSpPr/>
              <p:nvPr/>
            </p:nvGrpSpPr>
            <p:grpSpPr>
              <a:xfrm>
                <a:off x="17570450" y="11424067"/>
                <a:ext cx="4417200" cy="5860464"/>
                <a:chOff x="18732500" y="11424067"/>
                <a:chExt cx="4417200" cy="5860464"/>
              </a:xfrm>
            </p:grpSpPr>
            <p:grpSp>
              <p:nvGrpSpPr>
                <p:cNvPr id="101" name="Google Shape;101;g3c9ef15eb66_0_4"/>
                <p:cNvGrpSpPr/>
                <p:nvPr/>
              </p:nvGrpSpPr>
              <p:grpSpPr>
                <a:xfrm>
                  <a:off x="18732500" y="12842625"/>
                  <a:ext cx="4417200" cy="4441906"/>
                  <a:chOff x="15297850" y="3641300"/>
                  <a:chExt cx="4417200" cy="4441906"/>
                </a:xfrm>
              </p:grpSpPr>
              <p:grpSp>
                <p:nvGrpSpPr>
                  <p:cNvPr id="102" name="Google Shape;102;g3c9ef15eb66_0_4"/>
                  <p:cNvGrpSpPr/>
                  <p:nvPr/>
                </p:nvGrpSpPr>
                <p:grpSpPr>
                  <a:xfrm>
                    <a:off x="15297850" y="3641300"/>
                    <a:ext cx="4417200" cy="4417200"/>
                    <a:chOff x="13841000" y="4042050"/>
                    <a:chExt cx="4417200" cy="4417200"/>
                  </a:xfrm>
                </p:grpSpPr>
                <p:sp>
                  <p:nvSpPr>
                    <p:cNvPr id="103" name="Google Shape;103;g3c9ef15eb66_0_4"/>
                    <p:cNvSpPr/>
                    <p:nvPr/>
                  </p:nvSpPr>
                  <p:spPr>
                    <a:xfrm>
                      <a:off x="13841000" y="4042050"/>
                      <a:ext cx="4417200" cy="4417200"/>
                    </a:xfrm>
                    <a:prstGeom prst="ellipse">
                      <a:avLst/>
                    </a:prstGeom>
                    <a:noFill/>
                    <a:ln cap="flat" cmpd="sng" w="25875">
                      <a:solidFill>
                        <a:srgbClr val="43434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  <p:txBody>
                    <a:bodyPr anchorCtr="0" anchor="ctr" bIns="20700" lIns="20700" spcFirstLastPara="1" rIns="20700" wrap="square" tIns="20700">
                      <a:noAutofit/>
                    </a:bodyPr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17"/>
                        <a:buFont typeface="Arial"/>
                        <a:buNone/>
                      </a:pPr>
                      <a:r>
                        <a:t/>
                      </a:r>
                      <a:endParaRPr b="0" i="0" sz="317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04" name="Google Shape;104;g3c9ef15eb66_0_4"/>
                    <p:cNvSpPr/>
                    <p:nvPr/>
                  </p:nvSpPr>
                  <p:spPr>
                    <a:xfrm>
                      <a:off x="14453750" y="4654800"/>
                      <a:ext cx="3191700" cy="3191700"/>
                    </a:xfrm>
                    <a:prstGeom prst="ellipse">
                      <a:avLst/>
                    </a:prstGeom>
                    <a:noFill/>
                    <a:ln cap="flat" cmpd="sng" w="25875">
                      <a:solidFill>
                        <a:srgbClr val="43434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  <p:txBody>
                    <a:bodyPr anchorCtr="0" anchor="ctr" bIns="20700" lIns="20700" spcFirstLastPara="1" rIns="20700" wrap="square" tIns="20700">
                      <a:noAutofit/>
                    </a:bodyPr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317"/>
                        <a:buFont typeface="Arial"/>
                        <a:buNone/>
                      </a:pPr>
                      <a:r>
                        <a:t/>
                      </a:r>
                      <a:endParaRPr b="0" i="0" sz="317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</p:grpSp>
              <p:sp>
                <p:nvSpPr>
                  <p:cNvPr id="105" name="Google Shape;105;g3c9ef15eb66_0_4"/>
                  <p:cNvSpPr/>
                  <p:nvPr/>
                </p:nvSpPr>
                <p:spPr>
                  <a:xfrm rot="10800000">
                    <a:off x="19040475" y="5505450"/>
                    <a:ext cx="666750" cy="800100"/>
                  </a:xfrm>
                  <a:prstGeom prst="flowChartOnlineStorage">
                    <a:avLst/>
                  </a:prstGeom>
                  <a:solidFill>
                    <a:srgbClr val="6FA8DC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20700" lIns="20700" spcFirstLastPara="1" rIns="20700" wrap="square" tIns="20700">
                    <a:noAutofit/>
                  </a:bodyPr>
                  <a:lstStyle/>
                  <a:p>
                    <a:pPr indent="0" lvl="0" marL="0" marR="0" rtl="0" algn="ctr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317"/>
                      <a:buFont typeface="Arial"/>
                      <a:buNone/>
                    </a:pPr>
                    <a:r>
                      <a:t/>
                    </a:r>
                    <a:endParaRPr b="0" i="0" sz="317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6" name="Google Shape;106;g3c9ef15eb66_0_4"/>
                  <p:cNvSpPr/>
                  <p:nvPr/>
                </p:nvSpPr>
                <p:spPr>
                  <a:xfrm rot="8428825">
                    <a:off x="18584809" y="4126377"/>
                    <a:ext cx="629837" cy="1003442"/>
                  </a:xfrm>
                  <a:prstGeom prst="flowChartOnlineStorage">
                    <a:avLst/>
                  </a:prstGeom>
                  <a:solidFill>
                    <a:srgbClr val="38761D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20700" lIns="20700" spcFirstLastPara="1" rIns="20700" wrap="square" tIns="20700">
                    <a:noAutofit/>
                  </a:bodyPr>
                  <a:lstStyle/>
                  <a:p>
                    <a:pPr indent="0" lvl="0" marL="0" marR="0" rtl="0" algn="ctr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317"/>
                      <a:buFont typeface="Arial"/>
                      <a:buNone/>
                    </a:pPr>
                    <a:r>
                      <a:t/>
                    </a:r>
                    <a:endParaRPr b="0" i="0" sz="317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7" name="Google Shape;107;g3c9ef15eb66_0_4"/>
                  <p:cNvSpPr/>
                  <p:nvPr/>
                </p:nvSpPr>
                <p:spPr>
                  <a:xfrm rot="5578020">
                    <a:off x="17257419" y="3595849"/>
                    <a:ext cx="665249" cy="867971"/>
                  </a:xfrm>
                  <a:prstGeom prst="flowChartOnlineStorage">
                    <a:avLst/>
                  </a:prstGeom>
                  <a:solidFill>
                    <a:srgbClr val="FF00FF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20700" lIns="20700" spcFirstLastPara="1" rIns="20700" wrap="square" tIns="20700">
                    <a:noAutofit/>
                  </a:bodyPr>
                  <a:lstStyle/>
                  <a:p>
                    <a:pPr indent="0" lvl="0" marL="0" marR="0" rtl="0" algn="ctr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317"/>
                      <a:buFont typeface="Arial"/>
                      <a:buNone/>
                    </a:pPr>
                    <a:r>
                      <a:t/>
                    </a:r>
                    <a:endParaRPr b="0" i="0" sz="317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8" name="Google Shape;108;g3c9ef15eb66_0_4"/>
                  <p:cNvSpPr/>
                  <p:nvPr/>
                </p:nvSpPr>
                <p:spPr>
                  <a:xfrm>
                    <a:off x="15345825" y="4021675"/>
                    <a:ext cx="1322925" cy="2032000"/>
                  </a:xfrm>
                  <a:custGeom>
                    <a:rect b="b" l="l" r="r" t="t"/>
                    <a:pathLst>
                      <a:path extrusionOk="0" h="81280" w="52917">
                        <a:moveTo>
                          <a:pt x="41064" y="0"/>
                        </a:moveTo>
                        <a:lnTo>
                          <a:pt x="35984" y="3386"/>
                        </a:lnTo>
                        <a:lnTo>
                          <a:pt x="31327" y="6773"/>
                        </a:lnTo>
                        <a:lnTo>
                          <a:pt x="27940" y="10583"/>
                        </a:lnTo>
                        <a:lnTo>
                          <a:pt x="21590" y="16086"/>
                        </a:lnTo>
                        <a:lnTo>
                          <a:pt x="16510" y="23706"/>
                        </a:lnTo>
                        <a:lnTo>
                          <a:pt x="10584" y="31750"/>
                        </a:lnTo>
                        <a:lnTo>
                          <a:pt x="5927" y="40640"/>
                        </a:lnTo>
                        <a:lnTo>
                          <a:pt x="2540" y="52493"/>
                        </a:lnTo>
                        <a:lnTo>
                          <a:pt x="424" y="63500"/>
                        </a:lnTo>
                        <a:lnTo>
                          <a:pt x="0" y="72813"/>
                        </a:lnTo>
                        <a:lnTo>
                          <a:pt x="424" y="81280"/>
                        </a:lnTo>
                        <a:lnTo>
                          <a:pt x="21167" y="80433"/>
                        </a:lnTo>
                        <a:lnTo>
                          <a:pt x="20320" y="71543"/>
                        </a:lnTo>
                        <a:lnTo>
                          <a:pt x="22014" y="60113"/>
                        </a:lnTo>
                        <a:lnTo>
                          <a:pt x="24977" y="49106"/>
                        </a:lnTo>
                        <a:lnTo>
                          <a:pt x="28364" y="40640"/>
                        </a:lnTo>
                        <a:lnTo>
                          <a:pt x="33867" y="33020"/>
                        </a:lnTo>
                        <a:lnTo>
                          <a:pt x="38524" y="27940"/>
                        </a:lnTo>
                        <a:lnTo>
                          <a:pt x="45297" y="21590"/>
                        </a:lnTo>
                        <a:lnTo>
                          <a:pt x="49530" y="17780"/>
                        </a:lnTo>
                        <a:lnTo>
                          <a:pt x="52917" y="16510"/>
                        </a:lnTo>
                        <a:close/>
                      </a:path>
                    </a:pathLst>
                  </a:custGeom>
                  <a:solidFill>
                    <a:srgbClr val="E69138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</p:sp>
              <p:sp>
                <p:nvSpPr>
                  <p:cNvPr id="109" name="Google Shape;109;g3c9ef15eb66_0_4"/>
                  <p:cNvSpPr/>
                  <p:nvPr/>
                </p:nvSpPr>
                <p:spPr>
                  <a:xfrm rot="-1982161">
                    <a:off x="15651784" y="6324877"/>
                    <a:ext cx="655582" cy="1081122"/>
                  </a:xfrm>
                  <a:prstGeom prst="flowChartOnlineStorage">
                    <a:avLst/>
                  </a:prstGeom>
                  <a:solidFill>
                    <a:srgbClr val="0000FF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20700" lIns="20700" spcFirstLastPara="1" rIns="20700" wrap="square" tIns="20700">
                    <a:noAutofit/>
                  </a:bodyPr>
                  <a:lstStyle/>
                  <a:p>
                    <a:pPr indent="0" lvl="0" marL="0" marR="0" rtl="0" algn="ctr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317"/>
                      <a:buFont typeface="Arial"/>
                      <a:buNone/>
                    </a:pPr>
                    <a:r>
                      <a:t/>
                    </a:r>
                    <a:endParaRPr b="0" i="0" sz="317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0" name="Google Shape;110;g3c9ef15eb66_0_4"/>
                  <p:cNvSpPr/>
                  <p:nvPr/>
                </p:nvSpPr>
                <p:spPr>
                  <a:xfrm rot="-5001974">
                    <a:off x="16989509" y="7154602"/>
                    <a:ext cx="655582" cy="1081122"/>
                  </a:xfrm>
                  <a:prstGeom prst="flowChartOnlineStorage">
                    <a:avLst/>
                  </a:prstGeom>
                  <a:solidFill>
                    <a:srgbClr val="F1C232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20700" lIns="20700" spcFirstLastPara="1" rIns="20700" wrap="square" tIns="20700">
                    <a:noAutofit/>
                  </a:bodyPr>
                  <a:lstStyle/>
                  <a:p>
                    <a:pPr indent="0" lvl="0" marL="0" marR="0" rtl="0" algn="ctr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317"/>
                      <a:buFont typeface="Arial"/>
                      <a:buNone/>
                    </a:pPr>
                    <a:r>
                      <a:t/>
                    </a:r>
                    <a:endParaRPr b="0" i="0" sz="317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1" name="Google Shape;111;g3c9ef15eb66_0_4"/>
                  <p:cNvSpPr/>
                  <p:nvPr/>
                </p:nvSpPr>
                <p:spPr>
                  <a:xfrm rot="-7724571">
                    <a:off x="18328375" y="6878774"/>
                    <a:ext cx="665249" cy="867971"/>
                  </a:xfrm>
                  <a:prstGeom prst="flowChartOnlineStorage">
                    <a:avLst/>
                  </a:prstGeom>
                  <a:solidFill>
                    <a:srgbClr val="FF0000"/>
                  </a:solidFill>
                  <a:ln cap="flat" cmpd="sng" w="3225">
                    <a:solidFill>
                      <a:srgbClr val="595959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</p:spPr>
                <p:txBody>
                  <a:bodyPr anchorCtr="0" anchor="ctr" bIns="20700" lIns="20700" spcFirstLastPara="1" rIns="20700" wrap="square" tIns="20700">
                    <a:noAutofit/>
                  </a:bodyPr>
                  <a:lstStyle/>
                  <a:p>
                    <a:pPr indent="0" lvl="0" marL="0" marR="0" rtl="0" algn="ctr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317"/>
                      <a:buFont typeface="Arial"/>
                      <a:buNone/>
                    </a:pPr>
                    <a:r>
                      <a:t/>
                    </a:r>
                    <a:endParaRPr b="0" i="0" sz="317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cxnSp>
              <p:nvCxnSpPr>
                <p:cNvPr id="112" name="Google Shape;112;g3c9ef15eb66_0_4"/>
                <p:cNvCxnSpPr>
                  <a:stCxn id="107" idx="1"/>
                </p:cNvCxnSpPr>
                <p:nvPr/>
              </p:nvCxnSpPr>
              <p:spPr>
                <a:xfrm flipH="1" rot="10800000">
                  <a:off x="21041910" y="12234781"/>
                  <a:ext cx="57300" cy="664200"/>
                </a:xfrm>
                <a:prstGeom prst="straightConnector1">
                  <a:avLst/>
                </a:prstGeom>
                <a:noFill/>
                <a:ln cap="flat" cmpd="sng" w="6425">
                  <a:solidFill>
                    <a:srgbClr val="FF00FF"/>
                  </a:solidFill>
                  <a:prstDash val="solid"/>
                  <a:round/>
                  <a:headEnd len="sm" w="sm" type="none"/>
                  <a:tailEnd len="med" w="med" type="triangle"/>
                </a:ln>
              </p:spPr>
            </p:cxnSp>
            <p:sp>
              <p:nvSpPr>
                <p:cNvPr id="113" name="Google Shape;113;g3c9ef15eb66_0_4"/>
                <p:cNvSpPr txBox="1"/>
                <p:nvPr/>
              </p:nvSpPr>
              <p:spPr>
                <a:xfrm>
                  <a:off x="20431282" y="11424067"/>
                  <a:ext cx="1562100" cy="612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20700" lIns="20700" spcFirstLastPara="1" rIns="20700" wrap="square" tIns="20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1"/>
                    <a:buFont typeface="Arial"/>
                    <a:buNone/>
                  </a:pPr>
                  <a:r>
                    <a:rPr b="1" i="0" lang="en-US" sz="541" u="none" cap="none" strike="noStrike">
                      <a:solidFill>
                        <a:srgbClr val="FF00FF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GAL1 Promoter</a:t>
                  </a:r>
                  <a:endParaRPr b="1" i="0" sz="541" u="none" cap="none" strike="noStrike">
                    <a:solidFill>
                      <a:srgbClr val="FF00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cxnSp>
            <p:nvCxnSpPr>
              <p:cNvPr id="114" name="Google Shape;114;g3c9ef15eb66_0_4"/>
              <p:cNvCxnSpPr/>
              <p:nvPr/>
            </p:nvCxnSpPr>
            <p:spPr>
              <a:xfrm flipH="1" rot="10800000">
                <a:off x="21545517" y="13282129"/>
                <a:ext cx="510300" cy="4050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274E13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sp>
            <p:nvSpPr>
              <p:cNvPr id="115" name="Google Shape;115;g3c9ef15eb66_0_4"/>
              <p:cNvSpPr txBox="1"/>
              <p:nvPr/>
            </p:nvSpPr>
            <p:spPr>
              <a:xfrm>
                <a:off x="21892561" y="12782666"/>
                <a:ext cx="2967900" cy="776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274E13"/>
                    </a:solidFill>
                    <a:latin typeface="Arial"/>
                    <a:ea typeface="Arial"/>
                    <a:cs typeface="Arial"/>
                    <a:sym typeface="Arial"/>
                  </a:rPr>
                  <a:t>ORF Containing Strand 2 Sense</a:t>
                </a:r>
                <a:endParaRPr b="1" i="0" sz="541" u="none" cap="none" strike="noStrike">
                  <a:solidFill>
                    <a:srgbClr val="274E13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16" name="Google Shape;116;g3c9ef15eb66_0_4"/>
              <p:cNvCxnSpPr/>
              <p:nvPr/>
            </p:nvCxnSpPr>
            <p:spPr>
              <a:xfrm flipH="1" rot="10800000">
                <a:off x="21113542" y="12721229"/>
                <a:ext cx="476400" cy="4833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274E13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sp>
            <p:nvSpPr>
              <p:cNvPr id="117" name="Google Shape;117;g3c9ef15eb66_0_4"/>
              <p:cNvSpPr txBox="1"/>
              <p:nvPr/>
            </p:nvSpPr>
            <p:spPr>
              <a:xfrm>
                <a:off x="21135144" y="12182792"/>
                <a:ext cx="1562100" cy="612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274E13"/>
                    </a:solidFill>
                    <a:latin typeface="Arial"/>
                    <a:ea typeface="Arial"/>
                    <a:cs typeface="Arial"/>
                    <a:sym typeface="Arial"/>
                  </a:rPr>
                  <a:t>Kozak</a:t>
                </a:r>
                <a:endParaRPr b="1" i="0" sz="541" u="none" cap="none" strike="noStrike">
                  <a:solidFill>
                    <a:srgbClr val="274E13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18" name="Google Shape;118;g3c9ef15eb66_0_4"/>
              <p:cNvCxnSpPr/>
              <p:nvPr/>
            </p:nvCxnSpPr>
            <p:spPr>
              <a:xfrm>
                <a:off x="21987642" y="15109529"/>
                <a:ext cx="734700" cy="36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6FA8DC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sp>
            <p:nvSpPr>
              <p:cNvPr id="119" name="Google Shape;119;g3c9ef15eb66_0_4"/>
              <p:cNvSpPr txBox="1"/>
              <p:nvPr/>
            </p:nvSpPr>
            <p:spPr>
              <a:xfrm>
                <a:off x="22332450" y="14423793"/>
                <a:ext cx="1877400" cy="1485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6FA8DC"/>
                    </a:solidFill>
                    <a:latin typeface="Arial"/>
                    <a:ea typeface="Arial"/>
                    <a:cs typeface="Arial"/>
                    <a:sym typeface="Arial"/>
                  </a:rPr>
                  <a:t>CYC1 </a:t>
                </a:r>
                <a:endParaRPr b="1" i="0" sz="541" u="none" cap="none" strike="noStrike">
                  <a:solidFill>
                    <a:srgbClr val="6FA8DC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t/>
                </a:r>
                <a:endParaRPr b="1" sz="541">
                  <a:solidFill>
                    <a:srgbClr val="6FA8DC"/>
                  </a:solidFill>
                </a:endParaRPr>
              </a:p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6FA8DC"/>
                    </a:solidFill>
                    <a:latin typeface="Arial"/>
                    <a:ea typeface="Arial"/>
                    <a:cs typeface="Arial"/>
                    <a:sym typeface="Arial"/>
                  </a:rPr>
                  <a:t>Terminator</a:t>
                </a:r>
                <a:endParaRPr b="1" i="0" sz="541" u="none" cap="none" strike="noStrike">
                  <a:solidFill>
                    <a:srgbClr val="6FA8DC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20" name="Google Shape;120;g3c9ef15eb66_0_4"/>
              <p:cNvCxnSpPr>
                <a:stCxn id="111" idx="1"/>
              </p:cNvCxnSpPr>
              <p:nvPr/>
            </p:nvCxnSpPr>
            <p:spPr>
              <a:xfrm>
                <a:off x="21141765" y="16773519"/>
                <a:ext cx="627000" cy="4797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FF0000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sp>
            <p:nvSpPr>
              <p:cNvPr id="121" name="Google Shape;121;g3c9ef15eb66_0_4"/>
              <p:cNvSpPr txBox="1"/>
              <p:nvPr/>
            </p:nvSpPr>
            <p:spPr>
              <a:xfrm>
                <a:off x="21499963" y="17243350"/>
                <a:ext cx="1562100" cy="612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pUC ori</a:t>
                </a:r>
                <a:endParaRPr b="1" i="0" sz="541" u="none" cap="none" strike="noStrik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22" name="Google Shape;122;g3c9ef15eb66_0_4"/>
              <p:cNvCxnSpPr>
                <a:stCxn id="110" idx="1"/>
                <a:endCxn id="123" idx="0"/>
              </p:cNvCxnSpPr>
              <p:nvPr/>
            </p:nvCxnSpPr>
            <p:spPr>
              <a:xfrm flipH="1">
                <a:off x="19502533" y="17222084"/>
                <a:ext cx="49500" cy="8442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F1C232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sp>
            <p:nvSpPr>
              <p:cNvPr id="123" name="Google Shape;123;g3c9ef15eb66_0_4"/>
              <p:cNvSpPr txBox="1"/>
              <p:nvPr/>
            </p:nvSpPr>
            <p:spPr>
              <a:xfrm>
                <a:off x="17459523" y="18066391"/>
                <a:ext cx="4086000" cy="642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F1C232"/>
                    </a:solidFill>
                    <a:latin typeface="Arial"/>
                    <a:ea typeface="Arial"/>
                    <a:cs typeface="Arial"/>
                    <a:sym typeface="Arial"/>
                  </a:rPr>
                  <a:t>Ampicillin-resistant Gene</a:t>
                </a:r>
                <a:endParaRPr b="1" i="0" sz="541" u="none" cap="none" strike="noStrike">
                  <a:solidFill>
                    <a:srgbClr val="F1C232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24" name="Google Shape;124;g3c9ef15eb66_0_4"/>
              <p:cNvCxnSpPr/>
              <p:nvPr/>
            </p:nvCxnSpPr>
            <p:spPr>
              <a:xfrm rot="10800000">
                <a:off x="17123744" y="13610101"/>
                <a:ext cx="689700" cy="369600"/>
              </a:xfrm>
              <a:prstGeom prst="straightConnector1">
                <a:avLst/>
              </a:prstGeom>
              <a:noFill/>
              <a:ln cap="flat" cmpd="sng" w="6425">
                <a:solidFill>
                  <a:srgbClr val="E69138"/>
                </a:solidFill>
                <a:prstDash val="solid"/>
                <a:round/>
                <a:headEnd len="sm" w="sm" type="none"/>
                <a:tailEnd len="med" w="med" type="triangle"/>
              </a:ln>
            </p:spPr>
          </p:cxnSp>
          <p:sp>
            <p:nvSpPr>
              <p:cNvPr id="125" name="Google Shape;125;g3c9ef15eb66_0_4"/>
              <p:cNvSpPr txBox="1"/>
              <p:nvPr/>
            </p:nvSpPr>
            <p:spPr>
              <a:xfrm>
                <a:off x="15860163" y="13332925"/>
                <a:ext cx="1562100" cy="612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E69138"/>
                    </a:solidFill>
                    <a:latin typeface="Arial"/>
                    <a:ea typeface="Arial"/>
                    <a:cs typeface="Arial"/>
                    <a:sym typeface="Arial"/>
                  </a:rPr>
                  <a:t>2μ ori</a:t>
                </a:r>
                <a:endParaRPr b="1" i="0" sz="541" u="none" cap="none" strike="noStrike">
                  <a:solidFill>
                    <a:srgbClr val="E69138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" name="Google Shape;126;g3c9ef15eb66_0_4"/>
              <p:cNvSpPr txBox="1"/>
              <p:nvPr/>
            </p:nvSpPr>
            <p:spPr>
              <a:xfrm>
                <a:off x="14837721" y="16493432"/>
                <a:ext cx="3711900" cy="883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20700" lIns="20700" spcFirstLastPara="1" rIns="20700" wrap="square" tIns="20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1"/>
                  <a:buFont typeface="Arial"/>
                  <a:buNone/>
                </a:pPr>
                <a:r>
                  <a:rPr b="1" i="0" lang="en-US" sz="541" u="none" cap="none" strike="noStrike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Orotidine-5'-phosphate decarboxylase (URA3) gene marker</a:t>
                </a:r>
                <a:endParaRPr b="1" i="0" sz="541" u="none" cap="none" strike="noStrike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27" name="Google Shape;127;g3c9ef15eb66_0_4"/>
            <p:cNvCxnSpPr>
              <a:stCxn id="105" idx="0"/>
            </p:cNvCxnSpPr>
            <p:nvPr/>
          </p:nvCxnSpPr>
          <p:spPr>
            <a:xfrm flipH="1">
              <a:off x="21679019" y="15478945"/>
              <a:ext cx="29700" cy="281700"/>
            </a:xfrm>
            <a:prstGeom prst="straightConnector1">
              <a:avLst/>
            </a:prstGeom>
            <a:noFill/>
            <a:ln cap="flat" cmpd="sng" w="12775">
              <a:solidFill>
                <a:srgbClr val="6D9EEB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128" name="Google Shape;128;g3c9ef15eb66_0_4"/>
            <p:cNvCxnSpPr/>
            <p:nvPr/>
          </p:nvCxnSpPr>
          <p:spPr>
            <a:xfrm flipH="1" rot="10800000">
              <a:off x="19783425" y="13954200"/>
              <a:ext cx="324000" cy="142800"/>
            </a:xfrm>
            <a:prstGeom prst="straightConnector1">
              <a:avLst/>
            </a:prstGeom>
            <a:noFill/>
            <a:ln cap="flat" cmpd="sng" w="12775">
              <a:solidFill>
                <a:srgbClr val="E69138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129" name="Google Shape;129;g3c9ef15eb66_0_4"/>
            <p:cNvCxnSpPr/>
            <p:nvPr/>
          </p:nvCxnSpPr>
          <p:spPr>
            <a:xfrm>
              <a:off x="19629417" y="16140355"/>
              <a:ext cx="246600" cy="242100"/>
            </a:xfrm>
            <a:prstGeom prst="straightConnector1">
              <a:avLst/>
            </a:prstGeom>
            <a:noFill/>
            <a:ln cap="flat" cmpd="sng" w="12775">
              <a:solidFill>
                <a:srgbClr val="0000FF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130" name="Google Shape;130;g3c9ef15eb66_0_4"/>
            <p:cNvCxnSpPr/>
            <p:nvPr/>
          </p:nvCxnSpPr>
          <p:spPr>
            <a:xfrm flipH="1" rot="10800000">
              <a:off x="21478994" y="15744820"/>
              <a:ext cx="209400" cy="234900"/>
            </a:xfrm>
            <a:prstGeom prst="straightConnector1">
              <a:avLst/>
            </a:prstGeom>
            <a:noFill/>
            <a:ln cap="flat" cmpd="sng" w="12775">
              <a:solidFill>
                <a:srgbClr val="FF0000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131" name="Google Shape;131;g3c9ef15eb66_0_4"/>
            <p:cNvCxnSpPr>
              <a:stCxn id="107" idx="0"/>
              <a:endCxn id="106" idx="2"/>
            </p:cNvCxnSpPr>
            <p:nvPr/>
          </p:nvCxnSpPr>
          <p:spPr>
            <a:xfrm>
              <a:off x="20799088" y="13961154"/>
              <a:ext cx="375300" cy="127200"/>
            </a:xfrm>
            <a:prstGeom prst="straightConnector1">
              <a:avLst/>
            </a:prstGeom>
            <a:noFill/>
            <a:ln cap="flat" cmpd="sng" w="12775">
              <a:solidFill>
                <a:srgbClr val="FF00FF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132" name="Google Shape;132;g3c9ef15eb66_0_4"/>
            <p:cNvCxnSpPr>
              <a:stCxn id="106" idx="0"/>
              <a:endCxn id="105" idx="2"/>
            </p:cNvCxnSpPr>
            <p:nvPr/>
          </p:nvCxnSpPr>
          <p:spPr>
            <a:xfrm>
              <a:off x="21604408" y="14609718"/>
              <a:ext cx="104400" cy="330300"/>
            </a:xfrm>
            <a:prstGeom prst="straightConnector1">
              <a:avLst/>
            </a:prstGeom>
            <a:noFill/>
            <a:ln cap="flat" cmpd="sng" w="12775">
              <a:solidFill>
                <a:srgbClr val="38761D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133" name="Google Shape;133;g3c9ef15eb66_0_4"/>
            <p:cNvCxnSpPr>
              <a:endCxn id="111" idx="0"/>
            </p:cNvCxnSpPr>
            <p:nvPr/>
          </p:nvCxnSpPr>
          <p:spPr>
            <a:xfrm flipH="1" rot="10800000">
              <a:off x="20677434" y="16340351"/>
              <a:ext cx="323100" cy="136800"/>
            </a:xfrm>
            <a:prstGeom prst="straightConnector1">
              <a:avLst/>
            </a:prstGeom>
            <a:noFill/>
            <a:ln cap="flat" cmpd="sng" w="12775">
              <a:solidFill>
                <a:srgbClr val="F1C232"/>
              </a:solidFill>
              <a:prstDash val="solid"/>
              <a:round/>
              <a:headEnd len="sm" w="sm" type="none"/>
              <a:tailEnd len="med" w="med" type="triangle"/>
            </a:ln>
          </p:spPr>
        </p:cxnSp>
      </p:grpSp>
      <p:grpSp>
        <p:nvGrpSpPr>
          <p:cNvPr id="134" name="Google Shape;134;g3c9ef15eb66_0_4"/>
          <p:cNvGrpSpPr/>
          <p:nvPr/>
        </p:nvGrpSpPr>
        <p:grpSpPr>
          <a:xfrm>
            <a:off x="5398026" y="2241868"/>
            <a:ext cx="3500145" cy="884805"/>
            <a:chOff x="24385240" y="3594397"/>
            <a:chExt cx="11062405" cy="2796477"/>
          </a:xfrm>
        </p:grpSpPr>
        <p:grpSp>
          <p:nvGrpSpPr>
            <p:cNvPr id="135" name="Google Shape;135;g3c9ef15eb66_0_4"/>
            <p:cNvGrpSpPr/>
            <p:nvPr/>
          </p:nvGrpSpPr>
          <p:grpSpPr>
            <a:xfrm>
              <a:off x="32768460" y="3756151"/>
              <a:ext cx="980285" cy="1219800"/>
              <a:chOff x="34564823" y="6186551"/>
              <a:chExt cx="980285" cy="1219800"/>
            </a:xfrm>
          </p:grpSpPr>
          <p:sp>
            <p:nvSpPr>
              <p:cNvPr id="136" name="Google Shape;136;g3c9ef15eb66_0_4"/>
              <p:cNvSpPr/>
              <p:nvPr/>
            </p:nvSpPr>
            <p:spPr>
              <a:xfrm>
                <a:off x="34747316" y="6186551"/>
                <a:ext cx="549300" cy="521700"/>
              </a:xfrm>
              <a:prstGeom prst="pentagon">
                <a:avLst>
                  <a:gd fmla="val 105146" name="hf"/>
                  <a:gd fmla="val 110557" name="vf"/>
                </a:avLst>
              </a:prstGeom>
              <a:solidFill>
                <a:srgbClr val="EEECE1"/>
              </a:solidFill>
              <a:ln cap="flat" cmpd="sng" w="4375">
                <a:solidFill>
                  <a:srgbClr val="1F497D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1925" lIns="41925" spcFirstLastPara="1" rIns="41925" wrap="square" tIns="419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97"/>
                  <a:buFont typeface="Arial"/>
                  <a:buNone/>
                </a:pPr>
                <a:r>
                  <a:t/>
                </a:r>
                <a:endParaRPr b="0" i="0" sz="197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cxnSp>
            <p:nvCxnSpPr>
              <p:cNvPr id="137" name="Google Shape;137;g3c9ef15eb66_0_4"/>
              <p:cNvCxnSpPr>
                <a:stCxn id="136" idx="2"/>
              </p:cNvCxnSpPr>
              <p:nvPr/>
            </p:nvCxnSpPr>
            <p:spPr>
              <a:xfrm flipH="1">
                <a:off x="34564823" y="6708250"/>
                <a:ext cx="287400" cy="641100"/>
              </a:xfrm>
              <a:prstGeom prst="straightConnector1">
                <a:avLst/>
              </a:prstGeom>
              <a:noFill/>
              <a:ln cap="flat" cmpd="sng" w="4375">
                <a:solidFill>
                  <a:srgbClr val="1F497D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38" name="Google Shape;138;g3c9ef15eb66_0_4"/>
              <p:cNvCxnSpPr>
                <a:stCxn id="136" idx="3"/>
              </p:cNvCxnSpPr>
              <p:nvPr/>
            </p:nvCxnSpPr>
            <p:spPr>
              <a:xfrm>
                <a:off x="35021966" y="6708251"/>
                <a:ext cx="0" cy="698100"/>
              </a:xfrm>
              <a:prstGeom prst="straightConnector1">
                <a:avLst/>
              </a:prstGeom>
              <a:noFill/>
              <a:ln cap="flat" cmpd="sng" w="4375">
                <a:solidFill>
                  <a:srgbClr val="1F497D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39" name="Google Shape;139;g3c9ef15eb66_0_4"/>
              <p:cNvCxnSpPr>
                <a:stCxn id="136" idx="4"/>
              </p:cNvCxnSpPr>
              <p:nvPr/>
            </p:nvCxnSpPr>
            <p:spPr>
              <a:xfrm>
                <a:off x="35191709" y="6708250"/>
                <a:ext cx="353400" cy="641100"/>
              </a:xfrm>
              <a:prstGeom prst="straightConnector1">
                <a:avLst/>
              </a:prstGeom>
              <a:noFill/>
              <a:ln cap="flat" cmpd="sng" w="4375">
                <a:solidFill>
                  <a:srgbClr val="1F497D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</p:grpSp>
        <p:grpSp>
          <p:nvGrpSpPr>
            <p:cNvPr id="140" name="Google Shape;140;g3c9ef15eb66_0_4"/>
            <p:cNvGrpSpPr/>
            <p:nvPr/>
          </p:nvGrpSpPr>
          <p:grpSpPr>
            <a:xfrm>
              <a:off x="31981428" y="3594414"/>
              <a:ext cx="414899" cy="1652865"/>
              <a:chOff x="754875" y="3311025"/>
              <a:chExt cx="286236" cy="1140300"/>
            </a:xfrm>
          </p:grpSpPr>
          <p:cxnSp>
            <p:nvCxnSpPr>
              <p:cNvPr id="141" name="Google Shape;141;g3c9ef15eb66_0_4"/>
              <p:cNvCxnSpPr/>
              <p:nvPr/>
            </p:nvCxnSpPr>
            <p:spPr>
              <a:xfrm>
                <a:off x="1038150" y="3311025"/>
                <a:ext cx="0" cy="114030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2" name="Google Shape;142;g3c9ef15eb66_0_4"/>
              <p:cNvCxnSpPr/>
              <p:nvPr/>
            </p:nvCxnSpPr>
            <p:spPr>
              <a:xfrm rot="10800000">
                <a:off x="754875" y="3428997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3" name="Google Shape;143;g3c9ef15eb66_0_4"/>
              <p:cNvCxnSpPr/>
              <p:nvPr/>
            </p:nvCxnSpPr>
            <p:spPr>
              <a:xfrm rot="10800000">
                <a:off x="765711" y="3573533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4" name="Google Shape;144;g3c9ef15eb66_0_4"/>
              <p:cNvCxnSpPr/>
              <p:nvPr/>
            </p:nvCxnSpPr>
            <p:spPr>
              <a:xfrm rot="10800000">
                <a:off x="765711" y="3702343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5" name="Google Shape;145;g3c9ef15eb66_0_4"/>
              <p:cNvCxnSpPr/>
              <p:nvPr/>
            </p:nvCxnSpPr>
            <p:spPr>
              <a:xfrm rot="10800000">
                <a:off x="765711" y="3823280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6" name="Google Shape;146;g3c9ef15eb66_0_4"/>
              <p:cNvCxnSpPr/>
              <p:nvPr/>
            </p:nvCxnSpPr>
            <p:spPr>
              <a:xfrm rot="10800000">
                <a:off x="754886" y="3959930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7" name="Google Shape;147;g3c9ef15eb66_0_4"/>
              <p:cNvCxnSpPr/>
              <p:nvPr/>
            </p:nvCxnSpPr>
            <p:spPr>
              <a:xfrm rot="10800000">
                <a:off x="754886" y="4080890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8" name="Google Shape;148;g3c9ef15eb66_0_4"/>
              <p:cNvCxnSpPr/>
              <p:nvPr/>
            </p:nvCxnSpPr>
            <p:spPr>
              <a:xfrm rot="10800000">
                <a:off x="765711" y="4217546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cxnSp>
            <p:nvCxnSpPr>
              <p:cNvPr id="149" name="Google Shape;149;g3c9ef15eb66_0_4"/>
              <p:cNvCxnSpPr/>
              <p:nvPr/>
            </p:nvCxnSpPr>
            <p:spPr>
              <a:xfrm rot="10800000">
                <a:off x="754886" y="4354223"/>
                <a:ext cx="275400" cy="0"/>
              </a:xfrm>
              <a:prstGeom prst="straightConnector1">
                <a:avLst/>
              </a:prstGeom>
              <a:noFill/>
              <a:ln cap="flat" cmpd="sng" w="13100">
                <a:solidFill>
                  <a:srgbClr val="FF0000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</p:grpSp>
        <p:sp>
          <p:nvSpPr>
            <p:cNvPr id="150" name="Google Shape;150;g3c9ef15eb66_0_4"/>
            <p:cNvSpPr txBox="1"/>
            <p:nvPr/>
          </p:nvSpPr>
          <p:spPr>
            <a:xfrm>
              <a:off x="33584425" y="3756150"/>
              <a:ext cx="980400" cy="505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8925" lIns="28925" spcFirstLastPara="1" rIns="28925" wrap="square" tIns="289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506"/>
                <a:buFont typeface="Arial"/>
                <a:buNone/>
              </a:pPr>
              <a:r>
                <a:rPr b="1" i="0" lang="en-US" sz="506" u="none" cap="none" strike="noStrike">
                  <a:solidFill>
                    <a:srgbClr val="CC0000"/>
                  </a:solidFill>
                  <a:latin typeface="Arial"/>
                  <a:ea typeface="Arial"/>
                  <a:cs typeface="Arial"/>
                  <a:sym typeface="Arial"/>
                </a:rPr>
                <a:t>Virus</a:t>
              </a:r>
              <a:endParaRPr b="1" i="0" sz="506" u="none" cap="none" strike="noStrike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51" name="Google Shape;151;g3c9ef15eb66_0_4"/>
            <p:cNvGrpSpPr/>
            <p:nvPr/>
          </p:nvGrpSpPr>
          <p:grpSpPr>
            <a:xfrm>
              <a:off x="31069554" y="5421574"/>
              <a:ext cx="4378091" cy="969300"/>
              <a:chOff x="31066392" y="5918711"/>
              <a:chExt cx="4378091" cy="969300"/>
            </a:xfrm>
          </p:grpSpPr>
          <p:grpSp>
            <p:nvGrpSpPr>
              <p:cNvPr id="152" name="Google Shape;152;g3c9ef15eb66_0_4"/>
              <p:cNvGrpSpPr/>
              <p:nvPr/>
            </p:nvGrpSpPr>
            <p:grpSpPr>
              <a:xfrm>
                <a:off x="35000167" y="5969995"/>
                <a:ext cx="444316" cy="866432"/>
                <a:chOff x="35000167" y="5969995"/>
                <a:chExt cx="444316" cy="866432"/>
              </a:xfrm>
            </p:grpSpPr>
            <p:cxnSp>
              <p:nvCxnSpPr>
                <p:cNvPr id="153" name="Google Shape;153;g3c9ef15eb66_0_4"/>
                <p:cNvCxnSpPr/>
                <p:nvPr/>
              </p:nvCxnSpPr>
              <p:spPr>
                <a:xfrm rot="10800000">
                  <a:off x="35000167" y="6557402"/>
                  <a:ext cx="209100" cy="0"/>
                </a:xfrm>
                <a:prstGeom prst="straightConnector1">
                  <a:avLst/>
                </a:prstGeom>
                <a:noFill/>
                <a:ln cap="flat" cmpd="sng" w="68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</p:cxnSp>
            <p:grpSp>
              <p:nvGrpSpPr>
                <p:cNvPr id="154" name="Google Shape;154;g3c9ef15eb66_0_4"/>
                <p:cNvGrpSpPr/>
                <p:nvPr/>
              </p:nvGrpSpPr>
              <p:grpSpPr>
                <a:xfrm>
                  <a:off x="35009589" y="5969995"/>
                  <a:ext cx="434894" cy="866432"/>
                  <a:chOff x="4317700" y="4396410"/>
                  <a:chExt cx="300030" cy="597745"/>
                </a:xfrm>
              </p:grpSpPr>
              <p:grpSp>
                <p:nvGrpSpPr>
                  <p:cNvPr id="155" name="Google Shape;155;g3c9ef15eb66_0_4"/>
                  <p:cNvGrpSpPr/>
                  <p:nvPr/>
                </p:nvGrpSpPr>
                <p:grpSpPr>
                  <a:xfrm flipH="1">
                    <a:off x="4317700" y="4396410"/>
                    <a:ext cx="150016" cy="597745"/>
                    <a:chOff x="754875" y="3311025"/>
                    <a:chExt cx="286236" cy="1140300"/>
                  </a:xfrm>
                </p:grpSpPr>
                <p:cxnSp>
                  <p:nvCxnSpPr>
                    <p:cNvPr id="156" name="Google Shape;156;g3c9ef15eb66_0_4"/>
                    <p:cNvCxnSpPr/>
                    <p:nvPr/>
                  </p:nvCxnSpPr>
                  <p:spPr>
                    <a:xfrm>
                      <a:off x="1038150" y="3311025"/>
                      <a:ext cx="0" cy="114030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57" name="Google Shape;157;g3c9ef15eb66_0_4"/>
                    <p:cNvCxnSpPr/>
                    <p:nvPr/>
                  </p:nvCxnSpPr>
                  <p:spPr>
                    <a:xfrm rot="10800000">
                      <a:off x="754875" y="3428997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58" name="Google Shape;158;g3c9ef15eb66_0_4"/>
                    <p:cNvCxnSpPr/>
                    <p:nvPr/>
                  </p:nvCxnSpPr>
                  <p:spPr>
                    <a:xfrm rot="10800000">
                      <a:off x="765711" y="357353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59" name="Google Shape;159;g3c9ef15eb66_0_4"/>
                    <p:cNvCxnSpPr/>
                    <p:nvPr/>
                  </p:nvCxnSpPr>
                  <p:spPr>
                    <a:xfrm rot="10800000">
                      <a:off x="765711" y="370234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0" name="Google Shape;160;g3c9ef15eb66_0_4"/>
                    <p:cNvCxnSpPr/>
                    <p:nvPr/>
                  </p:nvCxnSpPr>
                  <p:spPr>
                    <a:xfrm rot="10800000">
                      <a:off x="765711" y="382328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1" name="Google Shape;161;g3c9ef15eb66_0_4"/>
                    <p:cNvCxnSpPr/>
                    <p:nvPr/>
                  </p:nvCxnSpPr>
                  <p:spPr>
                    <a:xfrm rot="10800000">
                      <a:off x="754886" y="395993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2" name="Google Shape;162;g3c9ef15eb66_0_4"/>
                    <p:cNvCxnSpPr/>
                    <p:nvPr/>
                  </p:nvCxnSpPr>
                  <p:spPr>
                    <a:xfrm rot="10800000">
                      <a:off x="765711" y="4217546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3" name="Google Shape;163;g3c9ef15eb66_0_4"/>
                    <p:cNvCxnSpPr/>
                    <p:nvPr/>
                  </p:nvCxnSpPr>
                  <p:spPr>
                    <a:xfrm rot="10800000">
                      <a:off x="754886" y="435422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</p:grpSp>
              <p:grpSp>
                <p:nvGrpSpPr>
                  <p:cNvPr id="164" name="Google Shape;164;g3c9ef15eb66_0_4"/>
                  <p:cNvGrpSpPr/>
                  <p:nvPr/>
                </p:nvGrpSpPr>
                <p:grpSpPr>
                  <a:xfrm>
                    <a:off x="4467714" y="4396410"/>
                    <a:ext cx="150016" cy="597745"/>
                    <a:chOff x="754875" y="3311025"/>
                    <a:chExt cx="286236" cy="1140300"/>
                  </a:xfrm>
                </p:grpSpPr>
                <p:cxnSp>
                  <p:nvCxnSpPr>
                    <p:cNvPr id="165" name="Google Shape;165;g3c9ef15eb66_0_4"/>
                    <p:cNvCxnSpPr/>
                    <p:nvPr/>
                  </p:nvCxnSpPr>
                  <p:spPr>
                    <a:xfrm>
                      <a:off x="1038150" y="3311025"/>
                      <a:ext cx="0" cy="114030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6" name="Google Shape;166;g3c9ef15eb66_0_4"/>
                    <p:cNvCxnSpPr/>
                    <p:nvPr/>
                  </p:nvCxnSpPr>
                  <p:spPr>
                    <a:xfrm rot="10800000">
                      <a:off x="754875" y="3428997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7" name="Google Shape;167;g3c9ef15eb66_0_4"/>
                    <p:cNvCxnSpPr/>
                    <p:nvPr/>
                  </p:nvCxnSpPr>
                  <p:spPr>
                    <a:xfrm rot="10800000">
                      <a:off x="765711" y="357353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8" name="Google Shape;168;g3c9ef15eb66_0_4"/>
                    <p:cNvCxnSpPr/>
                    <p:nvPr/>
                  </p:nvCxnSpPr>
                  <p:spPr>
                    <a:xfrm rot="10800000">
                      <a:off x="765711" y="370234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69" name="Google Shape;169;g3c9ef15eb66_0_4"/>
                    <p:cNvCxnSpPr/>
                    <p:nvPr/>
                  </p:nvCxnSpPr>
                  <p:spPr>
                    <a:xfrm rot="10800000">
                      <a:off x="765711" y="382328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70" name="Google Shape;170;g3c9ef15eb66_0_4"/>
                    <p:cNvCxnSpPr/>
                    <p:nvPr/>
                  </p:nvCxnSpPr>
                  <p:spPr>
                    <a:xfrm rot="10800000">
                      <a:off x="754886" y="395993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71" name="Google Shape;171;g3c9ef15eb66_0_4"/>
                    <p:cNvCxnSpPr/>
                    <p:nvPr/>
                  </p:nvCxnSpPr>
                  <p:spPr>
                    <a:xfrm rot="10800000">
                      <a:off x="754886" y="408089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72" name="Google Shape;172;g3c9ef15eb66_0_4"/>
                    <p:cNvCxnSpPr/>
                    <p:nvPr/>
                  </p:nvCxnSpPr>
                  <p:spPr>
                    <a:xfrm rot="10800000">
                      <a:off x="765711" y="4217546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73" name="Google Shape;173;g3c9ef15eb66_0_4"/>
                    <p:cNvCxnSpPr/>
                    <p:nvPr/>
                  </p:nvCxnSpPr>
                  <p:spPr>
                    <a:xfrm rot="10800000">
                      <a:off x="754886" y="435422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</p:grpSp>
            </p:grpSp>
          </p:grpSp>
          <p:sp>
            <p:nvSpPr>
              <p:cNvPr id="174" name="Google Shape;174;g3c9ef15eb66_0_4"/>
              <p:cNvSpPr/>
              <p:nvPr/>
            </p:nvSpPr>
            <p:spPr>
              <a:xfrm>
                <a:off x="35130210" y="5918711"/>
                <a:ext cx="193800" cy="969300"/>
              </a:xfrm>
              <a:prstGeom prst="rect">
                <a:avLst/>
              </a:prstGeom>
              <a:solidFill>
                <a:srgbClr val="9900FF"/>
              </a:solidFill>
              <a:ln cap="flat" cmpd="sng" w="4375">
                <a:solidFill>
                  <a:srgbClr val="1F497D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1925" lIns="41925" spcFirstLastPara="1" rIns="41925" wrap="square" tIns="4192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642"/>
                  <a:buFont typeface="Arial"/>
                  <a:buNone/>
                </a:pPr>
                <a:r>
                  <a:t/>
                </a:r>
                <a:endParaRPr b="0" i="0" sz="642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5" name="Google Shape;175;g3c9ef15eb66_0_4"/>
              <p:cNvSpPr txBox="1"/>
              <p:nvPr/>
            </p:nvSpPr>
            <p:spPr>
              <a:xfrm>
                <a:off x="31555871" y="6331449"/>
                <a:ext cx="3729300" cy="505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1925" lIns="41925" spcFirstLastPara="1" rIns="41925" wrap="square" tIns="419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18"/>
                  <a:buFont typeface="Arial"/>
                  <a:buNone/>
                </a:pPr>
                <a:r>
                  <a:rPr b="1" i="0" lang="en-US" sz="518" u="none" cap="none" strike="noStrike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[4] Dicer-2 cleaves and destroys</a:t>
                </a:r>
                <a:endParaRPr b="1" i="0" sz="518" u="none" cap="none" strike="noStrike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76" name="Google Shape;176;g3c9ef15eb66_0_4"/>
              <p:cNvCxnSpPr/>
              <p:nvPr/>
            </p:nvCxnSpPr>
            <p:spPr>
              <a:xfrm>
                <a:off x="31691680" y="6421381"/>
                <a:ext cx="3248100" cy="0"/>
              </a:xfrm>
              <a:prstGeom prst="straightConnector1">
                <a:avLst/>
              </a:prstGeom>
              <a:noFill/>
              <a:ln cap="flat" cmpd="sng" w="8750">
                <a:solidFill>
                  <a:srgbClr val="1F497D"/>
                </a:solidFill>
                <a:prstDash val="dot"/>
                <a:round/>
                <a:headEnd len="sm" w="sm" type="none"/>
                <a:tailEnd len="med" w="med" type="stealth"/>
              </a:ln>
            </p:spPr>
          </p:cxnSp>
          <p:grpSp>
            <p:nvGrpSpPr>
              <p:cNvPr id="177" name="Google Shape;177;g3c9ef15eb66_0_4"/>
              <p:cNvGrpSpPr/>
              <p:nvPr/>
            </p:nvGrpSpPr>
            <p:grpSpPr>
              <a:xfrm>
                <a:off x="31066392" y="5970145"/>
                <a:ext cx="434894" cy="866432"/>
                <a:chOff x="31066392" y="5970145"/>
                <a:chExt cx="434894" cy="866432"/>
              </a:xfrm>
            </p:grpSpPr>
            <p:grpSp>
              <p:nvGrpSpPr>
                <p:cNvPr id="178" name="Google Shape;178;g3c9ef15eb66_0_4"/>
                <p:cNvGrpSpPr/>
                <p:nvPr/>
              </p:nvGrpSpPr>
              <p:grpSpPr>
                <a:xfrm>
                  <a:off x="31066392" y="5970145"/>
                  <a:ext cx="434894" cy="866432"/>
                  <a:chOff x="4317700" y="4396410"/>
                  <a:chExt cx="300030" cy="597745"/>
                </a:xfrm>
              </p:grpSpPr>
              <p:grpSp>
                <p:nvGrpSpPr>
                  <p:cNvPr id="179" name="Google Shape;179;g3c9ef15eb66_0_4"/>
                  <p:cNvGrpSpPr/>
                  <p:nvPr/>
                </p:nvGrpSpPr>
                <p:grpSpPr>
                  <a:xfrm flipH="1">
                    <a:off x="4317700" y="4396410"/>
                    <a:ext cx="150016" cy="597745"/>
                    <a:chOff x="754875" y="3311025"/>
                    <a:chExt cx="286236" cy="1140300"/>
                  </a:xfrm>
                </p:grpSpPr>
                <p:cxnSp>
                  <p:nvCxnSpPr>
                    <p:cNvPr id="180" name="Google Shape;180;g3c9ef15eb66_0_4"/>
                    <p:cNvCxnSpPr/>
                    <p:nvPr/>
                  </p:nvCxnSpPr>
                  <p:spPr>
                    <a:xfrm>
                      <a:off x="1038150" y="3311025"/>
                      <a:ext cx="0" cy="114030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1" name="Google Shape;181;g3c9ef15eb66_0_4"/>
                    <p:cNvCxnSpPr/>
                    <p:nvPr/>
                  </p:nvCxnSpPr>
                  <p:spPr>
                    <a:xfrm rot="10800000">
                      <a:off x="754875" y="3428997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2" name="Google Shape;182;g3c9ef15eb66_0_4"/>
                    <p:cNvCxnSpPr/>
                    <p:nvPr/>
                  </p:nvCxnSpPr>
                  <p:spPr>
                    <a:xfrm rot="10800000">
                      <a:off x="765711" y="357353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3" name="Google Shape;183;g3c9ef15eb66_0_4"/>
                    <p:cNvCxnSpPr/>
                    <p:nvPr/>
                  </p:nvCxnSpPr>
                  <p:spPr>
                    <a:xfrm rot="10800000">
                      <a:off x="765711" y="370234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4" name="Google Shape;184;g3c9ef15eb66_0_4"/>
                    <p:cNvCxnSpPr/>
                    <p:nvPr/>
                  </p:nvCxnSpPr>
                  <p:spPr>
                    <a:xfrm rot="10800000">
                      <a:off x="765711" y="382328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5" name="Google Shape;185;g3c9ef15eb66_0_4"/>
                    <p:cNvCxnSpPr/>
                    <p:nvPr/>
                  </p:nvCxnSpPr>
                  <p:spPr>
                    <a:xfrm rot="10800000">
                      <a:off x="754886" y="395993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6" name="Google Shape;186;g3c9ef15eb66_0_4"/>
                    <p:cNvCxnSpPr/>
                    <p:nvPr/>
                  </p:nvCxnSpPr>
                  <p:spPr>
                    <a:xfrm rot="10800000">
                      <a:off x="754886" y="408089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7" name="Google Shape;187;g3c9ef15eb66_0_4"/>
                    <p:cNvCxnSpPr/>
                    <p:nvPr/>
                  </p:nvCxnSpPr>
                  <p:spPr>
                    <a:xfrm rot="10800000">
                      <a:off x="765711" y="4217546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88" name="Google Shape;188;g3c9ef15eb66_0_4"/>
                    <p:cNvCxnSpPr/>
                    <p:nvPr/>
                  </p:nvCxnSpPr>
                  <p:spPr>
                    <a:xfrm rot="10800000">
                      <a:off x="754886" y="435422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</p:grpSp>
              <p:grpSp>
                <p:nvGrpSpPr>
                  <p:cNvPr id="189" name="Google Shape;189;g3c9ef15eb66_0_4"/>
                  <p:cNvGrpSpPr/>
                  <p:nvPr/>
                </p:nvGrpSpPr>
                <p:grpSpPr>
                  <a:xfrm>
                    <a:off x="4467714" y="4396410"/>
                    <a:ext cx="150016" cy="597745"/>
                    <a:chOff x="754875" y="3311025"/>
                    <a:chExt cx="286236" cy="1140300"/>
                  </a:xfrm>
                </p:grpSpPr>
                <p:cxnSp>
                  <p:nvCxnSpPr>
                    <p:cNvPr id="190" name="Google Shape;190;g3c9ef15eb66_0_4"/>
                    <p:cNvCxnSpPr/>
                    <p:nvPr/>
                  </p:nvCxnSpPr>
                  <p:spPr>
                    <a:xfrm>
                      <a:off x="1038150" y="3311025"/>
                      <a:ext cx="0" cy="114030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1" name="Google Shape;191;g3c9ef15eb66_0_4"/>
                    <p:cNvCxnSpPr/>
                    <p:nvPr/>
                  </p:nvCxnSpPr>
                  <p:spPr>
                    <a:xfrm rot="10800000">
                      <a:off x="754875" y="3428997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2" name="Google Shape;192;g3c9ef15eb66_0_4"/>
                    <p:cNvCxnSpPr/>
                    <p:nvPr/>
                  </p:nvCxnSpPr>
                  <p:spPr>
                    <a:xfrm rot="10800000">
                      <a:off x="765711" y="357353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3" name="Google Shape;193;g3c9ef15eb66_0_4"/>
                    <p:cNvCxnSpPr/>
                    <p:nvPr/>
                  </p:nvCxnSpPr>
                  <p:spPr>
                    <a:xfrm rot="10800000">
                      <a:off x="765711" y="3702343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4" name="Google Shape;194;g3c9ef15eb66_0_4"/>
                    <p:cNvCxnSpPr/>
                    <p:nvPr/>
                  </p:nvCxnSpPr>
                  <p:spPr>
                    <a:xfrm rot="10800000">
                      <a:off x="765711" y="382328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5" name="Google Shape;195;g3c9ef15eb66_0_4"/>
                    <p:cNvCxnSpPr/>
                    <p:nvPr/>
                  </p:nvCxnSpPr>
                  <p:spPr>
                    <a:xfrm rot="10800000">
                      <a:off x="754886" y="395993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6" name="Google Shape;196;g3c9ef15eb66_0_4"/>
                    <p:cNvCxnSpPr/>
                    <p:nvPr/>
                  </p:nvCxnSpPr>
                  <p:spPr>
                    <a:xfrm rot="10800000">
                      <a:off x="754886" y="4080890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  <p:cxnSp>
                  <p:nvCxnSpPr>
                    <p:cNvPr id="197" name="Google Shape;197;g3c9ef15eb66_0_4"/>
                    <p:cNvCxnSpPr/>
                    <p:nvPr/>
                  </p:nvCxnSpPr>
                  <p:spPr>
                    <a:xfrm rot="10800000">
                      <a:off x="765711" y="4217546"/>
                      <a:ext cx="275400" cy="0"/>
                    </a:xfrm>
                    <a:prstGeom prst="straightConnector1">
                      <a:avLst/>
                    </a:prstGeom>
                    <a:noFill/>
                    <a:ln cap="flat" cmpd="sng" w="6825">
                      <a:solidFill>
                        <a:srgbClr val="274E13"/>
                      </a:solidFill>
                      <a:prstDash val="solid"/>
                      <a:round/>
                      <a:headEnd len="sm" w="sm" type="none"/>
                      <a:tailEnd len="sm" w="sm" type="none"/>
                    </a:ln>
                  </p:spPr>
                </p:cxnSp>
              </p:grpSp>
            </p:grpSp>
            <p:cxnSp>
              <p:nvCxnSpPr>
                <p:cNvPr id="198" name="Google Shape;198;g3c9ef15eb66_0_4"/>
                <p:cNvCxnSpPr/>
                <p:nvPr/>
              </p:nvCxnSpPr>
              <p:spPr>
                <a:xfrm rot="10800000">
                  <a:off x="31292185" y="6754198"/>
                  <a:ext cx="209100" cy="0"/>
                </a:xfrm>
                <a:prstGeom prst="straightConnector1">
                  <a:avLst/>
                </a:prstGeom>
                <a:noFill/>
                <a:ln cap="flat" cmpd="sng" w="6825">
                  <a:solidFill>
                    <a:srgbClr val="274E13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</p:cxnSp>
          </p:grpSp>
        </p:grpSp>
        <p:grpSp>
          <p:nvGrpSpPr>
            <p:cNvPr id="199" name="Google Shape;199;g3c9ef15eb66_0_4"/>
            <p:cNvGrpSpPr/>
            <p:nvPr/>
          </p:nvGrpSpPr>
          <p:grpSpPr>
            <a:xfrm>
              <a:off x="24385240" y="3594397"/>
              <a:ext cx="8035737" cy="2724903"/>
              <a:chOff x="24385240" y="3594397"/>
              <a:chExt cx="8035737" cy="2724903"/>
            </a:xfrm>
          </p:grpSpPr>
          <p:cxnSp>
            <p:nvCxnSpPr>
              <p:cNvPr id="200" name="Google Shape;200;g3c9ef15eb66_0_4"/>
              <p:cNvCxnSpPr/>
              <p:nvPr/>
            </p:nvCxnSpPr>
            <p:spPr>
              <a:xfrm>
                <a:off x="30797725" y="4366050"/>
                <a:ext cx="915600" cy="0"/>
              </a:xfrm>
              <a:prstGeom prst="straightConnector1">
                <a:avLst/>
              </a:prstGeom>
              <a:noFill/>
              <a:ln cap="flat" cmpd="sng" w="8750">
                <a:solidFill>
                  <a:srgbClr val="1F497D"/>
                </a:solidFill>
                <a:prstDash val="dot"/>
                <a:round/>
                <a:headEnd len="med" w="med" type="stealth"/>
                <a:tailEnd len="med" w="med" type="stealth"/>
              </a:ln>
            </p:spPr>
          </p:cxnSp>
          <p:cxnSp>
            <p:nvCxnSpPr>
              <p:cNvPr id="201" name="Google Shape;201;g3c9ef15eb66_0_4"/>
              <p:cNvCxnSpPr/>
              <p:nvPr/>
            </p:nvCxnSpPr>
            <p:spPr>
              <a:xfrm>
                <a:off x="31284009" y="4366046"/>
                <a:ext cx="0" cy="1110900"/>
              </a:xfrm>
              <a:prstGeom prst="straightConnector1">
                <a:avLst/>
              </a:prstGeom>
              <a:noFill/>
              <a:ln cap="flat" cmpd="sng" w="8750">
                <a:solidFill>
                  <a:srgbClr val="1F497D"/>
                </a:solidFill>
                <a:prstDash val="dot"/>
                <a:round/>
                <a:headEnd len="sm" w="sm" type="none"/>
                <a:tailEnd len="med" w="med" type="stealth"/>
              </a:ln>
            </p:spPr>
          </p:cxnSp>
          <p:grpSp>
            <p:nvGrpSpPr>
              <p:cNvPr id="202" name="Google Shape;202;g3c9ef15eb66_0_4"/>
              <p:cNvGrpSpPr/>
              <p:nvPr/>
            </p:nvGrpSpPr>
            <p:grpSpPr>
              <a:xfrm>
                <a:off x="24385240" y="3594397"/>
                <a:ext cx="8035737" cy="2724903"/>
                <a:chOff x="24385240" y="3594397"/>
                <a:chExt cx="8035737" cy="2724903"/>
              </a:xfrm>
            </p:grpSpPr>
            <p:sp>
              <p:nvSpPr>
                <p:cNvPr id="203" name="Google Shape;203;g3c9ef15eb66_0_4"/>
                <p:cNvSpPr txBox="1"/>
                <p:nvPr/>
              </p:nvSpPr>
              <p:spPr>
                <a:xfrm>
                  <a:off x="30723577" y="3594425"/>
                  <a:ext cx="1697400" cy="4002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t" bIns="41925" lIns="41925" spcFirstLastPara="1" rIns="41925" wrap="square" tIns="419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18"/>
                    <a:buFont typeface="Arial"/>
                    <a:buNone/>
                  </a:pPr>
                  <a:r>
                    <a:rPr b="1" i="0" lang="en-US" sz="518" u="none" cap="none" strike="noStrike">
                      <a:solidFill>
                        <a:srgbClr val="0000FF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[3] Strands Bind</a:t>
                  </a:r>
                  <a:endParaRPr b="1" i="0" sz="518" u="none" cap="none" strike="noStrike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204" name="Google Shape;204;g3c9ef15eb66_0_4"/>
                <p:cNvGrpSpPr/>
                <p:nvPr/>
              </p:nvGrpSpPr>
              <p:grpSpPr>
                <a:xfrm>
                  <a:off x="24385240" y="3594397"/>
                  <a:ext cx="6758025" cy="2724903"/>
                  <a:chOff x="24385240" y="3594397"/>
                  <a:chExt cx="6758025" cy="2724903"/>
                </a:xfrm>
              </p:grpSpPr>
              <p:sp>
                <p:nvSpPr>
                  <p:cNvPr id="205" name="Google Shape;205;g3c9ef15eb66_0_4"/>
                  <p:cNvSpPr txBox="1"/>
                  <p:nvPr/>
                </p:nvSpPr>
                <p:spPr>
                  <a:xfrm>
                    <a:off x="29729665" y="5186062"/>
                    <a:ext cx="1413600" cy="421800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anchorCtr="0" anchor="t" bIns="41925" lIns="41925" spcFirstLastPara="1" rIns="41925" wrap="square" tIns="41925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518"/>
                      <a:buFont typeface="Arial"/>
                      <a:buNone/>
                    </a:pPr>
                    <a:r>
                      <a:rPr b="1" i="0" lang="en-US" sz="518" u="none" cap="none" strike="noStrike">
                        <a:solidFill>
                          <a:srgbClr val="0000FF"/>
                        </a:solidFill>
                        <a:latin typeface="Arial"/>
                        <a:ea typeface="Arial"/>
                        <a:cs typeface="Arial"/>
                        <a:sym typeface="Arial"/>
                      </a:rPr>
                      <a:t>[2] </a:t>
                    </a:r>
                    <a:r>
                      <a:rPr b="1" lang="en-US" sz="518">
                        <a:solidFill>
                          <a:srgbClr val="0000FF"/>
                        </a:solidFill>
                      </a:rPr>
                      <a:t>Antisense Expressed</a:t>
                    </a:r>
                    <a:endParaRPr b="1" i="0" sz="518" u="none" cap="none" strike="noStrike">
                      <a:solidFill>
                        <a:srgbClr val="0000FF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grpSp>
                <p:nvGrpSpPr>
                  <p:cNvPr id="206" name="Google Shape;206;g3c9ef15eb66_0_4"/>
                  <p:cNvGrpSpPr/>
                  <p:nvPr/>
                </p:nvGrpSpPr>
                <p:grpSpPr>
                  <a:xfrm>
                    <a:off x="24385240" y="3594397"/>
                    <a:ext cx="6144384" cy="2724903"/>
                    <a:chOff x="24385240" y="3594397"/>
                    <a:chExt cx="6144384" cy="2724903"/>
                  </a:xfrm>
                </p:grpSpPr>
                <p:grpSp>
                  <p:nvGrpSpPr>
                    <p:cNvPr id="207" name="Google Shape;207;g3c9ef15eb66_0_4"/>
                    <p:cNvGrpSpPr/>
                    <p:nvPr/>
                  </p:nvGrpSpPr>
                  <p:grpSpPr>
                    <a:xfrm flipH="1">
                      <a:off x="30114693" y="3594397"/>
                      <a:ext cx="414931" cy="1652902"/>
                      <a:chOff x="5000213" y="15515157"/>
                      <a:chExt cx="344541" cy="1372500"/>
                    </a:xfrm>
                  </p:grpSpPr>
                  <p:cxnSp>
                    <p:nvCxnSpPr>
                      <p:cNvPr id="208" name="Google Shape;208;g3c9ef15eb66_0_4"/>
                      <p:cNvCxnSpPr/>
                      <p:nvPr/>
                    </p:nvCxnSpPr>
                    <p:spPr>
                      <a:xfrm>
                        <a:off x="5341190" y="15515157"/>
                        <a:ext cx="0" cy="137250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09" name="Google Shape;209;g3c9ef15eb66_0_4"/>
                      <p:cNvCxnSpPr/>
                      <p:nvPr/>
                    </p:nvCxnSpPr>
                    <p:spPr>
                      <a:xfrm rot="10800000">
                        <a:off x="5000213" y="15657137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0" name="Google Shape;210;g3c9ef15eb66_0_4"/>
                      <p:cNvCxnSpPr/>
                      <p:nvPr/>
                    </p:nvCxnSpPr>
                    <p:spPr>
                      <a:xfrm rot="10800000">
                        <a:off x="5013254" y="15831085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1" name="Google Shape;211;g3c9ef15eb66_0_4"/>
                      <p:cNvCxnSpPr/>
                      <p:nvPr/>
                    </p:nvCxnSpPr>
                    <p:spPr>
                      <a:xfrm rot="10800000">
                        <a:off x="5013254" y="15986108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2" name="Google Shape;212;g3c9ef15eb66_0_4"/>
                      <p:cNvCxnSpPr/>
                      <p:nvPr/>
                    </p:nvCxnSpPr>
                    <p:spPr>
                      <a:xfrm rot="10800000">
                        <a:off x="5013254" y="16131656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3" name="Google Shape;213;g3c9ef15eb66_0_4"/>
                      <p:cNvCxnSpPr/>
                      <p:nvPr/>
                    </p:nvCxnSpPr>
                    <p:spPr>
                      <a:xfrm rot="10800000">
                        <a:off x="5000226" y="16296114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4" name="Google Shape;214;g3c9ef15eb66_0_4"/>
                      <p:cNvCxnSpPr/>
                      <p:nvPr/>
                    </p:nvCxnSpPr>
                    <p:spPr>
                      <a:xfrm rot="10800000">
                        <a:off x="5000226" y="16441690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5" name="Google Shape;215;g3c9ef15eb66_0_4"/>
                      <p:cNvCxnSpPr/>
                      <p:nvPr/>
                    </p:nvCxnSpPr>
                    <p:spPr>
                      <a:xfrm rot="10800000">
                        <a:off x="5013254" y="16606155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  <p:cxnSp>
                    <p:nvCxnSpPr>
                      <p:cNvPr id="216" name="Google Shape;216;g3c9ef15eb66_0_4"/>
                      <p:cNvCxnSpPr/>
                      <p:nvPr/>
                    </p:nvCxnSpPr>
                    <p:spPr>
                      <a:xfrm rot="10800000">
                        <a:off x="5000226" y="16770645"/>
                        <a:ext cx="331500" cy="0"/>
                      </a:xfrm>
                      <a:prstGeom prst="straightConnector1">
                        <a:avLst/>
                      </a:prstGeom>
                      <a:noFill/>
                      <a:ln cap="flat" cmpd="sng" w="13100">
                        <a:solidFill>
                          <a:srgbClr val="274E13"/>
                        </a:solidFill>
                        <a:prstDash val="solid"/>
                        <a:round/>
                        <a:headEnd len="sm" w="sm" type="none"/>
                        <a:tailEnd len="sm" w="sm" type="none"/>
                      </a:ln>
                    </p:spPr>
                  </p:cxnSp>
                </p:grpSp>
                <p:grpSp>
                  <p:nvGrpSpPr>
                    <p:cNvPr id="217" name="Google Shape;217;g3c9ef15eb66_0_4"/>
                    <p:cNvGrpSpPr/>
                    <p:nvPr/>
                  </p:nvGrpSpPr>
                  <p:grpSpPr>
                    <a:xfrm>
                      <a:off x="24385240" y="3594400"/>
                      <a:ext cx="5675585" cy="2724900"/>
                      <a:chOff x="24385240" y="3594400"/>
                      <a:chExt cx="5675585" cy="2724900"/>
                    </a:xfrm>
                  </p:grpSpPr>
                  <p:grpSp>
                    <p:nvGrpSpPr>
                      <p:cNvPr id="218" name="Google Shape;218;g3c9ef15eb66_0_4"/>
                      <p:cNvGrpSpPr/>
                      <p:nvPr/>
                    </p:nvGrpSpPr>
                    <p:grpSpPr>
                      <a:xfrm>
                        <a:off x="24385240" y="3594400"/>
                        <a:ext cx="5524500" cy="2724900"/>
                        <a:chOff x="24385240" y="3594400"/>
                        <a:chExt cx="5524500" cy="2724900"/>
                      </a:xfrm>
                    </p:grpSpPr>
                    <p:sp>
                      <p:nvSpPr>
                        <p:cNvPr id="219" name="Google Shape;219;g3c9ef15eb66_0_4"/>
                        <p:cNvSpPr/>
                        <p:nvPr/>
                      </p:nvSpPr>
                      <p:spPr>
                        <a:xfrm>
                          <a:off x="24385240" y="3594400"/>
                          <a:ext cx="5524500" cy="2724900"/>
                        </a:xfrm>
                        <a:prstGeom prst="ellipse">
                          <a:avLst/>
                        </a:prstGeom>
                        <a:solidFill>
                          <a:srgbClr val="D9D2E9"/>
                        </a:solidFill>
                        <a:ln cap="flat" cmpd="sng" w="4375">
                          <a:solidFill>
                            <a:srgbClr val="1F497D"/>
                          </a:solidFill>
                          <a:prstDash val="solid"/>
                          <a:round/>
                          <a:headEnd len="sm" w="sm" type="none"/>
                          <a:tailEnd len="sm" w="sm" type="none"/>
                        </a:ln>
                      </p:spPr>
                      <p:txBody>
                        <a:bodyPr anchorCtr="0" anchor="ctr" bIns="41925" lIns="41925" spcFirstLastPara="1" rIns="41925" wrap="square" tIns="41925">
                          <a:noAutofit/>
                        </a:bodyPr>
                        <a:lstStyle/>
                        <a:p>
                          <a:pPr indent="0" lvl="0" marL="0" marR="0" rtl="0"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000000"/>
                            </a:buClr>
                            <a:buSzPts val="642"/>
                            <a:buFont typeface="Arial"/>
                            <a:buNone/>
                          </a:pPr>
                          <a:r>
                            <a:t/>
                          </a:r>
                          <a:endParaRPr b="0" i="0" sz="642" u="none" cap="none" strike="noStrik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grpSp>
                      <p:nvGrpSpPr>
                        <p:cNvPr id="220" name="Google Shape;220;g3c9ef15eb66_0_4"/>
                        <p:cNvGrpSpPr/>
                        <p:nvPr/>
                      </p:nvGrpSpPr>
                      <p:grpSpPr>
                        <a:xfrm>
                          <a:off x="24717375" y="3619600"/>
                          <a:ext cx="4170813" cy="2603799"/>
                          <a:chOff x="24717375" y="3619600"/>
                          <a:chExt cx="4170813" cy="2603799"/>
                        </a:xfrm>
                      </p:grpSpPr>
                      <p:sp>
                        <p:nvSpPr>
                          <p:cNvPr id="221" name="Google Shape;221;g3c9ef15eb66_0_4"/>
                          <p:cNvSpPr txBox="1"/>
                          <p:nvPr/>
                        </p:nvSpPr>
                        <p:spPr>
                          <a:xfrm>
                            <a:off x="24717375" y="4524375"/>
                            <a:ext cx="980400" cy="5058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  <p:txBody>
                          <a:bodyPr anchorCtr="0" anchor="t" bIns="28925" lIns="28925" spcFirstLastPara="1" rIns="28925" wrap="square" tIns="28925">
                            <a:noAutofit/>
                          </a:bodyPr>
                          <a:lstStyle/>
                          <a:p>
                            <a:pPr indent="0" lvl="0" marL="0" marR="0" rtl="0" algn="l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000000"/>
                              </a:buClr>
                              <a:buSzPts val="506"/>
                              <a:buFont typeface="Arial"/>
                              <a:buNone/>
                            </a:pPr>
                            <a:r>
                              <a:rPr b="1" i="0" lang="en-US" sz="506" u="none" cap="none" strike="noStrike">
                                <a:solidFill>
                                  <a:srgbClr val="CC0000"/>
                                </a:solidFill>
                                <a:latin typeface="Arial"/>
                                <a:ea typeface="Arial"/>
                                <a:cs typeface="Arial"/>
                                <a:sym typeface="Arial"/>
                              </a:rPr>
                              <a:t>Yeast Cell</a:t>
                            </a:r>
                            <a:endParaRPr b="1" i="0" sz="506" u="none" cap="none" strike="noStrike">
                              <a:solidFill>
                                <a:srgbClr val="CC0000"/>
                              </a:solidFill>
                              <a:latin typeface="Arial"/>
                              <a:ea typeface="Arial"/>
                              <a:cs typeface="Arial"/>
                              <a:sym typeface="Arial"/>
                            </a:endParaRPr>
                          </a:p>
                        </p:txBody>
                      </p:sp>
                      <p:grpSp>
                        <p:nvGrpSpPr>
                          <p:cNvPr id="222" name="Google Shape;222;g3c9ef15eb66_0_4"/>
                          <p:cNvGrpSpPr/>
                          <p:nvPr/>
                        </p:nvGrpSpPr>
                        <p:grpSpPr>
                          <a:xfrm>
                            <a:off x="25520830" y="3619600"/>
                            <a:ext cx="3367358" cy="2603799"/>
                            <a:chOff x="25520830" y="3619600"/>
                            <a:chExt cx="3367358" cy="2603799"/>
                          </a:xfrm>
                        </p:grpSpPr>
                        <p:pic>
                          <p:nvPicPr>
                            <p:cNvPr id="223" name="Google Shape;223;g3c9ef15eb66_0_4"/>
                            <p:cNvPicPr preferRelativeResize="0"/>
                            <p:nvPr/>
                          </p:nvPicPr>
                          <p:blipFill rotWithShape="1">
                            <a:blip r:embed="rId10">
                              <a:alphaModFix/>
                            </a:blip>
                            <a:srcRect b="0" l="0" r="0" t="0"/>
                            <a:stretch/>
                          </p:blipFill>
                          <p:spPr>
                            <a:xfrm>
                              <a:off x="25520830" y="3619600"/>
                              <a:ext cx="3367358" cy="260379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  <p:sp>
                          <p:nvSpPr>
                            <p:cNvPr id="224" name="Google Shape;224;g3c9ef15eb66_0_4"/>
                            <p:cNvSpPr txBox="1"/>
                            <p:nvPr/>
                          </p:nvSpPr>
                          <p:spPr>
                            <a:xfrm>
                              <a:off x="26626308" y="4605935"/>
                              <a:ext cx="1697400" cy="34890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  <p:txBody>
                            <a:bodyPr anchorCtr="0" anchor="t" bIns="41925" lIns="41925" spcFirstLastPara="1" rIns="41925" wrap="square" tIns="41925">
                              <a:noAutofit/>
                            </a:bodyPr>
                            <a:lstStyle/>
                            <a:p>
                              <a:pPr indent="0" lvl="0" marL="0" marR="0" rtl="0" algn="l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000000"/>
                                </a:buClr>
                                <a:buSzPts val="518"/>
                                <a:buFont typeface="Arial"/>
                                <a:buNone/>
                              </a:pPr>
                              <a:r>
                                <a:rPr b="1" i="0" lang="en-US" sz="518" u="none" cap="none" strike="noStrike">
                                  <a:solidFill>
                                    <a:srgbClr val="0000FF"/>
                                  </a:solidFill>
                                  <a:latin typeface="Arial"/>
                                  <a:ea typeface="Arial"/>
                                  <a:cs typeface="Arial"/>
                                  <a:sym typeface="Arial"/>
                                </a:rPr>
                                <a:t>[1] Plasmid</a:t>
                              </a:r>
                              <a:endParaRPr b="1" i="0" sz="518" u="none" cap="none" strike="noStrike">
                                <a:solidFill>
                                  <a:srgbClr val="0000FF"/>
                                </a:solidFill>
                                <a:latin typeface="Arial"/>
                                <a:ea typeface="Arial"/>
                                <a:cs typeface="Arial"/>
                                <a:sym typeface="Arial"/>
                              </a:endParaRPr>
                            </a:p>
                          </p:txBody>
                        </p:sp>
                      </p:grpSp>
                    </p:grpSp>
                  </p:grpSp>
                  <p:cxnSp>
                    <p:nvCxnSpPr>
                      <p:cNvPr id="225" name="Google Shape;225;g3c9ef15eb66_0_4"/>
                      <p:cNvCxnSpPr/>
                      <p:nvPr/>
                    </p:nvCxnSpPr>
                    <p:spPr>
                      <a:xfrm flipH="1" rot="10800000">
                        <a:off x="28432125" y="4238475"/>
                        <a:ext cx="1628700" cy="362100"/>
                      </a:xfrm>
                      <a:prstGeom prst="straightConnector1">
                        <a:avLst/>
                      </a:prstGeom>
                      <a:noFill/>
                      <a:ln cap="flat" cmpd="sng" w="8750">
                        <a:solidFill>
                          <a:srgbClr val="1F497D"/>
                        </a:solidFill>
                        <a:prstDash val="dot"/>
                        <a:round/>
                        <a:headEnd len="sm" w="sm" type="none"/>
                        <a:tailEnd len="med" w="med" type="stealth"/>
                      </a:ln>
                    </p:spPr>
                  </p:cxnSp>
                </p:grpSp>
              </p:grpSp>
            </p:grpSp>
          </p:grpSp>
        </p:grpSp>
      </p:grpSp>
      <p:sp>
        <p:nvSpPr>
          <p:cNvPr id="226" name="Google Shape;226;g3c9ef15eb66_0_4"/>
          <p:cNvSpPr txBox="1"/>
          <p:nvPr/>
        </p:nvSpPr>
        <p:spPr>
          <a:xfrm>
            <a:off x="2761769" y="3886334"/>
            <a:ext cx="2488500" cy="7389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Figure 1: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Folding Path and Structures of Optimal Strand </a:t>
            </a:r>
            <a:r>
              <a:rPr b="1" lang="en-US">
                <a:solidFill>
                  <a:srgbClr val="274E13"/>
                </a:solidFill>
                <a:latin typeface="Calibri"/>
                <a:ea typeface="Calibri"/>
                <a:cs typeface="Calibri"/>
                <a:sym typeface="Calibri"/>
              </a:rPr>
              <a:t>(Strand 2)</a:t>
            </a:r>
            <a:endParaRPr b="1" i="0" u="none" cap="none" strike="noStrike">
              <a:solidFill>
                <a:srgbClr val="274E1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g3c9ef15eb66_0_4"/>
          <p:cNvCxnSpPr>
            <a:stCxn id="228" idx="3"/>
          </p:cNvCxnSpPr>
          <p:nvPr/>
        </p:nvCxnSpPr>
        <p:spPr>
          <a:xfrm>
            <a:off x="2266125" y="3257529"/>
            <a:ext cx="304200" cy="0"/>
          </a:xfrm>
          <a:prstGeom prst="straightConnector1">
            <a:avLst/>
          </a:prstGeom>
          <a:noFill/>
          <a:ln cap="flat" cmpd="sng" w="9525">
            <a:solidFill>
              <a:srgbClr val="0000FF"/>
            </a:solidFill>
            <a:prstDash val="dash"/>
            <a:round/>
            <a:headEnd len="med" w="med" type="none"/>
            <a:tailEnd len="med" w="med" type="stealth"/>
          </a:ln>
        </p:spPr>
      </p:cxnSp>
      <p:pic>
        <p:nvPicPr>
          <p:cNvPr id="229" name="Google Shape;229;g3c9ef15eb66_0_4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3648114" y="3608075"/>
            <a:ext cx="715809" cy="238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g3c9ef15eb66_0_4" title="Screenshot 2026-02-26 1.11.37 PM.pn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45725" y="2761132"/>
            <a:ext cx="2120400" cy="992793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g3c9ef15eb66_0_4"/>
          <p:cNvSpPr txBox="1"/>
          <p:nvPr/>
        </p:nvSpPr>
        <p:spPr>
          <a:xfrm>
            <a:off x="2590475" y="2643241"/>
            <a:ext cx="2831100" cy="23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US" sz="800">
                <a:solidFill>
                  <a:srgbClr val="274E13"/>
                </a:solidFill>
              </a:rPr>
              <a:t>RNAsubopt predicted 13 structures in an energy range of 8 kcal/mol above the minimum free energy.</a:t>
            </a:r>
            <a:endParaRPr b="1" sz="8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sz="13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274E13"/>
              </a:solidFill>
            </a:endParaRPr>
          </a:p>
        </p:txBody>
      </p:sp>
      <p:grpSp>
        <p:nvGrpSpPr>
          <p:cNvPr id="231" name="Google Shape;231;g3c9ef15eb66_0_4"/>
          <p:cNvGrpSpPr/>
          <p:nvPr/>
        </p:nvGrpSpPr>
        <p:grpSpPr>
          <a:xfrm>
            <a:off x="2590529" y="3035397"/>
            <a:ext cx="2830974" cy="444262"/>
            <a:chOff x="17926050" y="9793825"/>
            <a:chExt cx="5607000" cy="879900"/>
          </a:xfrm>
        </p:grpSpPr>
        <p:sp>
          <p:nvSpPr>
            <p:cNvPr id="232" name="Google Shape;232;g3c9ef15eb66_0_4"/>
            <p:cNvSpPr/>
            <p:nvPr/>
          </p:nvSpPr>
          <p:spPr>
            <a:xfrm>
              <a:off x="17926050" y="9793825"/>
              <a:ext cx="5607000" cy="879900"/>
            </a:xfrm>
            <a:prstGeom prst="rect">
              <a:avLst/>
            </a:prstGeom>
            <a:noFill/>
            <a:ln cap="flat" cmpd="sng" w="64525">
              <a:solidFill>
                <a:srgbClr val="274E13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6150" lIns="46150" spcFirstLastPara="1" rIns="46150" wrap="square" tIns="461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06"/>
                <a:buFont typeface="Arial"/>
                <a:buNone/>
              </a:pPr>
              <a:r>
                <a:t/>
              </a:r>
              <a:endParaRPr b="0" i="0" sz="706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33" name="Google Shape;233;g3c9ef15eb66_0_4"/>
            <p:cNvGrpSpPr/>
            <p:nvPr/>
          </p:nvGrpSpPr>
          <p:grpSpPr>
            <a:xfrm>
              <a:off x="17972368" y="9827801"/>
              <a:ext cx="5524448" cy="815862"/>
              <a:chOff x="17972368" y="9827801"/>
              <a:chExt cx="5524448" cy="815862"/>
            </a:xfrm>
          </p:grpSpPr>
          <p:grpSp>
            <p:nvGrpSpPr>
              <p:cNvPr id="234" name="Google Shape;234;g3c9ef15eb66_0_4"/>
              <p:cNvGrpSpPr/>
              <p:nvPr/>
            </p:nvGrpSpPr>
            <p:grpSpPr>
              <a:xfrm>
                <a:off x="17972368" y="9827801"/>
                <a:ext cx="5524448" cy="815862"/>
                <a:chOff x="17972368" y="9827925"/>
                <a:chExt cx="6056181" cy="894389"/>
              </a:xfrm>
            </p:grpSpPr>
            <p:pic>
              <p:nvPicPr>
                <p:cNvPr id="235" name="Google Shape;235;g3c9ef15eb66_0_4"/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b="0" l="0" r="0" t="0"/>
                <a:stretch/>
              </p:blipFill>
              <p:spPr>
                <a:xfrm>
                  <a:off x="17972368" y="9827925"/>
                  <a:ext cx="1520273" cy="879926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36" name="Google Shape;236;g3c9ef15eb66_0_4"/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b="0" l="0" r="0" t="0"/>
                <a:stretch/>
              </p:blipFill>
              <p:spPr>
                <a:xfrm>
                  <a:off x="20203899" y="9833900"/>
                  <a:ext cx="1520276" cy="888414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37" name="Google Shape;237;g3c9ef15eb66_0_4"/>
                <p:cNvPicPr preferRelativeResize="0"/>
                <p:nvPr/>
              </p:nvPicPr>
              <p:blipFill rotWithShape="1">
                <a:blip r:embed="rId15">
                  <a:alphaModFix/>
                </a:blip>
                <a:srcRect b="0" l="0" r="0" t="0"/>
                <a:stretch/>
              </p:blipFill>
              <p:spPr>
                <a:xfrm>
                  <a:off x="22508275" y="9838988"/>
                  <a:ext cx="1520274" cy="87825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sp>
            <p:nvSpPr>
              <p:cNvPr id="238" name="Google Shape;238;g3c9ef15eb66_0_4"/>
              <p:cNvSpPr/>
              <p:nvPr/>
            </p:nvSpPr>
            <p:spPr>
              <a:xfrm>
                <a:off x="19475149" y="10083339"/>
                <a:ext cx="374100" cy="152400"/>
              </a:xfrm>
              <a:prstGeom prst="rightArrow">
                <a:avLst>
                  <a:gd fmla="val 50000" name="adj1"/>
                  <a:gd fmla="val 50000" name="adj2"/>
                </a:avLst>
              </a:prstGeom>
              <a:solidFill>
                <a:srgbClr val="274E13"/>
              </a:solidFill>
              <a:ln cap="flat" cmpd="sng" w="5375">
                <a:solidFill>
                  <a:srgbClr val="59595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26650" lIns="26650" spcFirstLastPara="1" rIns="26650" wrap="square" tIns="2665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8"/>
                  <a:buFont typeface="Arial"/>
                  <a:buNone/>
                </a:pPr>
                <a:r>
                  <a:t/>
                </a:r>
                <a:endParaRPr b="0" i="0" sz="408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9" name="Google Shape;239;g3c9ef15eb66_0_4"/>
              <p:cNvSpPr/>
              <p:nvPr/>
            </p:nvSpPr>
            <p:spPr>
              <a:xfrm flipH="1">
                <a:off x="19480700" y="10235739"/>
                <a:ext cx="363000" cy="152400"/>
              </a:xfrm>
              <a:prstGeom prst="rightArrow">
                <a:avLst>
                  <a:gd fmla="val 50000" name="adj1"/>
                  <a:gd fmla="val 50000" name="adj2"/>
                </a:avLst>
              </a:prstGeom>
              <a:solidFill>
                <a:srgbClr val="274E13"/>
              </a:solidFill>
              <a:ln cap="flat" cmpd="sng" w="5375">
                <a:solidFill>
                  <a:srgbClr val="59595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26650" lIns="26650" spcFirstLastPara="1" rIns="26650" wrap="square" tIns="2665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8"/>
                  <a:buFont typeface="Arial"/>
                  <a:buNone/>
                </a:pPr>
                <a:r>
                  <a:t/>
                </a:r>
                <a:endParaRPr b="0" i="0" sz="408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0" name="Google Shape;240;g3c9ef15eb66_0_4"/>
              <p:cNvSpPr/>
              <p:nvPr/>
            </p:nvSpPr>
            <p:spPr>
              <a:xfrm>
                <a:off x="21551599" y="10083327"/>
                <a:ext cx="374100" cy="152400"/>
              </a:xfrm>
              <a:prstGeom prst="rightArrow">
                <a:avLst>
                  <a:gd fmla="val 50000" name="adj1"/>
                  <a:gd fmla="val 50000" name="adj2"/>
                </a:avLst>
              </a:prstGeom>
              <a:solidFill>
                <a:srgbClr val="274E13"/>
              </a:solidFill>
              <a:ln cap="flat" cmpd="sng" w="5375">
                <a:solidFill>
                  <a:srgbClr val="59595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26650" lIns="26650" spcFirstLastPara="1" rIns="26650" wrap="square" tIns="2665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8"/>
                  <a:buFont typeface="Arial"/>
                  <a:buNone/>
                </a:pPr>
                <a:r>
                  <a:t/>
                </a:r>
                <a:endParaRPr b="0" i="0" sz="408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1" name="Google Shape;241;g3c9ef15eb66_0_4"/>
              <p:cNvSpPr/>
              <p:nvPr/>
            </p:nvSpPr>
            <p:spPr>
              <a:xfrm flipH="1">
                <a:off x="21557150" y="10235726"/>
                <a:ext cx="363000" cy="152400"/>
              </a:xfrm>
              <a:prstGeom prst="rightArrow">
                <a:avLst>
                  <a:gd fmla="val 50000" name="adj1"/>
                  <a:gd fmla="val 50000" name="adj2"/>
                </a:avLst>
              </a:prstGeom>
              <a:solidFill>
                <a:srgbClr val="274E13"/>
              </a:solidFill>
              <a:ln cap="flat" cmpd="sng" w="5375">
                <a:solidFill>
                  <a:srgbClr val="59595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26650" lIns="26650" spcFirstLastPara="1" rIns="26650" wrap="square" tIns="2665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8"/>
                  <a:buFont typeface="Arial"/>
                  <a:buNone/>
                </a:pPr>
                <a:r>
                  <a:t/>
                </a:r>
                <a:endParaRPr b="0" i="0" sz="408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2012-12-18T02:56:35Z</dcterms:created>
  <dc:creator>Christopher Voigt</dc:creator>
</cp:coreProperties>
</file>