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5143500" cx="9144000"/>
  <p:notesSz cx="6858000" cy="9144000"/>
  <p:embeddedFontLst>
    <p:embeddedFont>
      <p:font typeface="Jost"/>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1" roundtripDataSignature="AMtx7mjs0I+9uzGS+hxLTIHxvkGK9f/R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Jost-boldItalic.fntdata"/><Relationship Id="rId9" Type="http://schemas.openxmlformats.org/officeDocument/2006/relationships/font" Target="fonts/Jos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Jost-regular.fntdata"/><Relationship Id="rId8" Type="http://schemas.openxmlformats.org/officeDocument/2006/relationships/font" Target="fonts/Jos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efd1bf96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1efd1bf967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2874749"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5463749" y="1371628"/>
            <a:ext cx="43887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272750" y="-609571"/>
            <a:ext cx="43887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7"/>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7"/>
          <p:cNvSpPr txBox="1"/>
          <p:nvPr>
            <p:ph idx="3" type="body"/>
          </p:nvPr>
        </p:nvSpPr>
        <p:spPr>
          <a:xfrm>
            <a:off x="4645025" y="1151335"/>
            <a:ext cx="40419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7"/>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0"/>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792288" y="459581"/>
            <a:ext cx="5486400" cy="3086100"/>
          </a:xfrm>
          <a:prstGeom prst="rect">
            <a:avLst/>
          </a:prstGeom>
          <a:noFill/>
          <a:ln>
            <a:noFill/>
          </a:ln>
        </p:spPr>
      </p:sp>
      <p:sp>
        <p:nvSpPr>
          <p:cNvPr id="64" name="Google Shape;64;p11"/>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11" Type="http://schemas.openxmlformats.org/officeDocument/2006/relationships/image" Target="../media/image10.jpg"/><Relationship Id="rId10" Type="http://schemas.openxmlformats.org/officeDocument/2006/relationships/image" Target="../media/image6.png"/><Relationship Id="rId12" Type="http://schemas.openxmlformats.org/officeDocument/2006/relationships/image" Target="../media/image9.jpg"/><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efd1bf967a_0_0"/>
          <p:cNvSpPr txBox="1"/>
          <p:nvPr/>
        </p:nvSpPr>
        <p:spPr>
          <a:xfrm>
            <a:off x="2186875" y="98822"/>
            <a:ext cx="5747400" cy="78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dk1"/>
                </a:solidFill>
                <a:latin typeface="Jost"/>
                <a:ea typeface="Jost"/>
                <a:cs typeface="Jost"/>
                <a:sym typeface="Jost"/>
              </a:rPr>
              <a:t>Bio-Char(ming) New England’s Soil Fertilizer</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700" u="none" cap="none" strike="noStrike">
                <a:solidFill>
                  <a:schemeClr val="dk1"/>
                </a:solidFill>
                <a:latin typeface="Jost"/>
                <a:ea typeface="Jost"/>
                <a:cs typeface="Jost"/>
                <a:sym typeface="Jost"/>
              </a:rPr>
              <a:t>Shrewsbury High School, Shrewsbury, MA, USA</a:t>
            </a:r>
            <a:endParaRPr b="0" i="0" sz="700" u="none" cap="none" strike="noStrike">
              <a:solidFill>
                <a:schemeClr val="dk1"/>
              </a:solidFill>
              <a:latin typeface="Jost"/>
              <a:ea typeface="Jost"/>
              <a:cs typeface="Jost"/>
              <a:sym typeface="Jost"/>
            </a:endParaRPr>
          </a:p>
          <a:p>
            <a:pPr indent="0" lvl="0" marL="0" marR="0" rtl="0" algn="ctr">
              <a:lnSpc>
                <a:spcPct val="100000"/>
              </a:lnSpc>
              <a:spcBef>
                <a:spcPts val="0"/>
              </a:spcBef>
              <a:spcAft>
                <a:spcPts val="0"/>
              </a:spcAft>
              <a:buClr>
                <a:schemeClr val="dk1"/>
              </a:buClr>
              <a:buSzPts val="1100"/>
              <a:buFont typeface="Arial"/>
              <a:buNone/>
            </a:pPr>
            <a:r>
              <a:rPr b="0" i="0" lang="en-US" sz="700" u="none" cap="none" strike="noStrike">
                <a:solidFill>
                  <a:schemeClr val="dk1"/>
                </a:solidFill>
                <a:latin typeface="Jost"/>
                <a:ea typeface="Jost"/>
                <a:cs typeface="Jost"/>
                <a:sym typeface="Jost"/>
              </a:rPr>
              <a:t>By: Aadrishma Dahal, Aashi Gupta, Aleena Shaikh, Amal Nadaf, and Rachael Laikangbam</a:t>
            </a:r>
            <a:endParaRPr b="0" i="0" sz="700" u="none" cap="none" strike="noStrike">
              <a:solidFill>
                <a:schemeClr val="dk1"/>
              </a:solidFill>
              <a:latin typeface="Jost"/>
              <a:ea typeface="Jost"/>
              <a:cs typeface="Jost"/>
              <a:sym typeface="Jost"/>
            </a:endParaRPr>
          </a:p>
          <a:p>
            <a:pPr indent="0" lvl="0" marL="0" marR="0" rtl="0" algn="ctr">
              <a:lnSpc>
                <a:spcPct val="100000"/>
              </a:lnSpc>
              <a:spcBef>
                <a:spcPts val="0"/>
              </a:spcBef>
              <a:spcAft>
                <a:spcPts val="0"/>
              </a:spcAft>
              <a:buClr>
                <a:schemeClr val="dk1"/>
              </a:buClr>
              <a:buSzPts val="1100"/>
              <a:buFont typeface="Arial"/>
              <a:buNone/>
            </a:pPr>
            <a:r>
              <a:rPr b="0" i="0" lang="en-US" sz="700" u="none" cap="none" strike="noStrike">
                <a:solidFill>
                  <a:schemeClr val="dk1"/>
                </a:solidFill>
                <a:latin typeface="Jost"/>
                <a:ea typeface="Jost"/>
                <a:cs typeface="Jost"/>
                <a:sym typeface="Jost"/>
              </a:rPr>
              <a:t>Special Thanks to our mentor Anna Li and teacher advisor Dr.Duggan!</a:t>
            </a:r>
            <a:endParaRPr b="0" i="0" sz="700" u="none" cap="none" strike="noStrike">
              <a:solidFill>
                <a:schemeClr val="dk1"/>
              </a:solidFill>
              <a:latin typeface="Arial"/>
              <a:ea typeface="Arial"/>
              <a:cs typeface="Arial"/>
              <a:sym typeface="Arial"/>
            </a:endParaRPr>
          </a:p>
        </p:txBody>
      </p:sp>
      <p:pic>
        <p:nvPicPr>
          <p:cNvPr id="85" name="Google Shape;85;g1efd1bf967a_0_0"/>
          <p:cNvPicPr preferRelativeResize="0"/>
          <p:nvPr/>
        </p:nvPicPr>
        <p:blipFill rotWithShape="1">
          <a:blip r:embed="rId3">
            <a:alphaModFix/>
          </a:blip>
          <a:srcRect b="0" l="0" r="0" t="0"/>
          <a:stretch/>
        </p:blipFill>
        <p:spPr>
          <a:xfrm>
            <a:off x="348225" y="98825"/>
            <a:ext cx="1889469" cy="653199"/>
          </a:xfrm>
          <a:prstGeom prst="rect">
            <a:avLst/>
          </a:prstGeom>
          <a:noFill/>
          <a:ln>
            <a:noFill/>
          </a:ln>
        </p:spPr>
      </p:pic>
      <p:pic>
        <p:nvPicPr>
          <p:cNvPr id="86" name="Google Shape;86;g1efd1bf967a_0_0"/>
          <p:cNvPicPr preferRelativeResize="0"/>
          <p:nvPr/>
        </p:nvPicPr>
        <p:blipFill rotWithShape="1">
          <a:blip r:embed="rId4">
            <a:alphaModFix/>
          </a:blip>
          <a:srcRect b="5634" l="0" r="0" t="12351"/>
          <a:stretch/>
        </p:blipFill>
        <p:spPr>
          <a:xfrm>
            <a:off x="4067803" y="4646046"/>
            <a:ext cx="1338175" cy="346600"/>
          </a:xfrm>
          <a:prstGeom prst="rect">
            <a:avLst/>
          </a:prstGeom>
          <a:noFill/>
          <a:ln>
            <a:noFill/>
          </a:ln>
        </p:spPr>
      </p:pic>
      <p:pic>
        <p:nvPicPr>
          <p:cNvPr id="87" name="Google Shape;87;g1efd1bf967a_0_0"/>
          <p:cNvPicPr preferRelativeResize="0"/>
          <p:nvPr/>
        </p:nvPicPr>
        <p:blipFill rotWithShape="1">
          <a:blip r:embed="rId5">
            <a:alphaModFix/>
          </a:blip>
          <a:srcRect b="22358" l="9561" r="11287" t="25825"/>
          <a:stretch/>
        </p:blipFill>
        <p:spPr>
          <a:xfrm>
            <a:off x="2668248" y="4571170"/>
            <a:ext cx="1221698" cy="421453"/>
          </a:xfrm>
          <a:prstGeom prst="rect">
            <a:avLst/>
          </a:prstGeom>
          <a:noFill/>
          <a:ln>
            <a:noFill/>
          </a:ln>
        </p:spPr>
      </p:pic>
      <p:pic>
        <p:nvPicPr>
          <p:cNvPr id="88" name="Google Shape;88;g1efd1bf967a_0_0"/>
          <p:cNvPicPr preferRelativeResize="0"/>
          <p:nvPr/>
        </p:nvPicPr>
        <p:blipFill rotWithShape="1">
          <a:blip r:embed="rId6">
            <a:alphaModFix/>
          </a:blip>
          <a:srcRect b="0" l="0" r="0" t="0"/>
          <a:stretch/>
        </p:blipFill>
        <p:spPr>
          <a:xfrm>
            <a:off x="7736992" y="4571148"/>
            <a:ext cx="1057473" cy="421475"/>
          </a:xfrm>
          <a:prstGeom prst="rect">
            <a:avLst/>
          </a:prstGeom>
          <a:noFill/>
          <a:ln>
            <a:noFill/>
          </a:ln>
        </p:spPr>
      </p:pic>
      <p:pic>
        <p:nvPicPr>
          <p:cNvPr id="89" name="Google Shape;89;g1efd1bf967a_0_0"/>
          <p:cNvPicPr preferRelativeResize="0"/>
          <p:nvPr/>
        </p:nvPicPr>
        <p:blipFill rotWithShape="1">
          <a:blip r:embed="rId7">
            <a:alphaModFix/>
          </a:blip>
          <a:srcRect b="0" l="0" r="0" t="0"/>
          <a:stretch/>
        </p:blipFill>
        <p:spPr>
          <a:xfrm>
            <a:off x="2076714" y="4557103"/>
            <a:ext cx="410122" cy="421497"/>
          </a:xfrm>
          <a:prstGeom prst="rect">
            <a:avLst/>
          </a:prstGeom>
          <a:noFill/>
          <a:ln>
            <a:noFill/>
          </a:ln>
        </p:spPr>
      </p:pic>
      <p:pic>
        <p:nvPicPr>
          <p:cNvPr id="90" name="Google Shape;90;g1efd1bf967a_0_0"/>
          <p:cNvPicPr preferRelativeResize="0"/>
          <p:nvPr/>
        </p:nvPicPr>
        <p:blipFill rotWithShape="1">
          <a:blip r:embed="rId8">
            <a:alphaModFix/>
          </a:blip>
          <a:srcRect b="0" l="-2051" r="0" t="0"/>
          <a:stretch/>
        </p:blipFill>
        <p:spPr>
          <a:xfrm>
            <a:off x="513116" y="4571170"/>
            <a:ext cx="1307868" cy="421453"/>
          </a:xfrm>
          <a:prstGeom prst="rect">
            <a:avLst/>
          </a:prstGeom>
          <a:noFill/>
          <a:ln>
            <a:noFill/>
          </a:ln>
        </p:spPr>
      </p:pic>
      <p:pic>
        <p:nvPicPr>
          <p:cNvPr id="91" name="Google Shape;91;g1efd1bf967a_0_0"/>
          <p:cNvPicPr preferRelativeResize="0"/>
          <p:nvPr/>
        </p:nvPicPr>
        <p:blipFill rotWithShape="1">
          <a:blip r:embed="rId9">
            <a:alphaModFix/>
          </a:blip>
          <a:srcRect b="0" l="0" r="0" t="0"/>
          <a:stretch/>
        </p:blipFill>
        <p:spPr>
          <a:xfrm>
            <a:off x="5583835" y="4608608"/>
            <a:ext cx="1901251" cy="421475"/>
          </a:xfrm>
          <a:prstGeom prst="rect">
            <a:avLst/>
          </a:prstGeom>
          <a:noFill/>
          <a:ln>
            <a:noFill/>
          </a:ln>
        </p:spPr>
      </p:pic>
      <p:pic>
        <p:nvPicPr>
          <p:cNvPr id="92" name="Google Shape;92;g1efd1bf967a_0_0"/>
          <p:cNvPicPr preferRelativeResize="0"/>
          <p:nvPr/>
        </p:nvPicPr>
        <p:blipFill rotWithShape="1">
          <a:blip r:embed="rId10">
            <a:alphaModFix/>
          </a:blip>
          <a:srcRect b="0" l="0" r="0" t="0"/>
          <a:stretch/>
        </p:blipFill>
        <p:spPr>
          <a:xfrm>
            <a:off x="5923974" y="846154"/>
            <a:ext cx="2802857" cy="1796224"/>
          </a:xfrm>
          <a:prstGeom prst="rect">
            <a:avLst/>
          </a:prstGeom>
          <a:noFill/>
          <a:ln>
            <a:noFill/>
          </a:ln>
        </p:spPr>
      </p:pic>
      <p:sp>
        <p:nvSpPr>
          <p:cNvPr id="93" name="Google Shape;93;g1efd1bf967a_0_0"/>
          <p:cNvSpPr txBox="1"/>
          <p:nvPr/>
        </p:nvSpPr>
        <p:spPr>
          <a:xfrm>
            <a:off x="348225" y="853650"/>
            <a:ext cx="5613300" cy="343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US" sz="800" u="sng" cap="none" strike="noStrike">
                <a:solidFill>
                  <a:srgbClr val="000000"/>
                </a:solidFill>
                <a:latin typeface="Arial"/>
                <a:ea typeface="Arial"/>
                <a:cs typeface="Arial"/>
                <a:sym typeface="Arial"/>
              </a:rPr>
              <a:t>Objective</a:t>
            </a:r>
            <a:r>
              <a:rPr b="0" i="0" lang="en-US" sz="800" u="sng" cap="none" strike="noStrike">
                <a:solidFill>
                  <a:srgbClr val="000000"/>
                </a:solidFill>
                <a:latin typeface="Arial"/>
                <a:ea typeface="Arial"/>
                <a:cs typeface="Arial"/>
                <a:sym typeface="Arial"/>
              </a:rPr>
              <a:t>: </a:t>
            </a:r>
            <a:r>
              <a:rPr b="0" i="0" lang="en-US" sz="800" u="none" cap="none" strike="noStrike">
                <a:solidFill>
                  <a:srgbClr val="000000"/>
                </a:solidFill>
                <a:latin typeface="Arial"/>
                <a:ea typeface="Arial"/>
                <a:cs typeface="Arial"/>
                <a:sym typeface="Arial"/>
              </a:rPr>
              <a:t>The objective of the project is to explore the effects of plant growth-promoting bacteria (PGPB) and nutrient-infused BioChar on Red-Arrow radish plant growth as a sustainable alternative to synthetic fertilizers for at-home plant growth. The study aims to determine if BioChar inoculated with naturally occurring PGPB can improve plant growth in nutrient-poor and rocky soils typical of New England, providing an eco-friendly solution for consumers.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sng" cap="none" strike="noStrike">
                <a:solidFill>
                  <a:srgbClr val="000000"/>
                </a:solidFill>
                <a:latin typeface="Arial"/>
                <a:ea typeface="Arial"/>
                <a:cs typeface="Arial"/>
                <a:sym typeface="Arial"/>
              </a:rPr>
              <a:t>Techniques Used</a:t>
            </a:r>
            <a:r>
              <a:rPr b="0" i="0" lang="en-US" sz="800" u="sng" cap="none" strike="noStrike">
                <a:solidFill>
                  <a:srgbClr val="000000"/>
                </a:solidFill>
                <a:latin typeface="Arial"/>
                <a:ea typeface="Arial"/>
                <a:cs typeface="Arial"/>
                <a:sym typeface="Arial"/>
              </a:rPr>
              <a:t>:</a:t>
            </a:r>
            <a:endParaRPr b="0" i="0" sz="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Inoculation of BioChar with tomato extract and compost containing naturally occurring Bacillus and Stenotrophomona species (PGPB).</a:t>
            </a:r>
            <a:endParaRPr b="0" i="0" sz="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Growing radish plants in three conditions:</a:t>
            </a:r>
            <a:endParaRPr b="0" i="0" sz="800" u="none" cap="none" strike="noStrike">
              <a:solidFill>
                <a:srgbClr val="000000"/>
              </a:solidFill>
              <a:latin typeface="Arial"/>
              <a:ea typeface="Arial"/>
              <a:cs typeface="Arial"/>
              <a:sym typeface="Arial"/>
            </a:endParaRPr>
          </a:p>
          <a:p>
            <a:pPr indent="-279400" lvl="0" marL="914400" marR="0" rtl="0" algn="l">
              <a:lnSpc>
                <a:spcPct val="100000"/>
              </a:lnSpc>
              <a:spcBef>
                <a:spcPts val="0"/>
              </a:spcBef>
              <a:spcAft>
                <a:spcPts val="0"/>
              </a:spcAft>
              <a:buClr>
                <a:srgbClr val="000000"/>
              </a:buClr>
              <a:buSzPts val="800"/>
              <a:buFont typeface="Arial"/>
              <a:buAutoNum type="arabicPeriod"/>
            </a:pPr>
            <a:r>
              <a:rPr b="0" i="0" lang="en-US" sz="800" u="none" cap="none" strike="noStrike">
                <a:solidFill>
                  <a:srgbClr val="000000"/>
                </a:solidFill>
                <a:latin typeface="Arial"/>
                <a:ea typeface="Arial"/>
                <a:cs typeface="Arial"/>
                <a:sym typeface="Arial"/>
              </a:rPr>
              <a:t>Biochar-infused soil</a:t>
            </a:r>
            <a:endParaRPr b="0" i="0" sz="800" u="none" cap="none" strike="noStrike">
              <a:solidFill>
                <a:srgbClr val="000000"/>
              </a:solidFill>
              <a:latin typeface="Arial"/>
              <a:ea typeface="Arial"/>
              <a:cs typeface="Arial"/>
              <a:sym typeface="Arial"/>
            </a:endParaRPr>
          </a:p>
          <a:p>
            <a:pPr indent="-279400" lvl="0" marL="914400" marR="0" rtl="0" algn="l">
              <a:lnSpc>
                <a:spcPct val="100000"/>
              </a:lnSpc>
              <a:spcBef>
                <a:spcPts val="0"/>
              </a:spcBef>
              <a:spcAft>
                <a:spcPts val="0"/>
              </a:spcAft>
              <a:buClr>
                <a:srgbClr val="000000"/>
              </a:buClr>
              <a:buSzPts val="800"/>
              <a:buFont typeface="Arial"/>
              <a:buAutoNum type="arabicPeriod"/>
            </a:pPr>
            <a:r>
              <a:rPr b="0" i="0" lang="en-US" sz="800" u="none" cap="none" strike="noStrike">
                <a:solidFill>
                  <a:srgbClr val="000000"/>
                </a:solidFill>
                <a:latin typeface="Arial"/>
                <a:ea typeface="Arial"/>
                <a:cs typeface="Arial"/>
                <a:sym typeface="Arial"/>
              </a:rPr>
              <a:t>Soil with synthetic fertilizer (“Miracle-Gro All Purpose Water Soluble Plant Food”)</a:t>
            </a:r>
            <a:endParaRPr b="0" i="0" sz="800" u="none" cap="none" strike="noStrike">
              <a:solidFill>
                <a:srgbClr val="000000"/>
              </a:solidFill>
              <a:latin typeface="Arial"/>
              <a:ea typeface="Arial"/>
              <a:cs typeface="Arial"/>
              <a:sym typeface="Arial"/>
            </a:endParaRPr>
          </a:p>
          <a:p>
            <a:pPr indent="-279400" lvl="0" marL="914400" marR="0" rtl="0" algn="l">
              <a:lnSpc>
                <a:spcPct val="100000"/>
              </a:lnSpc>
              <a:spcBef>
                <a:spcPts val="0"/>
              </a:spcBef>
              <a:spcAft>
                <a:spcPts val="0"/>
              </a:spcAft>
              <a:buClr>
                <a:srgbClr val="000000"/>
              </a:buClr>
              <a:buSzPts val="800"/>
              <a:buFont typeface="Arial"/>
              <a:buAutoNum type="arabicPeriod"/>
            </a:pPr>
            <a:r>
              <a:rPr b="0" i="0" lang="en-US" sz="800" u="none" cap="none" strike="noStrike">
                <a:solidFill>
                  <a:srgbClr val="000000"/>
                </a:solidFill>
                <a:latin typeface="Arial"/>
                <a:ea typeface="Arial"/>
                <a:cs typeface="Arial"/>
                <a:sym typeface="Arial"/>
              </a:rPr>
              <a:t>Untreated control soil</a:t>
            </a:r>
            <a:endParaRPr b="0" i="0" sz="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Weekly measurement of plant growth over three months, assessing plant height.</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sng" cap="none" strike="noStrike">
                <a:solidFill>
                  <a:srgbClr val="000000"/>
                </a:solidFill>
                <a:latin typeface="Arial"/>
                <a:ea typeface="Arial"/>
                <a:cs typeface="Arial"/>
                <a:sym typeface="Arial"/>
              </a:rPr>
              <a:t>Technical Needs / Limitations:</a:t>
            </a:r>
            <a:endParaRPr b="1" i="0" sz="800" u="sng"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Access to high-quality PGPB strains for better control over inoculation, more precise measurement tools for plant growth (e.g., digital growth measurement), and a controlled environment to mitigate the impacts of external variables like climate.</a:t>
            </a:r>
            <a:endParaRPr b="0" i="0" sz="8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Limited access to commercial PGPB strains may reduce the scope of the study, and the challenging winter climate could have interfered with plant growth and yield, introducing variability in the results.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sng" cap="none" strike="noStrike">
                <a:solidFill>
                  <a:srgbClr val="000000"/>
                </a:solidFill>
                <a:latin typeface="Arial"/>
                <a:ea typeface="Arial"/>
                <a:cs typeface="Arial"/>
                <a:sym typeface="Arial"/>
              </a:rPr>
              <a:t>Expected Results:</a:t>
            </a:r>
            <a:r>
              <a:rPr b="0" i="0" lang="en-US" sz="800" u="none" cap="none" strike="noStrike">
                <a:solidFill>
                  <a:srgbClr val="000000"/>
                </a:solidFill>
                <a:latin typeface="Arial"/>
                <a:ea typeface="Arial"/>
                <a:cs typeface="Arial"/>
                <a:sym typeface="Arial"/>
              </a:rPr>
              <a:t> The study find that plants grown with BioChar inoculated with PGPB will show greater growth (in terms of height) compared to plants grown with synthetic fertilizer or untreated soil. This would suggest that biochar with PGPB is a viable and eco-friendly alternative to traditional fertilizers for improving plant growth in nutrient-deficient soils. </a:t>
            </a:r>
            <a:r>
              <a:rPr b="0" i="0" lang="en-US" sz="800" u="none" cap="none" strike="noStrike">
                <a:solidFill>
                  <a:schemeClr val="dk1"/>
                </a:solidFill>
                <a:latin typeface="Arial"/>
                <a:ea typeface="Arial"/>
                <a:cs typeface="Arial"/>
                <a:sym typeface="Arial"/>
              </a:rPr>
              <a:t>The soil with nothing had an average growth of 15.12 cm tall whereas the fertilizer had an average growth 16.27 cm, the one with BioChar had 16.97 cm.</a:t>
            </a:r>
            <a:endParaRPr b="0" i="0" sz="800" u="none" cap="none" strike="noStrike">
              <a:solidFill>
                <a:srgbClr val="000000"/>
              </a:solidFill>
              <a:latin typeface="Arial"/>
              <a:ea typeface="Arial"/>
              <a:cs typeface="Arial"/>
              <a:sym typeface="Arial"/>
            </a:endParaRPr>
          </a:p>
        </p:txBody>
      </p:sp>
      <p:sp>
        <p:nvSpPr>
          <p:cNvPr id="94" name="Google Shape;94;g1efd1bf967a_0_0"/>
          <p:cNvSpPr txBox="1"/>
          <p:nvPr/>
        </p:nvSpPr>
        <p:spPr>
          <a:xfrm>
            <a:off x="0" y="2032000"/>
            <a:ext cx="9144000" cy="67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95" name="Google Shape;95;g1efd1bf967a_0_0"/>
          <p:cNvSpPr txBox="1"/>
          <p:nvPr/>
        </p:nvSpPr>
        <p:spPr>
          <a:xfrm>
            <a:off x="5961525" y="4277525"/>
            <a:ext cx="3182400" cy="30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US" sz="800" u="sng"/>
              <a:t>Control group (left) vs Biochar (right) Week 1</a:t>
            </a:r>
            <a:endParaRPr sz="800" u="sng"/>
          </a:p>
        </p:txBody>
      </p:sp>
      <p:pic>
        <p:nvPicPr>
          <p:cNvPr id="96" name="Google Shape;96;g1efd1bf967a_0_0"/>
          <p:cNvPicPr preferRelativeResize="0"/>
          <p:nvPr/>
        </p:nvPicPr>
        <p:blipFill>
          <a:blip r:embed="rId11">
            <a:alphaModFix/>
          </a:blip>
          <a:stretch>
            <a:fillRect/>
          </a:stretch>
        </p:blipFill>
        <p:spPr>
          <a:xfrm>
            <a:off x="5961526" y="2707300"/>
            <a:ext cx="1390484" cy="1548750"/>
          </a:xfrm>
          <a:prstGeom prst="rect">
            <a:avLst/>
          </a:prstGeom>
          <a:noFill/>
          <a:ln>
            <a:noFill/>
          </a:ln>
        </p:spPr>
      </p:pic>
      <p:pic>
        <p:nvPicPr>
          <p:cNvPr id="97" name="Google Shape;97;g1efd1bf967a_0_0"/>
          <p:cNvPicPr preferRelativeResize="0"/>
          <p:nvPr/>
        </p:nvPicPr>
        <p:blipFill>
          <a:blip r:embed="rId12">
            <a:alphaModFix/>
          </a:blip>
          <a:stretch>
            <a:fillRect/>
          </a:stretch>
        </p:blipFill>
        <p:spPr>
          <a:xfrm>
            <a:off x="7254487" y="2707300"/>
            <a:ext cx="1889513" cy="1548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2012-12-18T02:56:35Z</dcterms:created>
  <dc:creator>Christopher Voigt</dc:creator>
</cp:coreProperties>
</file>