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067700" cx="37463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747775"/>
          </p15:clr>
        </p15:guide>
        <p15:guide id="2" pos="11800">
          <p15:clr>
            <a:srgbClr val="747775"/>
          </p15:clr>
        </p15:guide>
      </p15:sldGuideLst>
    </p:ext>
    <p:ext uri="GoogleSlidesCustomDataVersion2">
      <go:slidesCustomData xmlns:go="http://customooxmlschemas.google.com/" r:id="rId7" roundtripDataSignature="AMtx7mgQYuAaPynfClVsBlpafG+wHIj5L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083" y="3049770"/>
            <a:ext cx="34909313" cy="8407424"/>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p:txBody>
      </p:sp>
      <p:sp>
        <p:nvSpPr>
          <p:cNvPr id="11" name="Google Shape;11;p3"/>
          <p:cNvSpPr txBox="1"/>
          <p:nvPr>
            <p:ph idx="1" type="subTitle"/>
          </p:nvPr>
        </p:nvSpPr>
        <p:spPr>
          <a:xfrm>
            <a:off x="1277050" y="11608541"/>
            <a:ext cx="34909313" cy="324648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p:txBody>
      </p:sp>
      <p:sp>
        <p:nvSpPr>
          <p:cNvPr id="12" name="Google Shape;12;p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50" y="4530674"/>
            <a:ext cx="34909313" cy="8042472"/>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p:nvPr>
            <p:ph idx="1" type="body"/>
          </p:nvPr>
        </p:nvSpPr>
        <p:spPr>
          <a:xfrm>
            <a:off x="1277050" y="12911475"/>
            <a:ext cx="34909313" cy="5328061"/>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50" y="8809856"/>
            <a:ext cx="34909313" cy="3448002"/>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p:txBody>
      </p:sp>
      <p:sp>
        <p:nvSpPr>
          <p:cNvPr id="15" name="Google Shape;15;p4"/>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1277050"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3" name="Google Shape;23;p6"/>
          <p:cNvSpPr txBox="1"/>
          <p:nvPr>
            <p:ph idx="2" type="body"/>
          </p:nvPr>
        </p:nvSpPr>
        <p:spPr>
          <a:xfrm>
            <a:off x="19798578"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4" name="Google Shape;24;p6"/>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50" y="2275731"/>
            <a:ext cx="11504513" cy="3095338"/>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p:txBody>
      </p:sp>
      <p:sp>
        <p:nvSpPr>
          <p:cNvPr id="30" name="Google Shape;30;p8"/>
          <p:cNvSpPr txBox="1"/>
          <p:nvPr>
            <p:ph idx="1" type="body"/>
          </p:nvPr>
        </p:nvSpPr>
        <p:spPr>
          <a:xfrm>
            <a:off x="1277050" y="5691785"/>
            <a:ext cx="11504513" cy="13022783"/>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4915"/>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31" name="Google Shape;31;p8"/>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578" y="1843809"/>
            <a:ext cx="26089186" cy="16755867"/>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p:txBody>
      </p:sp>
      <p:sp>
        <p:nvSpPr>
          <p:cNvPr id="34" name="Google Shape;34;p9"/>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anchorCtr="0" anchor="ctr" bIns="374475" lIns="374475" spcFirstLastPara="1" rIns="374475" wrap="square" tIns="374475">
            <a:noAutofit/>
          </a:bodyPr>
          <a:lstStyle/>
          <a:p>
            <a:pPr indent="0" lvl="0" marL="0" marR="0" rtl="0" algn="l">
              <a:lnSpc>
                <a:spcPct val="100000"/>
              </a:lnSpc>
              <a:spcBef>
                <a:spcPts val="0"/>
              </a:spcBef>
              <a:spcAft>
                <a:spcPts val="0"/>
              </a:spcAft>
              <a:buClr>
                <a:srgbClr val="000000"/>
              </a:buClr>
              <a:buSzPts val="23491"/>
              <a:buFont typeface="Arial"/>
              <a:buNone/>
            </a:pPr>
            <a:r>
              <a:t/>
            </a:r>
            <a:endParaRPr b="0" i="0" sz="23491"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67" y="5051070"/>
            <a:ext cx="16573381" cy="6071483"/>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p:txBody>
      </p:sp>
      <p:sp>
        <p:nvSpPr>
          <p:cNvPr id="38" name="Google Shape;38;p10"/>
          <p:cNvSpPr txBox="1"/>
          <p:nvPr>
            <p:ph idx="1" type="subTitle"/>
          </p:nvPr>
        </p:nvSpPr>
        <p:spPr>
          <a:xfrm>
            <a:off x="1087767" y="11481361"/>
            <a:ext cx="16573381" cy="5058954"/>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p:txBody>
      </p:sp>
      <p:sp>
        <p:nvSpPr>
          <p:cNvPr id="39" name="Google Shape;39;p10"/>
          <p:cNvSpPr txBox="1"/>
          <p:nvPr>
            <p:ph idx="2" type="body"/>
          </p:nvPr>
        </p:nvSpPr>
        <p:spPr>
          <a:xfrm>
            <a:off x="20237372" y="2965803"/>
            <a:ext cx="15720376" cy="15135084"/>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50" y="17328383"/>
            <a:ext cx="24577376" cy="2478482"/>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 Id="rId4" Type="http://schemas.openxmlformats.org/officeDocument/2006/relationships/image" Target="../media/image2.png"/><Relationship Id="rId11" Type="http://schemas.openxmlformats.org/officeDocument/2006/relationships/image" Target="../media/image9.png"/><Relationship Id="rId10" Type="http://schemas.openxmlformats.org/officeDocument/2006/relationships/image" Target="../media/image6.png"/><Relationship Id="rId9" Type="http://schemas.openxmlformats.org/officeDocument/2006/relationships/image" Target="../media/image7.png"/><Relationship Id="rId5" Type="http://schemas.openxmlformats.org/officeDocument/2006/relationships/image" Target="../media/image5.jpg"/><Relationship Id="rId6" Type="http://schemas.openxmlformats.org/officeDocument/2006/relationships/image" Target="../media/image3.png"/><Relationship Id="rId7" Type="http://schemas.openxmlformats.org/officeDocument/2006/relationships/image" Target="../media/image1.png"/><Relationship Id="rId8"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nvSpPr>
        <p:spPr>
          <a:xfrm>
            <a:off x="1361350" y="2648175"/>
            <a:ext cx="10176900" cy="5609400"/>
          </a:xfrm>
          <a:prstGeom prst="rect">
            <a:avLst/>
          </a:prstGeom>
          <a:noFill/>
          <a:ln cap="flat" cmpd="sng" w="76200">
            <a:solidFill>
              <a:srgbClr val="21AAE2"/>
            </a:solidFill>
            <a:prstDash val="solid"/>
            <a:round/>
            <a:headEnd len="sm" w="sm" type="none"/>
            <a:tailEnd len="sm" w="sm" type="none"/>
          </a:ln>
        </p:spPr>
        <p:txBody>
          <a:bodyPr anchorCtr="0" anchor="ctr" bIns="58450" lIns="58450" spcFirstLastPara="1" rIns="58450" wrap="square" tIns="58450">
            <a:noAutofit/>
          </a:bodyPr>
          <a:lstStyle/>
          <a:p>
            <a:pPr indent="0" lvl="0" marL="0" rtl="0" algn="l">
              <a:lnSpc>
                <a:spcPct val="115000"/>
              </a:lnSpc>
              <a:spcBef>
                <a:spcPts val="0"/>
              </a:spcBef>
              <a:spcAft>
                <a:spcPts val="0"/>
              </a:spcAft>
              <a:buClr>
                <a:schemeClr val="dk1"/>
              </a:buClr>
              <a:buSzPts val="1100"/>
              <a:buFont typeface="Arial"/>
              <a:buNone/>
            </a:pPr>
            <a:r>
              <a:t/>
            </a:r>
            <a:endParaRPr b="1" sz="2850">
              <a:solidFill>
                <a:schemeClr val="dk1"/>
              </a:solidFill>
              <a:latin typeface="Calibri"/>
              <a:ea typeface="Calibri"/>
              <a:cs typeface="Calibri"/>
              <a:sym typeface="Calibri"/>
            </a:endParaRPr>
          </a:p>
          <a:p>
            <a:pPr indent="0" lvl="0" marL="0" rtl="0" algn="ctr">
              <a:lnSpc>
                <a:spcPct val="115000"/>
              </a:lnSpc>
              <a:spcBef>
                <a:spcPts val="0"/>
              </a:spcBef>
              <a:spcAft>
                <a:spcPts val="0"/>
              </a:spcAft>
              <a:buClr>
                <a:schemeClr val="dk1"/>
              </a:buClr>
              <a:buSzPts val="1100"/>
              <a:buFont typeface="Arial"/>
              <a:buNone/>
            </a:pPr>
            <a:r>
              <a:rPr b="1" lang="en" sz="2850">
                <a:solidFill>
                  <a:schemeClr val="dk1"/>
                </a:solidFill>
                <a:latin typeface="Calibri"/>
                <a:ea typeface="Calibri"/>
                <a:cs typeface="Calibri"/>
                <a:sym typeface="Calibri"/>
              </a:rPr>
              <a:t>Abstract</a:t>
            </a:r>
            <a:endParaRPr b="1" sz="2850">
              <a:solidFill>
                <a:schemeClr val="dk1"/>
              </a:solidFill>
              <a:latin typeface="Calibri"/>
              <a:ea typeface="Calibri"/>
              <a:cs typeface="Calibri"/>
              <a:sym typeface="Calibri"/>
            </a:endParaRPr>
          </a:p>
          <a:p>
            <a:pPr indent="0" lvl="0" marL="0" rtl="0" algn="ctr">
              <a:lnSpc>
                <a:spcPct val="115000"/>
              </a:lnSpc>
              <a:spcBef>
                <a:spcPts val="0"/>
              </a:spcBef>
              <a:spcAft>
                <a:spcPts val="0"/>
              </a:spcAft>
              <a:buClr>
                <a:schemeClr val="dk1"/>
              </a:buClr>
              <a:buSzPts val="1100"/>
              <a:buFont typeface="Arial"/>
              <a:buNone/>
            </a:pPr>
            <a:r>
              <a:rPr lang="en" sz="2850">
                <a:solidFill>
                  <a:schemeClr val="dk1"/>
                </a:solidFill>
                <a:latin typeface="Calibri"/>
                <a:ea typeface="Calibri"/>
                <a:cs typeface="Calibri"/>
                <a:sym typeface="Calibri"/>
              </a:rPr>
              <a:t>Tay Sachs, a rare neurodegenerative genetic disease caused by mutations in the </a:t>
            </a:r>
            <a:r>
              <a:rPr i="1" lang="en" sz="2850">
                <a:solidFill>
                  <a:schemeClr val="dk1"/>
                </a:solidFill>
                <a:latin typeface="Calibri"/>
                <a:ea typeface="Calibri"/>
                <a:cs typeface="Calibri"/>
                <a:sym typeface="Calibri"/>
              </a:rPr>
              <a:t>HEXA</a:t>
            </a:r>
            <a:r>
              <a:rPr lang="en" sz="2850">
                <a:solidFill>
                  <a:schemeClr val="dk1"/>
                </a:solidFill>
                <a:latin typeface="Calibri"/>
                <a:ea typeface="Calibri"/>
                <a:cs typeface="Calibri"/>
                <a:sym typeface="Calibri"/>
              </a:rPr>
              <a:t> gene, affects 1 in every 320,000 babies in the United States. To combat this problem, we propose engineering a plasmid to overproduce the alpha subunit of β-HexA and using MPRA arrays in order to increase the </a:t>
            </a:r>
            <a:r>
              <a:rPr lang="en" sz="2850">
                <a:solidFill>
                  <a:schemeClr val="dk1"/>
                </a:solidFill>
                <a:latin typeface="Calibri"/>
                <a:ea typeface="Calibri"/>
                <a:cs typeface="Calibri"/>
                <a:sym typeface="Calibri"/>
              </a:rPr>
              <a:t>plasmid</a:t>
            </a:r>
            <a:r>
              <a:rPr lang="en" sz="2850">
                <a:solidFill>
                  <a:schemeClr val="dk1"/>
                </a:solidFill>
                <a:latin typeface="Calibri"/>
                <a:ea typeface="Calibri"/>
                <a:cs typeface="Calibri"/>
                <a:sym typeface="Calibri"/>
              </a:rPr>
              <a:t> specificity. We plan to insert the modified plasmid into</a:t>
            </a:r>
            <a:r>
              <a:rPr i="1" lang="en" sz="2850">
                <a:solidFill>
                  <a:schemeClr val="dk1"/>
                </a:solidFill>
                <a:latin typeface="Calibri"/>
                <a:ea typeface="Calibri"/>
                <a:cs typeface="Calibri"/>
                <a:sym typeface="Calibri"/>
              </a:rPr>
              <a:t> E.coli</a:t>
            </a:r>
            <a:r>
              <a:rPr lang="en" sz="2850">
                <a:solidFill>
                  <a:schemeClr val="dk1"/>
                </a:solidFill>
                <a:latin typeface="Calibri"/>
                <a:ea typeface="Calibri"/>
                <a:cs typeface="Calibri"/>
                <a:sym typeface="Calibri"/>
              </a:rPr>
              <a:t>. </a:t>
            </a:r>
            <a:r>
              <a:rPr lang="en" sz="2850">
                <a:solidFill>
                  <a:schemeClr val="dk1"/>
                </a:solidFill>
                <a:latin typeface="Calibri"/>
                <a:ea typeface="Calibri"/>
                <a:cs typeface="Calibri"/>
                <a:sym typeface="Calibri"/>
              </a:rPr>
              <a:t>We will then evaluate protein production using SDS page gel electrophoresis and a western blot. The </a:t>
            </a:r>
            <a:r>
              <a:rPr lang="en" sz="2850">
                <a:solidFill>
                  <a:schemeClr val="dk1"/>
                </a:solidFill>
                <a:latin typeface="Calibri"/>
                <a:ea typeface="Calibri"/>
                <a:cs typeface="Calibri"/>
                <a:sym typeface="Calibri"/>
              </a:rPr>
              <a:t>MPRA arrays will be used for validation of plasmid efficiency. Using a neuron-specific cell </a:t>
            </a:r>
            <a:r>
              <a:rPr lang="en" sz="2850">
                <a:solidFill>
                  <a:schemeClr val="dk1"/>
                </a:solidFill>
                <a:latin typeface="Calibri"/>
                <a:ea typeface="Calibri"/>
                <a:cs typeface="Calibri"/>
                <a:sym typeface="Calibri"/>
              </a:rPr>
              <a:t>line and</a:t>
            </a:r>
            <a:r>
              <a:rPr lang="en" sz="2850">
                <a:solidFill>
                  <a:schemeClr val="dk1"/>
                </a:solidFill>
                <a:latin typeface="Calibri"/>
                <a:ea typeface="Calibri"/>
                <a:cs typeface="Calibri"/>
                <a:sym typeface="Calibri"/>
              </a:rPr>
              <a:t> comparing it to a liver cell line would allow us to test off-target effects.</a:t>
            </a:r>
            <a:endParaRPr b="1" sz="2850">
              <a:latin typeface="Calibri"/>
              <a:ea typeface="Calibri"/>
              <a:cs typeface="Calibri"/>
              <a:sym typeface="Calibri"/>
            </a:endParaRPr>
          </a:p>
          <a:p>
            <a:pPr indent="0" lvl="0" marL="0" marR="0" rtl="0" algn="l">
              <a:lnSpc>
                <a:spcPct val="100000"/>
              </a:lnSpc>
              <a:spcBef>
                <a:spcPts val="0"/>
              </a:spcBef>
              <a:spcAft>
                <a:spcPts val="0"/>
              </a:spcAft>
              <a:buNone/>
            </a:pPr>
            <a:r>
              <a:t/>
            </a:r>
            <a:endParaRPr b="0" i="0" sz="2350" u="none" cap="none" strike="noStrike">
              <a:solidFill>
                <a:srgbClr val="000000"/>
              </a:solidFill>
              <a:latin typeface="Arial"/>
              <a:ea typeface="Arial"/>
              <a:cs typeface="Arial"/>
              <a:sym typeface="Arial"/>
            </a:endParaRPr>
          </a:p>
        </p:txBody>
      </p:sp>
      <p:sp>
        <p:nvSpPr>
          <p:cNvPr id="55" name="Google Shape;55;p1"/>
          <p:cNvSpPr txBox="1"/>
          <p:nvPr/>
        </p:nvSpPr>
        <p:spPr>
          <a:xfrm>
            <a:off x="8291850" y="64875"/>
            <a:ext cx="19011900" cy="2529000"/>
          </a:xfrm>
          <a:prstGeom prst="rect">
            <a:avLst/>
          </a:prstGeom>
          <a:noFill/>
          <a:ln>
            <a:noFill/>
          </a:ln>
        </p:spPr>
        <p:txBody>
          <a:bodyPr anchorCtr="0" anchor="ctr" bIns="58450" lIns="58450" spcFirstLastPara="1" rIns="58450" wrap="square" tIns="58450">
            <a:noAutofit/>
          </a:bodyPr>
          <a:lstStyle/>
          <a:p>
            <a:pPr indent="457200" lvl="0" marL="0" rtl="0" algn="ctr">
              <a:lnSpc>
                <a:spcPct val="115000"/>
              </a:lnSpc>
              <a:spcBef>
                <a:spcPts val="0"/>
              </a:spcBef>
              <a:spcAft>
                <a:spcPts val="0"/>
              </a:spcAft>
              <a:buSzPts val="1100"/>
              <a:buNone/>
            </a:pPr>
            <a:r>
              <a:rPr b="1" lang="en" sz="3550">
                <a:solidFill>
                  <a:schemeClr val="dk1"/>
                </a:solidFill>
              </a:rPr>
              <a:t>A Novel Synthetic Biology Approach for MPRA-Optimized Protein Cloning to Stop the Progression of Tay-Sachs Disease</a:t>
            </a:r>
            <a:endParaRPr b="1" sz="3550"/>
          </a:p>
          <a:p>
            <a:pPr indent="0" lvl="0" marL="0" marR="0" rtl="0" algn="ctr">
              <a:lnSpc>
                <a:spcPct val="100000"/>
              </a:lnSpc>
              <a:spcBef>
                <a:spcPts val="0"/>
              </a:spcBef>
              <a:spcAft>
                <a:spcPts val="0"/>
              </a:spcAft>
              <a:buNone/>
            </a:pPr>
            <a:r>
              <a:rPr lang="en" sz="2850">
                <a:solidFill>
                  <a:schemeClr val="dk1"/>
                </a:solidFill>
              </a:rPr>
              <a:t>Abhinav Dubba, </a:t>
            </a:r>
            <a:r>
              <a:rPr lang="en" sz="2850"/>
              <a:t>Aditya Mukker, Nimal Murugan</a:t>
            </a:r>
            <a:r>
              <a:rPr b="0" lang="en" sz="2850" u="none" cap="none" strike="noStrike">
                <a:solidFill>
                  <a:srgbClr val="000000"/>
                </a:solidFill>
                <a:latin typeface="Arial"/>
                <a:ea typeface="Arial"/>
                <a:cs typeface="Arial"/>
                <a:sym typeface="Arial"/>
              </a:rPr>
              <a:t>, Miya Nithin</a:t>
            </a:r>
            <a:r>
              <a:rPr lang="en" sz="2850"/>
              <a:t>, Nila Prabhu, Vishesh Sood, Abhinav Yamujala, Catherine Sharer</a:t>
            </a:r>
            <a:r>
              <a:rPr b="0" lang="en" sz="2850" u="none" cap="none" strike="noStrike">
                <a:solidFill>
                  <a:srgbClr val="000000"/>
                </a:solidFill>
                <a:latin typeface="Arial"/>
                <a:ea typeface="Arial"/>
                <a:cs typeface="Arial"/>
                <a:sym typeface="Arial"/>
              </a:rPr>
              <a:t>, </a:t>
            </a:r>
            <a:r>
              <a:rPr lang="en" sz="2850"/>
              <a:t>Alyssa Morrow(Ginkgo Bioworks)</a:t>
            </a:r>
            <a:endParaRPr b="0" sz="285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rPr lang="en" sz="3186"/>
              <a:t>Lambert High School</a:t>
            </a:r>
            <a:r>
              <a:rPr b="0" i="0" lang="en" sz="3186" u="none" cap="none" strike="noStrike">
                <a:solidFill>
                  <a:srgbClr val="000000"/>
                </a:solidFill>
                <a:latin typeface="Arial"/>
                <a:ea typeface="Arial"/>
                <a:cs typeface="Arial"/>
                <a:sym typeface="Arial"/>
              </a:rPr>
              <a:t>, </a:t>
            </a:r>
            <a:r>
              <a:rPr lang="en" sz="3186"/>
              <a:t>Suwanee</a:t>
            </a:r>
            <a:r>
              <a:rPr b="0" i="0" lang="en" sz="3186" u="none" cap="none" strike="noStrike">
                <a:solidFill>
                  <a:srgbClr val="000000"/>
                </a:solidFill>
                <a:latin typeface="Arial"/>
                <a:ea typeface="Arial"/>
                <a:cs typeface="Arial"/>
                <a:sym typeface="Arial"/>
              </a:rPr>
              <a:t>, </a:t>
            </a:r>
            <a:r>
              <a:rPr lang="en" sz="3186"/>
              <a:t>Georgia</a:t>
            </a:r>
            <a:r>
              <a:rPr b="0" i="0" lang="en" sz="3186" u="none" cap="none" strike="noStrike">
                <a:solidFill>
                  <a:srgbClr val="000000"/>
                </a:solidFill>
                <a:latin typeface="Arial"/>
                <a:ea typeface="Arial"/>
                <a:cs typeface="Arial"/>
                <a:sym typeface="Arial"/>
              </a:rPr>
              <a:t>, </a:t>
            </a:r>
            <a:r>
              <a:rPr lang="en" sz="3186"/>
              <a:t>United States</a:t>
            </a:r>
            <a:endParaRPr b="0" i="0" sz="3186" u="none" cap="none" strike="noStrike">
              <a:solidFill>
                <a:srgbClr val="000000"/>
              </a:solidFill>
              <a:latin typeface="Arial"/>
              <a:ea typeface="Arial"/>
              <a:cs typeface="Arial"/>
              <a:sym typeface="Arial"/>
            </a:endParaRPr>
          </a:p>
        </p:txBody>
      </p:sp>
      <p:sp>
        <p:nvSpPr>
          <p:cNvPr id="56" name="Google Shape;56;p1"/>
          <p:cNvSpPr txBox="1"/>
          <p:nvPr/>
        </p:nvSpPr>
        <p:spPr>
          <a:xfrm>
            <a:off x="1311806" y="8459095"/>
            <a:ext cx="10176891" cy="9960623"/>
          </a:xfrm>
          <a:prstGeom prst="rect">
            <a:avLst/>
          </a:prstGeom>
          <a:noFill/>
          <a:ln cap="flat" cmpd="sng" w="76200">
            <a:solidFill>
              <a:srgbClr val="21AAE2"/>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None/>
            </a:pPr>
            <a:r>
              <a:t/>
            </a:r>
            <a:endParaRPr b="1" sz="3067">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sz="3067">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3277" u="none" cap="none" strike="noStrike">
              <a:solidFill>
                <a:srgbClr val="000000"/>
              </a:solidFill>
              <a:latin typeface="Arial"/>
              <a:ea typeface="Arial"/>
              <a:cs typeface="Arial"/>
              <a:sym typeface="Arial"/>
            </a:endParaRPr>
          </a:p>
        </p:txBody>
      </p:sp>
      <p:sp>
        <p:nvSpPr>
          <p:cNvPr id="57" name="Google Shape;57;p1"/>
          <p:cNvSpPr txBox="1"/>
          <p:nvPr/>
        </p:nvSpPr>
        <p:spPr>
          <a:xfrm>
            <a:off x="12003247" y="2648175"/>
            <a:ext cx="11661300" cy="15748200"/>
          </a:xfrm>
          <a:prstGeom prst="rect">
            <a:avLst/>
          </a:prstGeom>
          <a:noFill/>
          <a:ln cap="flat" cmpd="sng" w="76200">
            <a:solidFill>
              <a:srgbClr val="21AAE2"/>
            </a:solidFill>
            <a:prstDash val="solid"/>
            <a:round/>
            <a:headEnd len="sm" w="sm" type="none"/>
            <a:tailEnd len="sm" w="sm" type="none"/>
          </a:ln>
        </p:spPr>
        <p:txBody>
          <a:bodyPr anchorCtr="0" anchor="ctr" bIns="58450" lIns="58450" spcFirstLastPara="1" rIns="58450" wrap="square" tIns="58450">
            <a:noAutofit/>
          </a:bodyPr>
          <a:lstStyle/>
          <a:p>
            <a:pPr indent="0" lvl="0" marL="0" rtl="0" algn="l">
              <a:spcBef>
                <a:spcPts val="0"/>
              </a:spcBef>
              <a:spcAft>
                <a:spcPts val="0"/>
              </a:spcAft>
              <a:buNone/>
            </a:pPr>
            <a:r>
              <a:t/>
            </a:r>
            <a:endParaRPr b="1" sz="3277"/>
          </a:p>
        </p:txBody>
      </p:sp>
      <p:sp>
        <p:nvSpPr>
          <p:cNvPr id="58" name="Google Shape;58;p1"/>
          <p:cNvSpPr txBox="1"/>
          <p:nvPr/>
        </p:nvSpPr>
        <p:spPr>
          <a:xfrm>
            <a:off x="24179225" y="2648175"/>
            <a:ext cx="11922900" cy="11798100"/>
          </a:xfrm>
          <a:prstGeom prst="rect">
            <a:avLst/>
          </a:prstGeom>
          <a:noFill/>
          <a:ln cap="flat" cmpd="sng" w="76200">
            <a:solidFill>
              <a:srgbClr val="21AAE2"/>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None/>
            </a:pPr>
            <a:r>
              <a:rPr b="1" lang="en" sz="2950">
                <a:latin typeface="Calibri"/>
                <a:ea typeface="Calibri"/>
                <a:cs typeface="Calibri"/>
                <a:sym typeface="Calibri"/>
              </a:rPr>
              <a:t>   </a:t>
            </a:r>
            <a:r>
              <a:rPr b="1" i="0" lang="en" sz="2950" u="none" cap="none" strike="noStrike">
                <a:solidFill>
                  <a:srgbClr val="000000"/>
                </a:solidFill>
                <a:latin typeface="Calibri"/>
                <a:ea typeface="Calibri"/>
                <a:cs typeface="Calibri"/>
                <a:sym typeface="Calibri"/>
              </a:rPr>
              <a:t>Team Content</a:t>
            </a:r>
            <a:endParaRPr b="1" i="0" sz="2950" u="none" cap="none" strike="noStrike">
              <a:solidFill>
                <a:srgbClr val="000000"/>
              </a:solidFill>
              <a:latin typeface="Calibri"/>
              <a:ea typeface="Calibri"/>
              <a:cs typeface="Calibri"/>
              <a:sym typeface="Calibri"/>
            </a:endParaRPr>
          </a:p>
          <a:p>
            <a:pPr indent="0" lvl="0" marL="457200" rtl="0" algn="ctr">
              <a:spcBef>
                <a:spcPts val="0"/>
              </a:spcBef>
              <a:spcAft>
                <a:spcPts val="0"/>
              </a:spcAft>
              <a:buNone/>
            </a:pPr>
            <a:r>
              <a:rPr lang="en" sz="2950">
                <a:solidFill>
                  <a:schemeClr val="dk1"/>
                </a:solidFill>
                <a:latin typeface="Calibri"/>
                <a:ea typeface="Calibri"/>
                <a:cs typeface="Calibri"/>
                <a:sym typeface="Calibri"/>
              </a:rPr>
              <a:t>We are a new team with seven members, two of whom are returning from last year. Our experience with iGEM and BioBuilder has been very inspiring, and we have enjoyed working together to find new solutions. After extensive research and brainstorming, we settled on studying Tay-Sachs disease due to its uniqueness and complexity. We split our team into 2 subgroups </a:t>
            </a:r>
            <a:r>
              <a:rPr lang="en" sz="2950">
                <a:solidFill>
                  <a:schemeClr val="dk1"/>
                </a:solidFill>
                <a:latin typeface="Calibri"/>
                <a:ea typeface="Calibri"/>
                <a:cs typeface="Calibri"/>
                <a:sym typeface="Calibri"/>
              </a:rPr>
              <a:t>based on our individual strengths: synthetic biology and artificial intelligence. Our first subgroup focused on finding an optimal plasmid to use for testing and creating graphics that accurately represented our solution. Our second subgroup focused on programming an AI model to validate plasmid efficiency. By splitting up our team, we were able to be more efficient and ensure that our solution was accurate and realistic.</a:t>
            </a:r>
            <a:endParaRPr i="0" sz="295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1" lang="en" sz="2950">
                <a:latin typeface="Calibri"/>
                <a:ea typeface="Calibri"/>
                <a:cs typeface="Calibri"/>
                <a:sym typeface="Calibri"/>
              </a:rPr>
              <a:t>     N</a:t>
            </a:r>
            <a:r>
              <a:rPr b="1" i="0" lang="en" sz="2950" u="none" cap="none" strike="noStrike">
                <a:solidFill>
                  <a:srgbClr val="000000"/>
                </a:solidFill>
                <a:latin typeface="Calibri"/>
                <a:ea typeface="Calibri"/>
                <a:cs typeface="Calibri"/>
                <a:sym typeface="Calibri"/>
              </a:rPr>
              <a:t>ext steps:</a:t>
            </a:r>
            <a:endParaRPr b="1" i="0" sz="2950" u="none" cap="none" strike="noStrike">
              <a:solidFill>
                <a:srgbClr val="000000"/>
              </a:solidFill>
              <a:latin typeface="Calibri"/>
              <a:ea typeface="Calibri"/>
              <a:cs typeface="Calibri"/>
              <a:sym typeface="Calibri"/>
            </a:endParaRPr>
          </a:p>
          <a:p>
            <a:pPr indent="-415925" lvl="0" marL="457200" marR="0" rtl="0" algn="ctr">
              <a:lnSpc>
                <a:spcPct val="100000"/>
              </a:lnSpc>
              <a:spcBef>
                <a:spcPts val="0"/>
              </a:spcBef>
              <a:spcAft>
                <a:spcPts val="0"/>
              </a:spcAft>
              <a:buClr>
                <a:schemeClr val="dk1"/>
              </a:buClr>
              <a:buSzPts val="2950"/>
              <a:buFont typeface="Calibri"/>
              <a:buAutoNum type="arabicPeriod"/>
            </a:pPr>
            <a:r>
              <a:rPr lang="en" sz="2950">
                <a:solidFill>
                  <a:schemeClr val="dk1"/>
                </a:solidFill>
                <a:latin typeface="Calibri"/>
                <a:ea typeface="Calibri"/>
                <a:cs typeface="Calibri"/>
                <a:sym typeface="Calibri"/>
              </a:rPr>
              <a:t>Insert the modified plasmid into </a:t>
            </a:r>
            <a:r>
              <a:rPr i="1" lang="en" sz="2950">
                <a:solidFill>
                  <a:schemeClr val="dk1"/>
                </a:solidFill>
                <a:latin typeface="Calibri"/>
                <a:ea typeface="Calibri"/>
                <a:cs typeface="Calibri"/>
                <a:sym typeface="Calibri"/>
              </a:rPr>
              <a:t>E.coli  </a:t>
            </a:r>
            <a:r>
              <a:rPr lang="en" sz="2950">
                <a:solidFill>
                  <a:schemeClr val="dk1"/>
                </a:solidFill>
                <a:latin typeface="Calibri"/>
                <a:ea typeface="Calibri"/>
                <a:cs typeface="Calibri"/>
                <a:sym typeface="Calibri"/>
              </a:rPr>
              <a:t>and evaluate protein production</a:t>
            </a:r>
            <a:endParaRPr sz="2950">
              <a:solidFill>
                <a:schemeClr val="dk1"/>
              </a:solidFill>
              <a:latin typeface="Calibri"/>
              <a:ea typeface="Calibri"/>
              <a:cs typeface="Calibri"/>
              <a:sym typeface="Calibri"/>
            </a:endParaRPr>
          </a:p>
          <a:p>
            <a:pPr indent="-415925" lvl="0" marL="457200" marR="0" rtl="0" algn="ctr">
              <a:lnSpc>
                <a:spcPct val="100000"/>
              </a:lnSpc>
              <a:spcBef>
                <a:spcPts val="0"/>
              </a:spcBef>
              <a:spcAft>
                <a:spcPts val="0"/>
              </a:spcAft>
              <a:buClr>
                <a:schemeClr val="dk1"/>
              </a:buClr>
              <a:buSzPts val="2950"/>
              <a:buFont typeface="Calibri"/>
              <a:buAutoNum type="arabicPeriod"/>
            </a:pPr>
            <a:r>
              <a:rPr lang="en" sz="2950">
                <a:solidFill>
                  <a:schemeClr val="dk1"/>
                </a:solidFill>
                <a:latin typeface="Calibri"/>
                <a:ea typeface="Calibri"/>
                <a:cs typeface="Calibri"/>
                <a:sym typeface="Calibri"/>
              </a:rPr>
              <a:t>Test the plasmid in mammalian cells (This is not something that we can do while in high school, however, it is something we would like to test in the future.)</a:t>
            </a:r>
            <a:endParaRPr sz="2950">
              <a:solidFill>
                <a:schemeClr val="dk1"/>
              </a:solidFill>
              <a:latin typeface="Calibri"/>
              <a:ea typeface="Calibri"/>
              <a:cs typeface="Calibri"/>
              <a:sym typeface="Calibri"/>
            </a:endParaRPr>
          </a:p>
          <a:p>
            <a:pPr indent="-415925" lvl="0" marL="457200" marR="0" rtl="0" algn="ctr">
              <a:lnSpc>
                <a:spcPct val="100000"/>
              </a:lnSpc>
              <a:spcBef>
                <a:spcPts val="0"/>
              </a:spcBef>
              <a:spcAft>
                <a:spcPts val="0"/>
              </a:spcAft>
              <a:buClr>
                <a:schemeClr val="dk1"/>
              </a:buClr>
              <a:buSzPts val="2950"/>
              <a:buFont typeface="Calibri"/>
              <a:buAutoNum type="arabicPeriod"/>
            </a:pPr>
            <a:r>
              <a:rPr lang="en" sz="2950">
                <a:solidFill>
                  <a:schemeClr val="dk1"/>
                </a:solidFill>
                <a:latin typeface="Calibri"/>
                <a:ea typeface="Calibri"/>
                <a:cs typeface="Calibri"/>
                <a:sym typeface="Calibri"/>
              </a:rPr>
              <a:t> Test insertion methods and create a solution that can house the β-HexA to reach the CNS safely through the spinal cord.</a:t>
            </a:r>
            <a:endParaRPr sz="2950">
              <a:solidFill>
                <a:schemeClr val="dk1"/>
              </a:solidFill>
              <a:latin typeface="Calibri"/>
              <a:ea typeface="Calibri"/>
              <a:cs typeface="Calibri"/>
              <a:sym typeface="Calibri"/>
            </a:endParaRPr>
          </a:p>
          <a:p>
            <a:pPr indent="0" lvl="0" marL="457200" rtl="0" algn="l">
              <a:spcBef>
                <a:spcPts val="0"/>
              </a:spcBef>
              <a:spcAft>
                <a:spcPts val="0"/>
              </a:spcAft>
              <a:buNone/>
            </a:pPr>
            <a:r>
              <a:rPr b="1" lang="en" sz="2950">
                <a:solidFill>
                  <a:schemeClr val="dk1"/>
                </a:solidFill>
                <a:latin typeface="Calibri"/>
                <a:ea typeface="Calibri"/>
                <a:cs typeface="Calibri"/>
                <a:sym typeface="Calibri"/>
              </a:rPr>
              <a:t>                                                          Lessons</a:t>
            </a:r>
            <a:endParaRPr i="0" sz="2950" u="none" cap="none" strike="noStrike">
              <a:solidFill>
                <a:schemeClr val="dk1"/>
              </a:solidFill>
              <a:latin typeface="Calibri"/>
              <a:ea typeface="Calibri"/>
              <a:cs typeface="Calibri"/>
              <a:sym typeface="Calibri"/>
            </a:endParaRPr>
          </a:p>
          <a:p>
            <a:pPr indent="0" lvl="0" marL="457200" marR="0" rtl="0" algn="ctr">
              <a:lnSpc>
                <a:spcPct val="100000"/>
              </a:lnSpc>
              <a:spcBef>
                <a:spcPts val="0"/>
              </a:spcBef>
              <a:spcAft>
                <a:spcPts val="0"/>
              </a:spcAft>
              <a:buNone/>
            </a:pPr>
            <a:r>
              <a:rPr lang="en" sz="2950">
                <a:latin typeface="Calibri"/>
                <a:ea typeface="Calibri"/>
                <a:cs typeface="Calibri"/>
                <a:sym typeface="Calibri"/>
              </a:rPr>
              <a:t>One major lesson we learn from this experience is how to stay resilient despite the challenges that occur. We ran into many issues while finding the parts for our plasmid, but with the guidance of our mentors, we continued to push through and eventually solved the issues.</a:t>
            </a:r>
            <a:endParaRPr i="0" sz="2950" u="none" cap="none" strike="noStrike">
              <a:solidFill>
                <a:srgbClr val="000000"/>
              </a:solidFill>
              <a:latin typeface="Calibri"/>
              <a:ea typeface="Calibri"/>
              <a:cs typeface="Calibri"/>
              <a:sym typeface="Calibri"/>
            </a:endParaRPr>
          </a:p>
        </p:txBody>
      </p:sp>
      <p:sp>
        <p:nvSpPr>
          <p:cNvPr id="59" name="Google Shape;59;p1"/>
          <p:cNvSpPr txBox="1"/>
          <p:nvPr/>
        </p:nvSpPr>
        <p:spPr>
          <a:xfrm>
            <a:off x="24179225" y="14908875"/>
            <a:ext cx="11922900" cy="3486900"/>
          </a:xfrm>
          <a:prstGeom prst="rect">
            <a:avLst/>
          </a:prstGeom>
          <a:noFill/>
          <a:ln cap="flat" cmpd="sng" w="76200">
            <a:solidFill>
              <a:srgbClr val="21AAE2"/>
            </a:solidFill>
            <a:prstDash val="solid"/>
            <a:round/>
            <a:headEnd len="sm" w="sm" type="none"/>
            <a:tailEnd len="sm" w="sm" type="none"/>
          </a:ln>
        </p:spPr>
        <p:txBody>
          <a:bodyPr anchorCtr="0" anchor="t" bIns="58450" lIns="58450" spcFirstLastPara="1" rIns="58450" wrap="square" tIns="58450">
            <a:noAutofit/>
          </a:bodyPr>
          <a:lstStyle/>
          <a:p>
            <a:pPr indent="0" lvl="0" marL="0" marR="0" rtl="0" algn="ctr">
              <a:lnSpc>
                <a:spcPct val="100000"/>
              </a:lnSpc>
              <a:spcBef>
                <a:spcPts val="0"/>
              </a:spcBef>
              <a:spcAft>
                <a:spcPts val="0"/>
              </a:spcAft>
              <a:buNone/>
            </a:pPr>
            <a:r>
              <a:rPr b="1" i="0" lang="en" sz="3277" u="none" cap="none" strike="noStrike">
                <a:solidFill>
                  <a:srgbClr val="000000"/>
                </a:solidFill>
                <a:latin typeface="Arial"/>
                <a:ea typeface="Arial"/>
                <a:cs typeface="Arial"/>
                <a:sym typeface="Arial"/>
              </a:rPr>
              <a:t>References and </a:t>
            </a:r>
            <a:r>
              <a:rPr b="1" lang="en" sz="3277"/>
              <a:t>A</a:t>
            </a:r>
            <a:r>
              <a:rPr b="1" i="0" lang="en" sz="3277" u="none" cap="none" strike="noStrike">
                <a:solidFill>
                  <a:srgbClr val="000000"/>
                </a:solidFill>
                <a:latin typeface="Arial"/>
                <a:ea typeface="Arial"/>
                <a:cs typeface="Arial"/>
                <a:sym typeface="Arial"/>
              </a:rPr>
              <a:t>cknowledgements</a:t>
            </a:r>
            <a:endParaRPr b="1" i="0" sz="3277" u="none" cap="none" strike="noStrike">
              <a:solidFill>
                <a:srgbClr val="000000"/>
              </a:solidFill>
              <a:latin typeface="Arial"/>
              <a:ea typeface="Arial"/>
              <a:cs typeface="Arial"/>
              <a:sym typeface="Arial"/>
            </a:endParaRPr>
          </a:p>
          <a:p>
            <a:pPr indent="0" lvl="0" marL="312115" marR="0" rtl="0" algn="l">
              <a:lnSpc>
                <a:spcPct val="100000"/>
              </a:lnSpc>
              <a:spcBef>
                <a:spcPts val="0"/>
              </a:spcBef>
              <a:spcAft>
                <a:spcPts val="0"/>
              </a:spcAft>
              <a:buNone/>
            </a:pPr>
            <a:r>
              <a:t/>
            </a:r>
            <a:endParaRPr b="0" i="0" sz="2458" u="none" cap="none" strike="noStrike">
              <a:solidFill>
                <a:schemeClr val="dk1"/>
              </a:solidFill>
              <a:latin typeface="Calibri"/>
              <a:ea typeface="Calibri"/>
              <a:cs typeface="Calibri"/>
              <a:sym typeface="Calibri"/>
            </a:endParaRPr>
          </a:p>
        </p:txBody>
      </p:sp>
      <p:pic>
        <p:nvPicPr>
          <p:cNvPr id="60" name="Google Shape;60;p1"/>
          <p:cNvPicPr preferRelativeResize="0"/>
          <p:nvPr/>
        </p:nvPicPr>
        <p:blipFill rotWithShape="1">
          <a:blip r:embed="rId3">
            <a:alphaModFix/>
          </a:blip>
          <a:srcRect b="-9660" l="0" r="0" t="0"/>
          <a:stretch/>
        </p:blipFill>
        <p:spPr>
          <a:xfrm>
            <a:off x="1055093" y="-141807"/>
            <a:ext cx="7088774" cy="2789982"/>
          </a:xfrm>
          <a:prstGeom prst="rect">
            <a:avLst/>
          </a:prstGeom>
          <a:noFill/>
          <a:ln>
            <a:noFill/>
          </a:ln>
        </p:spPr>
      </p:pic>
      <p:sp>
        <p:nvSpPr>
          <p:cNvPr id="61" name="Google Shape;61;p1"/>
          <p:cNvSpPr/>
          <p:nvPr/>
        </p:nvSpPr>
        <p:spPr>
          <a:xfrm>
            <a:off x="1361350" y="8459100"/>
            <a:ext cx="10127400" cy="9960600"/>
          </a:xfrm>
          <a:prstGeom prst="rect">
            <a:avLst/>
          </a:prstGeom>
          <a:noFill/>
          <a:ln>
            <a:noFill/>
          </a:ln>
        </p:spPr>
        <p:txBody>
          <a:bodyPr anchorCtr="0" anchor="t" bIns="45650" lIns="91425" spcFirstLastPara="1" rIns="91425" wrap="square" tIns="45650">
            <a:noAutofit/>
          </a:bodyPr>
          <a:lstStyle/>
          <a:p>
            <a:pPr indent="0" lvl="0" marL="457200" rtl="0" algn="l">
              <a:lnSpc>
                <a:spcPct val="115000"/>
              </a:lnSpc>
              <a:spcBef>
                <a:spcPts val="0"/>
              </a:spcBef>
              <a:spcAft>
                <a:spcPts val="0"/>
              </a:spcAft>
              <a:buNone/>
            </a:pPr>
            <a:r>
              <a:rPr lang="en" sz="2850">
                <a:solidFill>
                  <a:schemeClr val="dk1"/>
                </a:solidFill>
                <a:latin typeface="Calibri"/>
                <a:ea typeface="Calibri"/>
                <a:cs typeface="Calibri"/>
                <a:sym typeface="Calibri"/>
              </a:rPr>
              <a:t>								 </a:t>
            </a:r>
            <a:r>
              <a:rPr lang="en" sz="2850">
                <a:solidFill>
                  <a:schemeClr val="dk1"/>
                </a:solidFill>
                <a:latin typeface="Calibri"/>
                <a:ea typeface="Calibri"/>
                <a:cs typeface="Calibri"/>
                <a:sym typeface="Calibri"/>
              </a:rPr>
              <a:t> </a:t>
            </a:r>
            <a:r>
              <a:rPr b="1" lang="en" sz="2850">
                <a:solidFill>
                  <a:schemeClr val="dk1"/>
                </a:solidFill>
                <a:latin typeface="Calibri"/>
                <a:ea typeface="Calibri"/>
                <a:cs typeface="Calibri"/>
                <a:sym typeface="Calibri"/>
              </a:rPr>
              <a:t>Problem</a:t>
            </a:r>
            <a:endParaRPr b="1" sz="2850">
              <a:solidFill>
                <a:schemeClr val="dk1"/>
              </a:solidFill>
              <a:latin typeface="Calibri"/>
              <a:ea typeface="Calibri"/>
              <a:cs typeface="Calibri"/>
              <a:sym typeface="Calibri"/>
            </a:endParaRPr>
          </a:p>
          <a:p>
            <a:pPr indent="-409575" lvl="0" marL="457200" rtl="0" algn="l">
              <a:lnSpc>
                <a:spcPct val="115000"/>
              </a:lnSpc>
              <a:spcBef>
                <a:spcPts val="0"/>
              </a:spcBef>
              <a:spcAft>
                <a:spcPts val="0"/>
              </a:spcAft>
              <a:buClr>
                <a:schemeClr val="dk1"/>
              </a:buClr>
              <a:buSzPts val="2850"/>
              <a:buFont typeface="Calibri"/>
              <a:buChar char="●"/>
            </a:pPr>
            <a:r>
              <a:rPr lang="en" sz="2850">
                <a:solidFill>
                  <a:schemeClr val="dk1"/>
                </a:solidFill>
                <a:latin typeface="Calibri"/>
                <a:ea typeface="Calibri"/>
                <a:cs typeface="Calibri"/>
                <a:sym typeface="Calibri"/>
              </a:rPr>
              <a:t>Tay-Sachs disease can be caused by 210 different mutations to the alpha subunit of the </a:t>
            </a:r>
            <a:r>
              <a:rPr i="1" lang="en" sz="2850">
                <a:solidFill>
                  <a:schemeClr val="dk1"/>
                </a:solidFill>
                <a:latin typeface="Calibri"/>
                <a:ea typeface="Calibri"/>
                <a:cs typeface="Calibri"/>
                <a:sym typeface="Calibri"/>
              </a:rPr>
              <a:t>HEXA</a:t>
            </a:r>
            <a:r>
              <a:rPr lang="en" sz="2850">
                <a:solidFill>
                  <a:schemeClr val="dk1"/>
                </a:solidFill>
                <a:latin typeface="Calibri"/>
                <a:ea typeface="Calibri"/>
                <a:cs typeface="Calibri"/>
                <a:sym typeface="Calibri"/>
              </a:rPr>
              <a:t> gene, causing a deficiency in the beta hexosaminidase-A(β-HexA) enzyme found in the nervous system lysosomes. This enzyme works to clear GM2 gangliosides out of the brain and spinal cord and, when unregulated, can cause widespread neuronal death and decreased lifespan.</a:t>
            </a:r>
            <a:endParaRPr sz="2850">
              <a:solidFill>
                <a:schemeClr val="dk1"/>
              </a:solidFill>
              <a:latin typeface="Calibri"/>
              <a:ea typeface="Calibri"/>
              <a:cs typeface="Calibri"/>
              <a:sym typeface="Calibri"/>
            </a:endParaRPr>
          </a:p>
          <a:p>
            <a:pPr indent="-409575" lvl="0" marL="457200" rtl="0" algn="l">
              <a:lnSpc>
                <a:spcPct val="115000"/>
              </a:lnSpc>
              <a:spcBef>
                <a:spcPts val="0"/>
              </a:spcBef>
              <a:spcAft>
                <a:spcPts val="0"/>
              </a:spcAft>
              <a:buClr>
                <a:schemeClr val="dk1"/>
              </a:buClr>
              <a:buSzPts val="2850"/>
              <a:buFont typeface="Calibri"/>
              <a:buChar char="●"/>
            </a:pPr>
            <a:r>
              <a:rPr lang="en" sz="2850">
                <a:solidFill>
                  <a:schemeClr val="dk1"/>
                </a:solidFill>
                <a:latin typeface="Calibri"/>
                <a:ea typeface="Calibri"/>
                <a:cs typeface="Calibri"/>
                <a:sym typeface="Calibri"/>
              </a:rPr>
              <a:t>Tay-Sachs has no known cure, and finding a way to target every individual mutation and cure it would take years of research without factoring in development, as well as having no way to revive the dead neurons.</a:t>
            </a:r>
            <a:endParaRPr sz="2850">
              <a:solidFill>
                <a:schemeClr val="dk1"/>
              </a:solidFill>
              <a:latin typeface="Calibri"/>
              <a:ea typeface="Calibri"/>
              <a:cs typeface="Calibri"/>
              <a:sym typeface="Calibri"/>
            </a:endParaRPr>
          </a:p>
          <a:p>
            <a:pPr indent="-409575" lvl="0" marL="457200" rtl="0" algn="l">
              <a:lnSpc>
                <a:spcPct val="115000"/>
              </a:lnSpc>
              <a:spcBef>
                <a:spcPts val="0"/>
              </a:spcBef>
              <a:spcAft>
                <a:spcPts val="0"/>
              </a:spcAft>
              <a:buClr>
                <a:schemeClr val="dk1"/>
              </a:buClr>
              <a:buSzPts val="2850"/>
              <a:buFont typeface="Calibri"/>
              <a:buChar char="●"/>
            </a:pPr>
            <a:r>
              <a:rPr lang="en" sz="2850">
                <a:solidFill>
                  <a:schemeClr val="dk1"/>
                </a:solidFill>
                <a:latin typeface="Calibri"/>
                <a:ea typeface="Calibri"/>
                <a:cs typeface="Calibri"/>
                <a:sym typeface="Calibri"/>
              </a:rPr>
              <a:t>Instead of focusing on an unsolvable problem, we chose to stop the progression of the disease and increase the life expectancy of Tay-Sachs victims. By inserting a healthy bacteria-translated </a:t>
            </a:r>
            <a:r>
              <a:rPr i="1" lang="en" sz="2850">
                <a:solidFill>
                  <a:schemeClr val="dk1"/>
                </a:solidFill>
                <a:latin typeface="Calibri"/>
                <a:ea typeface="Calibri"/>
                <a:cs typeface="Calibri"/>
                <a:sym typeface="Calibri"/>
              </a:rPr>
              <a:t>HEXA</a:t>
            </a:r>
            <a:r>
              <a:rPr lang="en" sz="2850">
                <a:solidFill>
                  <a:schemeClr val="dk1"/>
                </a:solidFill>
                <a:latin typeface="Calibri"/>
                <a:ea typeface="Calibri"/>
                <a:cs typeface="Calibri"/>
                <a:sym typeface="Calibri"/>
              </a:rPr>
              <a:t> gene into a cloning plasmid, we can produce as many copies of the gene as needed and produce β-HexA. After production, we can extract the </a:t>
            </a:r>
            <a:r>
              <a:rPr lang="en" sz="2850">
                <a:solidFill>
                  <a:schemeClr val="dk1"/>
                </a:solidFill>
                <a:latin typeface="Calibri"/>
                <a:ea typeface="Calibri"/>
                <a:cs typeface="Calibri"/>
                <a:sym typeface="Calibri"/>
              </a:rPr>
              <a:t>β-HexA</a:t>
            </a:r>
            <a:r>
              <a:rPr lang="en" sz="2850">
                <a:solidFill>
                  <a:schemeClr val="dk1"/>
                </a:solidFill>
                <a:latin typeface="Calibri"/>
                <a:ea typeface="Calibri"/>
                <a:cs typeface="Calibri"/>
                <a:sym typeface="Calibri"/>
              </a:rPr>
              <a:t> and put it into a solution that can be injected into the spinal cord. Once administered, the enzymes will function naturally and regulate the gangliosides in the CNS, stopping the advancement of the disease.</a:t>
            </a:r>
            <a:endParaRPr sz="285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sz="1229"/>
          </a:p>
        </p:txBody>
      </p:sp>
      <p:pic>
        <p:nvPicPr>
          <p:cNvPr id="62" name="Google Shape;62;p1"/>
          <p:cNvPicPr preferRelativeResize="0"/>
          <p:nvPr/>
        </p:nvPicPr>
        <p:blipFill rotWithShape="1">
          <a:blip r:embed="rId4">
            <a:alphaModFix/>
          </a:blip>
          <a:srcRect b="12032" l="0" r="0" t="13550"/>
          <a:stretch/>
        </p:blipFill>
        <p:spPr>
          <a:xfrm>
            <a:off x="17121555" y="19075639"/>
            <a:ext cx="5073884" cy="1054827"/>
          </a:xfrm>
          <a:prstGeom prst="rect">
            <a:avLst/>
          </a:prstGeom>
          <a:noFill/>
          <a:ln>
            <a:noFill/>
          </a:ln>
        </p:spPr>
      </p:pic>
      <p:pic>
        <p:nvPicPr>
          <p:cNvPr id="63" name="Google Shape;63;p1"/>
          <p:cNvPicPr preferRelativeResize="0"/>
          <p:nvPr/>
        </p:nvPicPr>
        <p:blipFill rotWithShape="1">
          <a:blip r:embed="rId5">
            <a:alphaModFix/>
          </a:blip>
          <a:srcRect b="23600" l="9561" r="11287" t="23329"/>
          <a:stretch/>
        </p:blipFill>
        <p:spPr>
          <a:xfrm>
            <a:off x="11173296" y="18820379"/>
            <a:ext cx="4590861" cy="1565347"/>
          </a:xfrm>
          <a:prstGeom prst="rect">
            <a:avLst/>
          </a:prstGeom>
          <a:noFill/>
          <a:ln>
            <a:noFill/>
          </a:ln>
        </p:spPr>
      </p:pic>
      <p:pic>
        <p:nvPicPr>
          <p:cNvPr id="64" name="Google Shape;64;p1"/>
          <p:cNvPicPr preferRelativeResize="0"/>
          <p:nvPr/>
        </p:nvPicPr>
        <p:blipFill rotWithShape="1">
          <a:blip r:embed="rId6">
            <a:alphaModFix/>
          </a:blip>
          <a:srcRect b="0" l="0" r="0" t="0"/>
          <a:stretch/>
        </p:blipFill>
        <p:spPr>
          <a:xfrm>
            <a:off x="31940613" y="18858439"/>
            <a:ext cx="3849561" cy="1489301"/>
          </a:xfrm>
          <a:prstGeom prst="rect">
            <a:avLst/>
          </a:prstGeom>
          <a:noFill/>
          <a:ln>
            <a:noFill/>
          </a:ln>
        </p:spPr>
      </p:pic>
      <p:pic>
        <p:nvPicPr>
          <p:cNvPr id="65" name="Google Shape;65;p1"/>
          <p:cNvPicPr preferRelativeResize="0"/>
          <p:nvPr/>
        </p:nvPicPr>
        <p:blipFill rotWithShape="1">
          <a:blip r:embed="rId7">
            <a:alphaModFix/>
          </a:blip>
          <a:srcRect b="0" l="0" r="0" t="0"/>
          <a:stretch/>
        </p:blipFill>
        <p:spPr>
          <a:xfrm>
            <a:off x="7761119" y="18820328"/>
            <a:ext cx="1772317" cy="1720278"/>
          </a:xfrm>
          <a:prstGeom prst="rect">
            <a:avLst/>
          </a:prstGeom>
          <a:noFill/>
          <a:ln>
            <a:noFill/>
          </a:ln>
        </p:spPr>
      </p:pic>
      <p:pic>
        <p:nvPicPr>
          <p:cNvPr id="66" name="Google Shape;66;p1"/>
          <p:cNvPicPr preferRelativeResize="0"/>
          <p:nvPr/>
        </p:nvPicPr>
        <p:blipFill rotWithShape="1">
          <a:blip r:embed="rId8">
            <a:alphaModFix/>
          </a:blip>
          <a:srcRect b="0" l="0" r="7621" t="0"/>
          <a:stretch/>
        </p:blipFill>
        <p:spPr>
          <a:xfrm>
            <a:off x="1673468" y="18820297"/>
            <a:ext cx="4447837" cy="1565388"/>
          </a:xfrm>
          <a:prstGeom prst="rect">
            <a:avLst/>
          </a:prstGeom>
          <a:noFill/>
          <a:ln>
            <a:noFill/>
          </a:ln>
        </p:spPr>
      </p:pic>
      <p:pic>
        <p:nvPicPr>
          <p:cNvPr id="67" name="Google Shape;67;p1"/>
          <p:cNvPicPr preferRelativeResize="0"/>
          <p:nvPr/>
        </p:nvPicPr>
        <p:blipFill rotWithShape="1">
          <a:blip r:embed="rId9">
            <a:alphaModFix/>
          </a:blip>
          <a:srcRect b="0" l="0" r="0" t="0"/>
          <a:stretch/>
        </p:blipFill>
        <p:spPr>
          <a:xfrm>
            <a:off x="23552839" y="18858378"/>
            <a:ext cx="6718247" cy="1489260"/>
          </a:xfrm>
          <a:prstGeom prst="rect">
            <a:avLst/>
          </a:prstGeom>
          <a:noFill/>
          <a:ln>
            <a:noFill/>
          </a:ln>
        </p:spPr>
      </p:pic>
      <p:pic>
        <p:nvPicPr>
          <p:cNvPr id="68" name="Google Shape;68;p1"/>
          <p:cNvPicPr preferRelativeResize="0"/>
          <p:nvPr/>
        </p:nvPicPr>
        <p:blipFill>
          <a:blip r:embed="rId10">
            <a:alphaModFix/>
          </a:blip>
          <a:stretch>
            <a:fillRect/>
          </a:stretch>
        </p:blipFill>
        <p:spPr>
          <a:xfrm>
            <a:off x="28892375" y="15645800"/>
            <a:ext cx="2496594" cy="2529000"/>
          </a:xfrm>
          <a:prstGeom prst="rect">
            <a:avLst/>
          </a:prstGeom>
          <a:noFill/>
          <a:ln>
            <a:noFill/>
          </a:ln>
        </p:spPr>
      </p:pic>
      <p:sp>
        <p:nvSpPr>
          <p:cNvPr id="69" name="Google Shape;69;p1"/>
          <p:cNvSpPr/>
          <p:nvPr/>
        </p:nvSpPr>
        <p:spPr>
          <a:xfrm>
            <a:off x="12145663" y="2819250"/>
            <a:ext cx="11376600" cy="8895300"/>
          </a:xfrm>
          <a:prstGeom prst="rect">
            <a:avLst/>
          </a:prstGeom>
          <a:solidFill>
            <a:schemeClr val="lt1"/>
          </a:solidFill>
          <a:ln cap="flat" cmpd="sng" w="76200">
            <a:solidFill>
              <a:srgbClr val="21AAE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800"/>
          </a:p>
        </p:txBody>
      </p:sp>
      <p:sp>
        <p:nvSpPr>
          <p:cNvPr id="70" name="Google Shape;70;p1"/>
          <p:cNvSpPr txBox="1"/>
          <p:nvPr/>
        </p:nvSpPr>
        <p:spPr>
          <a:xfrm>
            <a:off x="12188425" y="2865350"/>
            <a:ext cx="11364300" cy="87792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Clr>
                <a:schemeClr val="dk1"/>
              </a:buClr>
              <a:buFont typeface="Arial"/>
              <a:buNone/>
            </a:pPr>
            <a:r>
              <a:rPr b="1" lang="en" sz="3272">
                <a:solidFill>
                  <a:schemeClr val="dk1"/>
                </a:solidFill>
                <a:latin typeface="Calibri"/>
                <a:ea typeface="Calibri"/>
                <a:cs typeface="Calibri"/>
                <a:sym typeface="Calibri"/>
              </a:rPr>
              <a:t>Experiment Details/Plans</a:t>
            </a:r>
            <a:endParaRPr b="1" sz="3272">
              <a:solidFill>
                <a:schemeClr val="dk1"/>
              </a:solidFill>
              <a:latin typeface="Calibri"/>
              <a:ea typeface="Calibri"/>
              <a:cs typeface="Calibri"/>
              <a:sym typeface="Calibri"/>
            </a:endParaRPr>
          </a:p>
          <a:p>
            <a:pPr indent="0" lvl="0" marL="457200" rtl="0" algn="ctr">
              <a:spcBef>
                <a:spcPts val="0"/>
              </a:spcBef>
              <a:spcAft>
                <a:spcPts val="0"/>
              </a:spcAft>
              <a:buNone/>
            </a:pPr>
            <a:r>
              <a:rPr b="1" lang="en" sz="3050">
                <a:solidFill>
                  <a:schemeClr val="dk1"/>
                </a:solidFill>
                <a:latin typeface="Calibri"/>
                <a:ea typeface="Calibri"/>
                <a:cs typeface="Calibri"/>
                <a:sym typeface="Calibri"/>
              </a:rPr>
              <a:t>Learn: </a:t>
            </a:r>
            <a:r>
              <a:rPr lang="en" sz="3050">
                <a:solidFill>
                  <a:schemeClr val="dk1"/>
                </a:solidFill>
                <a:latin typeface="Calibri"/>
                <a:ea typeface="Calibri"/>
                <a:cs typeface="Calibri"/>
                <a:sym typeface="Calibri"/>
              </a:rPr>
              <a:t>Our team researched an innovative solution to Tay-Sachs disease by engineering a plasmid to overproduce the  β-HexA protein via bacterial cloning.</a:t>
            </a:r>
            <a:endParaRPr sz="3050">
              <a:solidFill>
                <a:schemeClr val="dk1"/>
              </a:solidFill>
              <a:latin typeface="Calibri"/>
              <a:ea typeface="Calibri"/>
              <a:cs typeface="Calibri"/>
              <a:sym typeface="Calibri"/>
            </a:endParaRPr>
          </a:p>
          <a:p>
            <a:pPr indent="0" lvl="0" marL="457200" rtl="0" algn="ctr">
              <a:spcBef>
                <a:spcPts val="0"/>
              </a:spcBef>
              <a:spcAft>
                <a:spcPts val="0"/>
              </a:spcAft>
              <a:buNone/>
            </a:pPr>
            <a:r>
              <a:t/>
            </a:r>
            <a:endParaRPr sz="3050">
              <a:solidFill>
                <a:schemeClr val="dk1"/>
              </a:solidFill>
              <a:latin typeface="Calibri"/>
              <a:ea typeface="Calibri"/>
              <a:cs typeface="Calibri"/>
              <a:sym typeface="Calibri"/>
            </a:endParaRPr>
          </a:p>
          <a:p>
            <a:pPr indent="0" lvl="0" marL="457200" rtl="0" algn="ctr">
              <a:spcBef>
                <a:spcPts val="0"/>
              </a:spcBef>
              <a:spcAft>
                <a:spcPts val="0"/>
              </a:spcAft>
              <a:buNone/>
            </a:pPr>
            <a:r>
              <a:rPr b="1" lang="en" sz="3050">
                <a:solidFill>
                  <a:schemeClr val="dk1"/>
                </a:solidFill>
                <a:latin typeface="Calibri"/>
                <a:ea typeface="Calibri"/>
                <a:cs typeface="Calibri"/>
                <a:sym typeface="Calibri"/>
              </a:rPr>
              <a:t>Design: </a:t>
            </a:r>
            <a:r>
              <a:rPr lang="en" sz="3050">
                <a:solidFill>
                  <a:schemeClr val="dk1"/>
                </a:solidFill>
                <a:latin typeface="Calibri"/>
                <a:ea typeface="Calibri"/>
                <a:cs typeface="Calibri"/>
                <a:sym typeface="Calibri"/>
              </a:rPr>
              <a:t>Edit the pUC19 plasmid using the BL21(DE3) strain (an </a:t>
            </a:r>
            <a:r>
              <a:rPr i="1" lang="en" sz="3050">
                <a:solidFill>
                  <a:schemeClr val="dk1"/>
                </a:solidFill>
                <a:latin typeface="Calibri"/>
                <a:ea typeface="Calibri"/>
                <a:cs typeface="Calibri"/>
                <a:sym typeface="Calibri"/>
              </a:rPr>
              <a:t>E.coli</a:t>
            </a:r>
            <a:r>
              <a:rPr lang="en" sz="3050">
                <a:solidFill>
                  <a:schemeClr val="dk1"/>
                </a:solidFill>
                <a:latin typeface="Calibri"/>
                <a:ea typeface="Calibri"/>
                <a:cs typeface="Calibri"/>
                <a:sym typeface="Calibri"/>
              </a:rPr>
              <a:t> cloning vector that expresses the Amp resistance) by replacing the lacZ gene, a reporter gene which encodes beta-</a:t>
            </a:r>
            <a:r>
              <a:rPr lang="en" sz="3050">
                <a:solidFill>
                  <a:schemeClr val="dk1"/>
                </a:solidFill>
                <a:latin typeface="Calibri"/>
                <a:ea typeface="Calibri"/>
                <a:cs typeface="Calibri"/>
                <a:sym typeface="Calibri"/>
              </a:rPr>
              <a:t>galactosidase</a:t>
            </a:r>
            <a:r>
              <a:rPr lang="en" sz="3050">
                <a:solidFill>
                  <a:schemeClr val="dk1"/>
                </a:solidFill>
                <a:latin typeface="Calibri"/>
                <a:ea typeface="Calibri"/>
                <a:cs typeface="Calibri"/>
                <a:sym typeface="Calibri"/>
              </a:rPr>
              <a:t> with the </a:t>
            </a:r>
            <a:r>
              <a:rPr i="1" lang="en" sz="3050">
                <a:solidFill>
                  <a:schemeClr val="dk1"/>
                </a:solidFill>
                <a:latin typeface="Calibri"/>
                <a:ea typeface="Calibri"/>
                <a:cs typeface="Calibri"/>
                <a:sym typeface="Calibri"/>
              </a:rPr>
              <a:t>HEXA </a:t>
            </a:r>
            <a:r>
              <a:rPr lang="en" sz="3050">
                <a:solidFill>
                  <a:schemeClr val="dk1"/>
                </a:solidFill>
                <a:latin typeface="Calibri"/>
                <a:ea typeface="Calibri"/>
                <a:cs typeface="Calibri"/>
                <a:sym typeface="Calibri"/>
              </a:rPr>
              <a:t>gene, a gene that encodes </a:t>
            </a:r>
            <a:r>
              <a:rPr lang="en" sz="3050">
                <a:solidFill>
                  <a:schemeClr val="dk1"/>
                </a:solidFill>
                <a:latin typeface="Calibri"/>
                <a:ea typeface="Calibri"/>
                <a:cs typeface="Calibri"/>
                <a:sym typeface="Calibri"/>
              </a:rPr>
              <a:t>the</a:t>
            </a:r>
            <a:r>
              <a:rPr lang="en" sz="3050">
                <a:solidFill>
                  <a:schemeClr val="dk1"/>
                </a:solidFill>
                <a:latin typeface="Calibri"/>
                <a:ea typeface="Calibri"/>
                <a:cs typeface="Calibri"/>
                <a:sym typeface="Calibri"/>
              </a:rPr>
              <a:t> production of the alpha subunit of β-HexA.</a:t>
            </a:r>
            <a:endParaRPr sz="3050">
              <a:solidFill>
                <a:schemeClr val="dk1"/>
              </a:solidFill>
              <a:latin typeface="Calibri"/>
              <a:ea typeface="Calibri"/>
              <a:cs typeface="Calibri"/>
              <a:sym typeface="Calibri"/>
            </a:endParaRPr>
          </a:p>
          <a:p>
            <a:pPr indent="0" lvl="0" marL="457200" rtl="0" algn="ctr">
              <a:spcBef>
                <a:spcPts val="0"/>
              </a:spcBef>
              <a:spcAft>
                <a:spcPts val="0"/>
              </a:spcAft>
              <a:buNone/>
            </a:pPr>
            <a:r>
              <a:t/>
            </a:r>
            <a:endParaRPr sz="3050">
              <a:solidFill>
                <a:schemeClr val="dk1"/>
              </a:solidFill>
              <a:latin typeface="Calibri"/>
              <a:ea typeface="Calibri"/>
              <a:cs typeface="Calibri"/>
              <a:sym typeface="Calibri"/>
            </a:endParaRPr>
          </a:p>
          <a:p>
            <a:pPr indent="0" lvl="0" marL="457200" rtl="0" algn="ctr">
              <a:spcBef>
                <a:spcPts val="0"/>
              </a:spcBef>
              <a:spcAft>
                <a:spcPts val="0"/>
              </a:spcAft>
              <a:buNone/>
            </a:pPr>
            <a:r>
              <a:rPr b="1" lang="en" sz="3050">
                <a:solidFill>
                  <a:schemeClr val="dk1"/>
                </a:solidFill>
                <a:latin typeface="Calibri"/>
                <a:ea typeface="Calibri"/>
                <a:cs typeface="Calibri"/>
                <a:sym typeface="Calibri"/>
              </a:rPr>
              <a:t>Test/Build: </a:t>
            </a:r>
            <a:r>
              <a:rPr lang="en" sz="3050">
                <a:solidFill>
                  <a:schemeClr val="dk1"/>
                </a:solidFill>
                <a:latin typeface="Calibri"/>
                <a:ea typeface="Calibri"/>
                <a:cs typeface="Calibri"/>
                <a:sym typeface="Calibri"/>
              </a:rPr>
              <a:t>Using materials from the BioBricks parts registry, our team plans to build a plasmid to overproduce the alpha subunit of β-HexA and uses MPRA arrays in order to increase the plasmid specificity and test its efficiency. We will test the effectiveness of the plasmid by using gel electrophoresis and a western blot to test for the presence of β-HexA. From both of these tests, we aim to maximize the output of </a:t>
            </a:r>
            <a:r>
              <a:rPr lang="en" sz="3050">
                <a:solidFill>
                  <a:schemeClr val="dk1"/>
                </a:solidFill>
                <a:latin typeface="Calibri"/>
                <a:ea typeface="Calibri"/>
                <a:cs typeface="Calibri"/>
                <a:sym typeface="Calibri"/>
              </a:rPr>
              <a:t>the</a:t>
            </a:r>
            <a:r>
              <a:rPr lang="en" sz="3050">
                <a:solidFill>
                  <a:schemeClr val="dk1"/>
                </a:solidFill>
                <a:latin typeface="Calibri"/>
                <a:ea typeface="Calibri"/>
                <a:cs typeface="Calibri"/>
                <a:sym typeface="Calibri"/>
              </a:rPr>
              <a:t> </a:t>
            </a:r>
            <a:r>
              <a:rPr i="1" lang="en" sz="3050">
                <a:solidFill>
                  <a:schemeClr val="dk1"/>
                </a:solidFill>
                <a:latin typeface="Calibri"/>
                <a:ea typeface="Calibri"/>
                <a:cs typeface="Calibri"/>
                <a:sym typeface="Calibri"/>
              </a:rPr>
              <a:t>HEXA</a:t>
            </a:r>
            <a:r>
              <a:rPr lang="en" sz="3050">
                <a:solidFill>
                  <a:schemeClr val="dk1"/>
                </a:solidFill>
                <a:latin typeface="Calibri"/>
                <a:ea typeface="Calibri"/>
                <a:cs typeface="Calibri"/>
                <a:sym typeface="Calibri"/>
              </a:rPr>
              <a:t> gene. </a:t>
            </a:r>
            <a:endParaRPr sz="3050">
              <a:solidFill>
                <a:schemeClr val="dk1"/>
              </a:solidFill>
              <a:latin typeface="Calibri"/>
              <a:ea typeface="Calibri"/>
              <a:cs typeface="Calibri"/>
              <a:sym typeface="Calibri"/>
            </a:endParaRPr>
          </a:p>
          <a:p>
            <a:pPr indent="0" lvl="0" marL="457200" rtl="0" algn="l">
              <a:spcBef>
                <a:spcPts val="0"/>
              </a:spcBef>
              <a:spcAft>
                <a:spcPts val="0"/>
              </a:spcAft>
              <a:buNone/>
            </a:pPr>
            <a:r>
              <a:t/>
            </a:r>
            <a:endParaRPr sz="2850">
              <a:solidFill>
                <a:schemeClr val="dk1"/>
              </a:solidFill>
              <a:latin typeface="Calibri"/>
              <a:ea typeface="Calibri"/>
              <a:cs typeface="Calibri"/>
              <a:sym typeface="Calibri"/>
            </a:endParaRPr>
          </a:p>
          <a:p>
            <a:pPr indent="0" lvl="0" marL="457200" rtl="0" algn="l">
              <a:spcBef>
                <a:spcPts val="0"/>
              </a:spcBef>
              <a:spcAft>
                <a:spcPts val="0"/>
              </a:spcAft>
              <a:buNone/>
            </a:pPr>
            <a:r>
              <a:t/>
            </a:r>
            <a:endParaRPr sz="2850">
              <a:solidFill>
                <a:schemeClr val="dk1"/>
              </a:solidFill>
              <a:latin typeface="Calibri"/>
              <a:ea typeface="Calibri"/>
              <a:cs typeface="Calibri"/>
              <a:sym typeface="Calibri"/>
            </a:endParaRPr>
          </a:p>
        </p:txBody>
      </p:sp>
      <p:pic>
        <p:nvPicPr>
          <p:cNvPr id="71" name="Google Shape;71;p1" title="Screenshot 2025-03-10 at 10.39.15 PM.png"/>
          <p:cNvPicPr preferRelativeResize="0"/>
          <p:nvPr/>
        </p:nvPicPr>
        <p:blipFill>
          <a:blip r:embed="rId11">
            <a:alphaModFix/>
          </a:blip>
          <a:stretch>
            <a:fillRect/>
          </a:stretch>
        </p:blipFill>
        <p:spPr>
          <a:xfrm>
            <a:off x="12234663" y="11939925"/>
            <a:ext cx="11198650" cy="6224371"/>
          </a:xfrm>
          <a:prstGeom prst="rect">
            <a:avLst/>
          </a:prstGeom>
          <a:noFill/>
          <a:ln>
            <a:noFill/>
          </a:ln>
        </p:spPr>
      </p:pic>
      <p:sp>
        <p:nvSpPr>
          <p:cNvPr id="72" name="Google Shape;72;p1"/>
          <p:cNvSpPr txBox="1"/>
          <p:nvPr/>
        </p:nvSpPr>
        <p:spPr>
          <a:xfrm>
            <a:off x="17198738" y="12162675"/>
            <a:ext cx="1270500" cy="80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050">
                <a:solidFill>
                  <a:schemeClr val="dk1"/>
                </a:solidFill>
                <a:latin typeface="Calibri"/>
                <a:ea typeface="Calibri"/>
                <a:cs typeface="Calibri"/>
                <a:sym typeface="Calibri"/>
              </a:rPr>
              <a:t>Model</a:t>
            </a:r>
            <a:endParaRPr b="1" sz="305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