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yEy9wKpfzdzpXqu2NwUhru9GT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efd1bf96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efd1bf96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11" Type="http://schemas.openxmlformats.org/officeDocument/2006/relationships/image" Target="../media/image10.jpg"/><Relationship Id="rId10" Type="http://schemas.openxmlformats.org/officeDocument/2006/relationships/image" Target="../media/image8.png"/><Relationship Id="rId12" Type="http://schemas.openxmlformats.org/officeDocument/2006/relationships/image" Target="../media/image9.png"/><Relationship Id="rId9" Type="http://schemas.openxmlformats.org/officeDocument/2006/relationships/image" Target="../media/image7.png"/><Relationship Id="rId5" Type="http://schemas.openxmlformats.org/officeDocument/2006/relationships/image" Target="../media/image2.jp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A4C2F4"/>
            </a:gs>
            <a:gs pos="36000">
              <a:srgbClr val="CFE2F3"/>
            </a:gs>
            <a:gs pos="68000">
              <a:srgbClr val="B6D7A8"/>
            </a:gs>
            <a:gs pos="100000">
              <a:srgbClr val="93C47D"/>
            </a:gs>
          </a:gsLst>
          <a:lin ang="2698631" scaled="0"/>
        </a:gra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efd1bf967a_0_0"/>
          <p:cNvSpPr txBox="1"/>
          <p:nvPr/>
        </p:nvSpPr>
        <p:spPr>
          <a:xfrm>
            <a:off x="210900" y="664825"/>
            <a:ext cx="71394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17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Aim to reduce coral bleaching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commercial algae supplement, quadrant streaking, and flasks for incubation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Able to experiment and model algal growth, but unable with current equipment to simulate a complete ecosystem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 showed the successful isolation of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Zooxanthellae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the first step in the genetic modification process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1efd1bf967a_0_0"/>
          <p:cNvSpPr txBox="1"/>
          <p:nvPr/>
        </p:nvSpPr>
        <p:spPr>
          <a:xfrm>
            <a:off x="3370475" y="22622"/>
            <a:ext cx="5747400" cy="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201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lang="en-US" sz="1500">
                <a:solidFill>
                  <a:schemeClr val="dk1"/>
                </a:solidFill>
              </a:rPr>
              <a:t>PRJCT SCRaPES</a:t>
            </a:r>
            <a:endParaRPr b="1" sz="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201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900">
                <a:solidFill>
                  <a:schemeClr val="dk1"/>
                </a:solidFill>
              </a:rPr>
              <a:t>Mia McVey, Liam Klug, Lyle Musesengwa, Ellen Klug, Eric Jorgenson (ETSU Research Corp.)</a:t>
            </a:r>
            <a:endParaRPr sz="2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201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900">
                <a:solidFill>
                  <a:schemeClr val="dk1"/>
                </a:solidFill>
              </a:rPr>
              <a:t>Dobyns-Bennett, Kingsport, TN, USA </a:t>
            </a:r>
            <a:endParaRPr sz="200"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1" sz="200">
              <a:solidFill>
                <a:schemeClr val="dk1"/>
              </a:solidFill>
            </a:endParaRPr>
          </a:p>
        </p:txBody>
      </p:sp>
      <p:pic>
        <p:nvPicPr>
          <p:cNvPr id="86" name="Google Shape;86;g1efd1bf967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2025" y="22625"/>
            <a:ext cx="1889469" cy="65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1efd1bf967a_0_0"/>
          <p:cNvPicPr preferRelativeResize="0"/>
          <p:nvPr/>
        </p:nvPicPr>
        <p:blipFill rotWithShape="1">
          <a:blip r:embed="rId4">
            <a:alphaModFix/>
          </a:blip>
          <a:srcRect b="5634" l="0" r="0" t="12351"/>
          <a:stretch/>
        </p:blipFill>
        <p:spPr>
          <a:xfrm>
            <a:off x="4067803" y="4646046"/>
            <a:ext cx="1338175" cy="3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g1efd1bf967a_0_0"/>
          <p:cNvPicPr preferRelativeResize="0"/>
          <p:nvPr/>
        </p:nvPicPr>
        <p:blipFill rotWithShape="1">
          <a:blip r:embed="rId5">
            <a:alphaModFix/>
          </a:blip>
          <a:srcRect b="22358" l="9561" r="11287" t="25825"/>
          <a:stretch/>
        </p:blipFill>
        <p:spPr>
          <a:xfrm>
            <a:off x="2668248" y="4571170"/>
            <a:ext cx="122169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g1efd1bf967a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736992" y="4571148"/>
            <a:ext cx="1057473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efd1bf967a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076714" y="4557103"/>
            <a:ext cx="410122" cy="4214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g1efd1bf967a_0_0"/>
          <p:cNvPicPr preferRelativeResize="0"/>
          <p:nvPr/>
        </p:nvPicPr>
        <p:blipFill rotWithShape="1">
          <a:blip r:embed="rId8">
            <a:alphaModFix/>
          </a:blip>
          <a:srcRect b="0" l="-2051" r="0" t="0"/>
          <a:stretch/>
        </p:blipFill>
        <p:spPr>
          <a:xfrm>
            <a:off x="513116" y="4571170"/>
            <a:ext cx="130786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1efd1bf967a_0_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583835" y="4608608"/>
            <a:ext cx="1901251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g1efd1bf967a_0_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161150" y="2701000"/>
            <a:ext cx="3189251" cy="1793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g1efd1bf967a_0_0"/>
          <p:cNvPicPr preferRelativeResize="0"/>
          <p:nvPr/>
        </p:nvPicPr>
        <p:blipFill rotWithShape="1">
          <a:blip r:embed="rId11">
            <a:alphaModFix/>
          </a:blip>
          <a:srcRect b="27535" l="21531" r="26433" t="439"/>
          <a:stretch/>
        </p:blipFill>
        <p:spPr>
          <a:xfrm>
            <a:off x="7562381" y="1878978"/>
            <a:ext cx="1406700" cy="25860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pic>
        <p:nvPicPr>
          <p:cNvPr id="95" name="Google Shape;95;g1efd1bf967a_0_0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32352" y="2730975"/>
            <a:ext cx="3082800" cy="1734000"/>
          </a:xfrm>
          <a:prstGeom prst="roundRect">
            <a:avLst>
              <a:gd fmla="val 6449" name="adj"/>
            </a:avLst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