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6636" userDrawn="1">
          <p15:clr>
            <a:srgbClr val="747775"/>
          </p15:clr>
        </p15:guide>
        <p15:guide id="2" pos="1180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26" d="100"/>
          <a:sy n="26" d="100"/>
        </p:scale>
        <p:origin x="-132" y="-96"/>
      </p:cViewPr>
      <p:guideLst>
        <p:guide orient="horz" pos="6636"/>
        <p:guide pos="1180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B17642-5DD1-4809-95E3-F104B25A2BB8}">
      <dsp:nvSpPr>
        <dsp:cNvPr id="0" name=""/>
        <dsp:cNvSpPr/>
      </dsp:nvSpPr>
      <dsp:spPr>
        <a:xfrm rot="5400000">
          <a:off x="8095858" y="-3372294"/>
          <a:ext cx="1648707" cy="83954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1" kern="1200" dirty="0" err="1" smtClean="0">
              <a:latin typeface="Calibri" pitchFamily="34" charset="0"/>
              <a:cs typeface="Calibri" pitchFamily="34" charset="0"/>
            </a:rPr>
            <a:t>Geobacter</a:t>
          </a:r>
          <a:r>
            <a:rPr lang="en-US" sz="2400" b="0" i="0" kern="1200" dirty="0" smtClean="0">
              <a:latin typeface="Calibri" pitchFamily="34" charset="0"/>
              <a:cs typeface="Calibri" pitchFamily="34" charset="0"/>
            </a:rPr>
            <a:t> requires multiple proteins to interact and form filaments necessary for uranium remediation.</a:t>
          </a:r>
          <a:endParaRPr lang="en-US" sz="2400" kern="1200" dirty="0">
            <a:latin typeface="Calibri" pitchFamily="34" charset="0"/>
            <a:cs typeface="Calibri" pitchFamily="34" charset="0"/>
          </a:endParaRPr>
        </a:p>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Ensuring all proteins are properly expressed and processed in </a:t>
          </a:r>
          <a:r>
            <a:rPr lang="en-US" sz="2400" b="0" i="1" kern="1200" dirty="0" smtClean="0">
              <a:latin typeface="Calibri" pitchFamily="34" charset="0"/>
              <a:cs typeface="Calibri" pitchFamily="34" charset="0"/>
            </a:rPr>
            <a:t>E. coli</a:t>
          </a:r>
          <a:r>
            <a:rPr lang="en-US" sz="2400" b="0" i="0" kern="1200" dirty="0" smtClean="0">
              <a:latin typeface="Calibri" pitchFamily="34" charset="0"/>
              <a:cs typeface="Calibri" pitchFamily="34" charset="0"/>
            </a:rPr>
            <a:t> is a key challenge</a:t>
          </a:r>
          <a:r>
            <a:rPr lang="en-US" sz="1700" b="0" i="0" kern="1200" dirty="0" smtClean="0">
              <a:latin typeface="Calibri" pitchFamily="34" charset="0"/>
              <a:cs typeface="Calibri" pitchFamily="34" charset="0"/>
            </a:rPr>
            <a:t>.</a:t>
          </a:r>
          <a:endParaRPr lang="en-US" sz="1700" kern="1200" dirty="0">
            <a:latin typeface="Calibri" pitchFamily="34" charset="0"/>
            <a:cs typeface="Calibri" pitchFamily="34" charset="0"/>
          </a:endParaRPr>
        </a:p>
      </dsp:txBody>
      <dsp:txXfrm rot="5400000">
        <a:off x="8095858" y="-3372294"/>
        <a:ext cx="1648707" cy="8395494"/>
      </dsp:txXfrm>
    </dsp:sp>
    <dsp:sp modelId="{EE00BC39-8C55-4F77-AA38-59CC707ED769}">
      <dsp:nvSpPr>
        <dsp:cNvPr id="0" name=""/>
        <dsp:cNvSpPr/>
      </dsp:nvSpPr>
      <dsp:spPr>
        <a:xfrm>
          <a:off x="0" y="138522"/>
          <a:ext cx="4722465" cy="137385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i="0" kern="1200" dirty="0" smtClean="0">
              <a:latin typeface="Calibri" pitchFamily="34" charset="0"/>
              <a:cs typeface="Calibri" pitchFamily="34" charset="0"/>
            </a:rPr>
            <a:t>Protein Expression &amp; Processing</a:t>
          </a:r>
          <a:endParaRPr lang="en-US" sz="4000" b="0" i="0" kern="1200" dirty="0">
            <a:latin typeface="Calibri" pitchFamily="34" charset="0"/>
            <a:cs typeface="Calibri" pitchFamily="34" charset="0"/>
          </a:endParaRPr>
        </a:p>
      </dsp:txBody>
      <dsp:txXfrm>
        <a:off x="0" y="138522"/>
        <a:ext cx="4722465" cy="1373859"/>
      </dsp:txXfrm>
    </dsp:sp>
    <dsp:sp modelId="{D3B5E5A8-93B9-401E-89AC-32F4EDE78957}">
      <dsp:nvSpPr>
        <dsp:cNvPr id="0" name=""/>
        <dsp:cNvSpPr/>
      </dsp:nvSpPr>
      <dsp:spPr>
        <a:xfrm rot="5400000">
          <a:off x="8185574" y="-1744609"/>
          <a:ext cx="1477755" cy="84039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Purifying these proteins while preserving their functional properties and essential residues is difficult.</a:t>
          </a:r>
          <a:endParaRPr lang="en-US" sz="2400" kern="1200" dirty="0">
            <a:latin typeface="Calibri" pitchFamily="34" charset="0"/>
            <a:cs typeface="Calibri" pitchFamily="34" charset="0"/>
          </a:endParaRPr>
        </a:p>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Stability, effectiveness, and durability in the long term must be carefully evaluated to ensure real-world functionality.</a:t>
          </a:r>
          <a:endParaRPr lang="en-US" sz="2400" kern="1200" dirty="0">
            <a:latin typeface="Calibri" pitchFamily="34" charset="0"/>
            <a:cs typeface="Calibri" pitchFamily="34" charset="0"/>
          </a:endParaRPr>
        </a:p>
      </dsp:txBody>
      <dsp:txXfrm rot="5400000">
        <a:off x="8185574" y="-1744609"/>
        <a:ext cx="1477755" cy="8403973"/>
      </dsp:txXfrm>
    </dsp:sp>
    <dsp:sp modelId="{9AC90709-5A9D-416A-927D-C680D3285FEB}">
      <dsp:nvSpPr>
        <dsp:cNvPr id="0" name=""/>
        <dsp:cNvSpPr/>
      </dsp:nvSpPr>
      <dsp:spPr>
        <a:xfrm>
          <a:off x="0" y="1770447"/>
          <a:ext cx="4722465" cy="137385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i="0" kern="1200" dirty="0" smtClean="0">
              <a:latin typeface="Calibri" pitchFamily="34" charset="0"/>
              <a:cs typeface="Calibri" pitchFamily="34" charset="0"/>
            </a:rPr>
            <a:t>Protein Purification</a:t>
          </a:r>
          <a:endParaRPr lang="en-US" sz="4000" b="0" i="0" kern="1200" dirty="0">
            <a:latin typeface="Calibri" pitchFamily="34" charset="0"/>
            <a:cs typeface="Calibri" pitchFamily="34" charset="0"/>
          </a:endParaRPr>
        </a:p>
      </dsp:txBody>
      <dsp:txXfrm>
        <a:off x="0" y="1770447"/>
        <a:ext cx="4722465" cy="1373859"/>
      </dsp:txXfrm>
    </dsp:sp>
    <dsp:sp modelId="{AE5868E1-B038-4A93-812C-C096933D98ED}">
      <dsp:nvSpPr>
        <dsp:cNvPr id="0" name=""/>
        <dsp:cNvSpPr/>
      </dsp:nvSpPr>
      <dsp:spPr>
        <a:xfrm rot="5400000">
          <a:off x="8379388" y="-249972"/>
          <a:ext cx="1099087" cy="84037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Attaching purified proteins to a mechanical device for radiation remediation must preserve their activity.</a:t>
          </a:r>
          <a:endParaRPr lang="en-US" sz="2400" kern="1200" dirty="0">
            <a:latin typeface="Calibri" pitchFamily="34" charset="0"/>
            <a:cs typeface="Calibri" pitchFamily="34" charset="0"/>
          </a:endParaRPr>
        </a:p>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Optimizing attachment methods to ensure durability and integration into protective structures is necessary.</a:t>
          </a:r>
          <a:endParaRPr lang="en-US" sz="2400" kern="1200" dirty="0">
            <a:latin typeface="Calibri" pitchFamily="34" charset="0"/>
            <a:cs typeface="Calibri" pitchFamily="34" charset="0"/>
          </a:endParaRPr>
        </a:p>
      </dsp:txBody>
      <dsp:txXfrm rot="5400000">
        <a:off x="8379388" y="-249972"/>
        <a:ext cx="1099087" cy="8403701"/>
      </dsp:txXfrm>
    </dsp:sp>
    <dsp:sp modelId="{7D9A4EA7-14D8-4ACF-A9C5-2D0B87C84527}">
      <dsp:nvSpPr>
        <dsp:cNvPr id="0" name=""/>
        <dsp:cNvSpPr/>
      </dsp:nvSpPr>
      <dsp:spPr>
        <a:xfrm>
          <a:off x="0" y="3264948"/>
          <a:ext cx="4727081" cy="137385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i="0" kern="1200" dirty="0" smtClean="0">
              <a:latin typeface="Calibri" pitchFamily="34" charset="0"/>
              <a:cs typeface="Calibri" pitchFamily="34" charset="0"/>
            </a:rPr>
            <a:t>Surface Attachment &amp; Application:</a:t>
          </a:r>
          <a:endParaRPr lang="en-US" sz="3200" b="0" i="0" kern="1200" dirty="0">
            <a:latin typeface="Calibri" pitchFamily="34" charset="0"/>
            <a:cs typeface="Calibri" pitchFamily="34" charset="0"/>
          </a:endParaRPr>
        </a:p>
      </dsp:txBody>
      <dsp:txXfrm>
        <a:off x="0" y="3264948"/>
        <a:ext cx="4727081" cy="1373859"/>
      </dsp:txXfrm>
    </dsp:sp>
    <dsp:sp modelId="{87BD96EB-857E-4064-BC19-B2A7F4C0409C}">
      <dsp:nvSpPr>
        <dsp:cNvPr id="0" name=""/>
        <dsp:cNvSpPr/>
      </dsp:nvSpPr>
      <dsp:spPr>
        <a:xfrm rot="5400000">
          <a:off x="8191951" y="1238013"/>
          <a:ext cx="1456521" cy="83954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A similar synthetic biology circuit could produce a </a:t>
          </a:r>
          <a:r>
            <a:rPr lang="en-US" sz="2400" b="0" i="0" kern="1200" dirty="0" err="1" smtClean="0">
              <a:latin typeface="Calibri" pitchFamily="34" charset="0"/>
              <a:cs typeface="Calibri" pitchFamily="34" charset="0"/>
            </a:rPr>
            <a:t>hydrolase</a:t>
          </a:r>
          <a:r>
            <a:rPr lang="en-US" sz="2400" b="0" i="0" kern="1200" dirty="0" smtClean="0">
              <a:latin typeface="Calibri" pitchFamily="34" charset="0"/>
              <a:cs typeface="Calibri" pitchFamily="34" charset="0"/>
            </a:rPr>
            <a:t> enzyme to degrade plastics.</a:t>
          </a:r>
          <a:endParaRPr lang="en-US" sz="2400" kern="1200" dirty="0">
            <a:latin typeface="Calibri" pitchFamily="34" charset="0"/>
            <a:cs typeface="Calibri" pitchFamily="34" charset="0"/>
          </a:endParaRPr>
        </a:p>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While less complex than the </a:t>
          </a:r>
          <a:r>
            <a:rPr lang="en-US" sz="2400" b="0" i="1" kern="1200" dirty="0" err="1" smtClean="0">
              <a:latin typeface="Calibri" pitchFamily="34" charset="0"/>
              <a:cs typeface="Calibri" pitchFamily="34" charset="0"/>
            </a:rPr>
            <a:t>Geobacter</a:t>
          </a:r>
          <a:r>
            <a:rPr lang="en-US" sz="2400" b="0" i="0" kern="1200" dirty="0" smtClean="0">
              <a:latin typeface="Calibri" pitchFamily="34" charset="0"/>
              <a:cs typeface="Calibri" pitchFamily="34" charset="0"/>
            </a:rPr>
            <a:t> system, challenges remain in enzyme purification and controlled breakdown of polymers.</a:t>
          </a:r>
          <a:endParaRPr lang="en-US" sz="2400" kern="1200" dirty="0">
            <a:latin typeface="Calibri" pitchFamily="34" charset="0"/>
            <a:cs typeface="Calibri" pitchFamily="34" charset="0"/>
          </a:endParaRPr>
        </a:p>
      </dsp:txBody>
      <dsp:txXfrm rot="5400000">
        <a:off x="8191951" y="1238013"/>
        <a:ext cx="1456521" cy="8395494"/>
      </dsp:txXfrm>
    </dsp:sp>
    <dsp:sp modelId="{8780EB92-6CDC-4CF7-A8B7-8CE894012C88}">
      <dsp:nvSpPr>
        <dsp:cNvPr id="0" name=""/>
        <dsp:cNvSpPr/>
      </dsp:nvSpPr>
      <dsp:spPr>
        <a:xfrm>
          <a:off x="0" y="4748831"/>
          <a:ext cx="4722465" cy="137385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i="0" kern="1200" dirty="0" smtClean="0">
              <a:latin typeface="Calibri" pitchFamily="34" charset="0"/>
              <a:cs typeface="Calibri" pitchFamily="34" charset="0"/>
            </a:rPr>
            <a:t>Plastic Degradation Approach</a:t>
          </a:r>
          <a:endParaRPr lang="en-US" sz="3200" b="0" i="0" kern="1200" dirty="0">
            <a:latin typeface="Calibri" pitchFamily="34" charset="0"/>
            <a:cs typeface="Calibri" pitchFamily="34" charset="0"/>
          </a:endParaRPr>
        </a:p>
      </dsp:txBody>
      <dsp:txXfrm>
        <a:off x="0" y="4748831"/>
        <a:ext cx="4722465" cy="1373859"/>
      </dsp:txXfrm>
    </dsp:sp>
    <dsp:sp modelId="{5F862474-8569-455F-A5EF-133D840F85C7}">
      <dsp:nvSpPr>
        <dsp:cNvPr id="0" name=""/>
        <dsp:cNvSpPr/>
      </dsp:nvSpPr>
      <dsp:spPr>
        <a:xfrm rot="5400000">
          <a:off x="8072863" y="2882317"/>
          <a:ext cx="1703178" cy="84039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With strong foundational design in place, this emerging technology presents a promising route for both radiation shielding and sustainable material innovation.</a:t>
          </a:r>
          <a:endParaRPr lang="en-US" sz="2400" kern="1200" dirty="0">
            <a:latin typeface="Calibri" pitchFamily="34" charset="0"/>
            <a:cs typeface="Calibri" pitchFamily="34" charset="0"/>
          </a:endParaRPr>
        </a:p>
        <a:p>
          <a:pPr marL="228600" lvl="1" indent="-228600" algn="l" defTabSz="1066800" rtl="0">
            <a:lnSpc>
              <a:spcPct val="90000"/>
            </a:lnSpc>
            <a:spcBef>
              <a:spcPct val="0"/>
            </a:spcBef>
            <a:spcAft>
              <a:spcPct val="15000"/>
            </a:spcAft>
            <a:buChar char="••"/>
          </a:pPr>
          <a:r>
            <a:rPr lang="en-US" sz="2400" b="0" i="0" kern="1200" dirty="0" smtClean="0">
              <a:latin typeface="Calibri" pitchFamily="34" charset="0"/>
              <a:cs typeface="Calibri" pitchFamily="34" charset="0"/>
            </a:rPr>
            <a:t>Further testing is needed to refine protein production, stabilization, and environmental applications.</a:t>
          </a:r>
          <a:endParaRPr lang="en-US" sz="2400" kern="1200" dirty="0">
            <a:latin typeface="Calibri" pitchFamily="34" charset="0"/>
            <a:cs typeface="Calibri" pitchFamily="34" charset="0"/>
          </a:endParaRPr>
        </a:p>
      </dsp:txBody>
      <dsp:txXfrm rot="5400000">
        <a:off x="8072863" y="2882317"/>
        <a:ext cx="1703178" cy="8403973"/>
      </dsp:txXfrm>
    </dsp:sp>
    <dsp:sp modelId="{F9A635AA-E3F2-49F5-ABED-1BB1DB50789F}">
      <dsp:nvSpPr>
        <dsp:cNvPr id="0" name=""/>
        <dsp:cNvSpPr/>
      </dsp:nvSpPr>
      <dsp:spPr>
        <a:xfrm>
          <a:off x="0" y="6397374"/>
          <a:ext cx="4722465" cy="137385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i="0" kern="1200" dirty="0" smtClean="0">
              <a:latin typeface="Calibri" pitchFamily="34" charset="0"/>
              <a:cs typeface="Calibri" pitchFamily="34" charset="0"/>
            </a:rPr>
            <a:t>Optimization &amp; Deployment:</a:t>
          </a:r>
          <a:endParaRPr lang="en-US" sz="3200" b="0" i="0" kern="1200" dirty="0">
            <a:latin typeface="Calibri" pitchFamily="34" charset="0"/>
            <a:cs typeface="Calibri" pitchFamily="34" charset="0"/>
          </a:endParaRPr>
        </a:p>
      </dsp:txBody>
      <dsp:txXfrm>
        <a:off x="0" y="6397374"/>
        <a:ext cx="4722465" cy="1373859"/>
      </dsp:txXfrm>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2983500b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32983500b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77083" y="3049770"/>
            <a:ext cx="34909313" cy="8407424"/>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21299"/>
            </a:lvl1pPr>
            <a:lvl2pPr lvl="1" algn="ctr">
              <a:spcBef>
                <a:spcPts val="0"/>
              </a:spcBef>
              <a:spcAft>
                <a:spcPts val="0"/>
              </a:spcAft>
              <a:buSzPts val="5200"/>
              <a:buNone/>
              <a:defRPr sz="21299"/>
            </a:lvl2pPr>
            <a:lvl3pPr lvl="2" algn="ctr">
              <a:spcBef>
                <a:spcPts val="0"/>
              </a:spcBef>
              <a:spcAft>
                <a:spcPts val="0"/>
              </a:spcAft>
              <a:buSzPts val="5200"/>
              <a:buNone/>
              <a:defRPr sz="21299"/>
            </a:lvl3pPr>
            <a:lvl4pPr lvl="3" algn="ctr">
              <a:spcBef>
                <a:spcPts val="0"/>
              </a:spcBef>
              <a:spcAft>
                <a:spcPts val="0"/>
              </a:spcAft>
              <a:buSzPts val="5200"/>
              <a:buNone/>
              <a:defRPr sz="21299"/>
            </a:lvl4pPr>
            <a:lvl5pPr lvl="4" algn="ctr">
              <a:spcBef>
                <a:spcPts val="0"/>
              </a:spcBef>
              <a:spcAft>
                <a:spcPts val="0"/>
              </a:spcAft>
              <a:buSzPts val="5200"/>
              <a:buNone/>
              <a:defRPr sz="21299"/>
            </a:lvl5pPr>
            <a:lvl6pPr lvl="5" algn="ctr">
              <a:spcBef>
                <a:spcPts val="0"/>
              </a:spcBef>
              <a:spcAft>
                <a:spcPts val="0"/>
              </a:spcAft>
              <a:buSzPts val="5200"/>
              <a:buNone/>
              <a:defRPr sz="21299"/>
            </a:lvl6pPr>
            <a:lvl7pPr lvl="6" algn="ctr">
              <a:spcBef>
                <a:spcPts val="0"/>
              </a:spcBef>
              <a:spcAft>
                <a:spcPts val="0"/>
              </a:spcAft>
              <a:buSzPts val="5200"/>
              <a:buNone/>
              <a:defRPr sz="21299"/>
            </a:lvl7pPr>
            <a:lvl8pPr lvl="7" algn="ctr">
              <a:spcBef>
                <a:spcPts val="0"/>
              </a:spcBef>
              <a:spcAft>
                <a:spcPts val="0"/>
              </a:spcAft>
              <a:buSzPts val="5200"/>
              <a:buNone/>
              <a:defRPr sz="21299"/>
            </a:lvl8pPr>
            <a:lvl9pPr lvl="8" algn="ctr">
              <a:spcBef>
                <a:spcPts val="0"/>
              </a:spcBef>
              <a:spcAft>
                <a:spcPts val="0"/>
              </a:spcAft>
              <a:buSzPts val="5200"/>
              <a:buNone/>
              <a:defRPr sz="21299"/>
            </a:lvl9pPr>
          </a:lstStyle>
          <a:p>
            <a:endParaRPr/>
          </a:p>
        </p:txBody>
      </p:sp>
      <p:sp>
        <p:nvSpPr>
          <p:cNvPr id="11" name="Google Shape;11;p2"/>
          <p:cNvSpPr txBox="1">
            <a:spLocks noGrp="1"/>
          </p:cNvSpPr>
          <p:nvPr>
            <p:ph type="subTitle" idx="1"/>
          </p:nvPr>
        </p:nvSpPr>
        <p:spPr>
          <a:xfrm>
            <a:off x="1277050" y="11608541"/>
            <a:ext cx="34909313" cy="324648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a:endParaRPr/>
          </a:p>
        </p:txBody>
      </p:sp>
      <p:sp>
        <p:nvSpPr>
          <p:cNvPr id="12" name="Google Shape;12;p2"/>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277050" y="4530674"/>
            <a:ext cx="34909313" cy="8042472"/>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49152"/>
            </a:lvl1pPr>
            <a:lvl2pPr lvl="1" algn="ctr">
              <a:spcBef>
                <a:spcPts val="0"/>
              </a:spcBef>
              <a:spcAft>
                <a:spcPts val="0"/>
              </a:spcAft>
              <a:buSzPts val="12000"/>
              <a:buNone/>
              <a:defRPr sz="49152"/>
            </a:lvl2pPr>
            <a:lvl3pPr lvl="2" algn="ctr">
              <a:spcBef>
                <a:spcPts val="0"/>
              </a:spcBef>
              <a:spcAft>
                <a:spcPts val="0"/>
              </a:spcAft>
              <a:buSzPts val="12000"/>
              <a:buNone/>
              <a:defRPr sz="49152"/>
            </a:lvl3pPr>
            <a:lvl4pPr lvl="3" algn="ctr">
              <a:spcBef>
                <a:spcPts val="0"/>
              </a:spcBef>
              <a:spcAft>
                <a:spcPts val="0"/>
              </a:spcAft>
              <a:buSzPts val="12000"/>
              <a:buNone/>
              <a:defRPr sz="49152"/>
            </a:lvl4pPr>
            <a:lvl5pPr lvl="4" algn="ctr">
              <a:spcBef>
                <a:spcPts val="0"/>
              </a:spcBef>
              <a:spcAft>
                <a:spcPts val="0"/>
              </a:spcAft>
              <a:buSzPts val="12000"/>
              <a:buNone/>
              <a:defRPr sz="49152"/>
            </a:lvl5pPr>
            <a:lvl6pPr lvl="5" algn="ctr">
              <a:spcBef>
                <a:spcPts val="0"/>
              </a:spcBef>
              <a:spcAft>
                <a:spcPts val="0"/>
              </a:spcAft>
              <a:buSzPts val="12000"/>
              <a:buNone/>
              <a:defRPr sz="49152"/>
            </a:lvl6pPr>
            <a:lvl7pPr lvl="6" algn="ctr">
              <a:spcBef>
                <a:spcPts val="0"/>
              </a:spcBef>
              <a:spcAft>
                <a:spcPts val="0"/>
              </a:spcAft>
              <a:buSzPts val="12000"/>
              <a:buNone/>
              <a:defRPr sz="49152"/>
            </a:lvl7pPr>
            <a:lvl8pPr lvl="7" algn="ctr">
              <a:spcBef>
                <a:spcPts val="0"/>
              </a:spcBef>
              <a:spcAft>
                <a:spcPts val="0"/>
              </a:spcAft>
              <a:buSzPts val="12000"/>
              <a:buNone/>
              <a:defRPr sz="49152"/>
            </a:lvl8pPr>
            <a:lvl9pPr lvl="8" algn="ctr">
              <a:spcBef>
                <a:spcPts val="0"/>
              </a:spcBef>
              <a:spcAft>
                <a:spcPts val="0"/>
              </a:spcAft>
              <a:buSzPts val="12000"/>
              <a:buNone/>
              <a:defRPr sz="49152"/>
            </a:lvl9pPr>
          </a:lstStyle>
          <a:p>
            <a:r>
              <a:t>xx%</a:t>
            </a:r>
          </a:p>
        </p:txBody>
      </p:sp>
      <p:sp>
        <p:nvSpPr>
          <p:cNvPr id="46" name="Google Shape;46;p11"/>
          <p:cNvSpPr txBox="1">
            <a:spLocks noGrp="1"/>
          </p:cNvSpPr>
          <p:nvPr>
            <p:ph type="body" idx="1"/>
          </p:nvPr>
        </p:nvSpPr>
        <p:spPr>
          <a:xfrm>
            <a:off x="1277050" y="12911475"/>
            <a:ext cx="34909313" cy="5328061"/>
          </a:xfrm>
          <a:prstGeom prst="rect">
            <a:avLst/>
          </a:prstGeom>
        </p:spPr>
        <p:txBody>
          <a:bodyPr spcFirstLastPara="1" wrap="square" lIns="91425" tIns="91425" rIns="91425" bIns="91425" anchor="t" anchorCtr="0">
            <a:normAutofit/>
          </a:bodyPr>
          <a:lstStyle>
            <a:lvl1pPr marL="1872691" lvl="0" indent="-1404518" algn="ctr">
              <a:spcBef>
                <a:spcPts val="0"/>
              </a:spcBef>
              <a:spcAft>
                <a:spcPts val="0"/>
              </a:spcAft>
              <a:buSzPts val="1800"/>
              <a:buChar char="●"/>
              <a:defRPr/>
            </a:lvl1pPr>
            <a:lvl2pPr marL="3745382" lvl="1" indent="-1300480" algn="ctr">
              <a:spcBef>
                <a:spcPts val="0"/>
              </a:spcBef>
              <a:spcAft>
                <a:spcPts val="0"/>
              </a:spcAft>
              <a:buSzPts val="1400"/>
              <a:buChar char="○"/>
              <a:defRPr/>
            </a:lvl2pPr>
            <a:lvl3pPr marL="5618074" lvl="2" indent="-1300480" algn="ctr">
              <a:spcBef>
                <a:spcPts val="0"/>
              </a:spcBef>
              <a:spcAft>
                <a:spcPts val="0"/>
              </a:spcAft>
              <a:buSzPts val="1400"/>
              <a:buChar char="■"/>
              <a:defRPr/>
            </a:lvl3pPr>
            <a:lvl4pPr marL="7490765" lvl="3" indent="-1300480" algn="ctr">
              <a:spcBef>
                <a:spcPts val="0"/>
              </a:spcBef>
              <a:spcAft>
                <a:spcPts val="0"/>
              </a:spcAft>
              <a:buSzPts val="1400"/>
              <a:buChar char="●"/>
              <a:defRPr/>
            </a:lvl4pPr>
            <a:lvl5pPr marL="9363456" lvl="4" indent="-1300480" algn="ctr">
              <a:spcBef>
                <a:spcPts val="0"/>
              </a:spcBef>
              <a:spcAft>
                <a:spcPts val="0"/>
              </a:spcAft>
              <a:buSzPts val="1400"/>
              <a:buChar char="○"/>
              <a:defRPr/>
            </a:lvl5pPr>
            <a:lvl6pPr marL="11236147" lvl="5" indent="-1300480" algn="ctr">
              <a:spcBef>
                <a:spcPts val="0"/>
              </a:spcBef>
              <a:spcAft>
                <a:spcPts val="0"/>
              </a:spcAft>
              <a:buSzPts val="1400"/>
              <a:buChar char="■"/>
              <a:defRPr/>
            </a:lvl6pPr>
            <a:lvl7pPr marL="13108838" lvl="6" indent="-1300480" algn="ctr">
              <a:spcBef>
                <a:spcPts val="0"/>
              </a:spcBef>
              <a:spcAft>
                <a:spcPts val="0"/>
              </a:spcAft>
              <a:buSzPts val="1400"/>
              <a:buChar char="●"/>
              <a:defRPr/>
            </a:lvl7pPr>
            <a:lvl8pPr marL="14981530" lvl="7" indent="-1300480" algn="ctr">
              <a:spcBef>
                <a:spcPts val="0"/>
              </a:spcBef>
              <a:spcAft>
                <a:spcPts val="0"/>
              </a:spcAft>
              <a:buSzPts val="1400"/>
              <a:buChar char="○"/>
              <a:defRPr/>
            </a:lvl8pPr>
            <a:lvl9pPr marL="16854221" lvl="8" indent="-130048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277050" y="8809856"/>
            <a:ext cx="34909313" cy="3448002"/>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4746"/>
            </a:lvl1pPr>
            <a:lvl2pPr lvl="1" algn="ctr">
              <a:spcBef>
                <a:spcPts val="0"/>
              </a:spcBef>
              <a:spcAft>
                <a:spcPts val="0"/>
              </a:spcAft>
              <a:buSzPts val="3600"/>
              <a:buNone/>
              <a:defRPr sz="14746"/>
            </a:lvl2pPr>
            <a:lvl3pPr lvl="2" algn="ctr">
              <a:spcBef>
                <a:spcPts val="0"/>
              </a:spcBef>
              <a:spcAft>
                <a:spcPts val="0"/>
              </a:spcAft>
              <a:buSzPts val="3600"/>
              <a:buNone/>
              <a:defRPr sz="14746"/>
            </a:lvl3pPr>
            <a:lvl4pPr lvl="3" algn="ctr">
              <a:spcBef>
                <a:spcPts val="0"/>
              </a:spcBef>
              <a:spcAft>
                <a:spcPts val="0"/>
              </a:spcAft>
              <a:buSzPts val="3600"/>
              <a:buNone/>
              <a:defRPr sz="14746"/>
            </a:lvl4pPr>
            <a:lvl5pPr lvl="4" algn="ctr">
              <a:spcBef>
                <a:spcPts val="0"/>
              </a:spcBef>
              <a:spcAft>
                <a:spcPts val="0"/>
              </a:spcAft>
              <a:buSzPts val="3600"/>
              <a:buNone/>
              <a:defRPr sz="14746"/>
            </a:lvl5pPr>
            <a:lvl6pPr lvl="5" algn="ctr">
              <a:spcBef>
                <a:spcPts val="0"/>
              </a:spcBef>
              <a:spcAft>
                <a:spcPts val="0"/>
              </a:spcAft>
              <a:buSzPts val="3600"/>
              <a:buNone/>
              <a:defRPr sz="14746"/>
            </a:lvl6pPr>
            <a:lvl7pPr lvl="6" algn="ctr">
              <a:spcBef>
                <a:spcPts val="0"/>
              </a:spcBef>
              <a:spcAft>
                <a:spcPts val="0"/>
              </a:spcAft>
              <a:buSzPts val="3600"/>
              <a:buNone/>
              <a:defRPr sz="14746"/>
            </a:lvl7pPr>
            <a:lvl8pPr lvl="7" algn="ctr">
              <a:spcBef>
                <a:spcPts val="0"/>
              </a:spcBef>
              <a:spcAft>
                <a:spcPts val="0"/>
              </a:spcAft>
              <a:buSzPts val="3600"/>
              <a:buNone/>
              <a:defRPr sz="14746"/>
            </a:lvl8pPr>
            <a:lvl9pPr lvl="8" algn="ctr">
              <a:spcBef>
                <a:spcPts val="0"/>
              </a:spcBef>
              <a:spcAft>
                <a:spcPts val="0"/>
              </a:spcAft>
              <a:buSzPts val="3600"/>
              <a:buNone/>
              <a:defRPr sz="14746"/>
            </a:lvl9pPr>
          </a:lstStyle>
          <a:p>
            <a:endParaRPr/>
          </a:p>
        </p:txBody>
      </p:sp>
      <p:sp>
        <p:nvSpPr>
          <p:cNvPr id="15" name="Google Shape;15;p3"/>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277050" y="4720523"/>
            <a:ext cx="34909313" cy="13993533"/>
          </a:xfrm>
          <a:prstGeom prst="rect">
            <a:avLst/>
          </a:prstGeom>
        </p:spPr>
        <p:txBody>
          <a:bodyPr spcFirstLastPara="1" wrap="square" lIns="91425" tIns="91425" rIns="91425" bIns="91425" anchor="t" anchorCtr="0">
            <a:normAutofit/>
          </a:bodyPr>
          <a:lstStyle>
            <a:lvl1pPr marL="1872691" lvl="0" indent="-1404518">
              <a:spcBef>
                <a:spcPts val="0"/>
              </a:spcBef>
              <a:spcAft>
                <a:spcPts val="0"/>
              </a:spcAft>
              <a:buSzPts val="1800"/>
              <a:buChar char="●"/>
              <a:defRPr/>
            </a:lvl1pPr>
            <a:lvl2pPr marL="3745382" lvl="1" indent="-1300480">
              <a:spcBef>
                <a:spcPts val="0"/>
              </a:spcBef>
              <a:spcAft>
                <a:spcPts val="0"/>
              </a:spcAft>
              <a:buSzPts val="1400"/>
              <a:buChar char="○"/>
              <a:defRPr/>
            </a:lvl2pPr>
            <a:lvl3pPr marL="5618074" lvl="2" indent="-1300480">
              <a:spcBef>
                <a:spcPts val="0"/>
              </a:spcBef>
              <a:spcAft>
                <a:spcPts val="0"/>
              </a:spcAft>
              <a:buSzPts val="1400"/>
              <a:buChar char="■"/>
              <a:defRPr/>
            </a:lvl3pPr>
            <a:lvl4pPr marL="7490765" lvl="3" indent="-1300480">
              <a:spcBef>
                <a:spcPts val="0"/>
              </a:spcBef>
              <a:spcAft>
                <a:spcPts val="0"/>
              </a:spcAft>
              <a:buSzPts val="1400"/>
              <a:buChar char="●"/>
              <a:defRPr/>
            </a:lvl4pPr>
            <a:lvl5pPr marL="9363456" lvl="4" indent="-1300480">
              <a:spcBef>
                <a:spcPts val="0"/>
              </a:spcBef>
              <a:spcAft>
                <a:spcPts val="0"/>
              </a:spcAft>
              <a:buSzPts val="1400"/>
              <a:buChar char="○"/>
              <a:defRPr/>
            </a:lvl5pPr>
            <a:lvl6pPr marL="11236147" lvl="5" indent="-1300480">
              <a:spcBef>
                <a:spcPts val="0"/>
              </a:spcBef>
              <a:spcAft>
                <a:spcPts val="0"/>
              </a:spcAft>
              <a:buSzPts val="1400"/>
              <a:buChar char="■"/>
              <a:defRPr/>
            </a:lvl6pPr>
            <a:lvl7pPr marL="13108838" lvl="6" indent="-1300480">
              <a:spcBef>
                <a:spcPts val="0"/>
              </a:spcBef>
              <a:spcAft>
                <a:spcPts val="0"/>
              </a:spcAft>
              <a:buSzPts val="1400"/>
              <a:buChar char="●"/>
              <a:defRPr/>
            </a:lvl7pPr>
            <a:lvl8pPr marL="14981530" lvl="7" indent="-1300480">
              <a:spcBef>
                <a:spcPts val="0"/>
              </a:spcBef>
              <a:spcAft>
                <a:spcPts val="0"/>
              </a:spcAft>
              <a:buSzPts val="1400"/>
              <a:buChar char="○"/>
              <a:defRPr/>
            </a:lvl8pPr>
            <a:lvl9pPr marL="16854221" lvl="8" indent="-130048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277050" y="4720523"/>
            <a:ext cx="16387785" cy="13993533"/>
          </a:xfrm>
          <a:prstGeom prst="rect">
            <a:avLst/>
          </a:prstGeom>
        </p:spPr>
        <p:txBody>
          <a:bodyPr spcFirstLastPara="1" wrap="square" lIns="91425" tIns="91425" rIns="91425" bIns="91425" anchor="t" anchorCtr="0">
            <a:normAutofit/>
          </a:bodyPr>
          <a:lstStyle>
            <a:lvl1pPr marL="1872691" lvl="0" indent="-1300480">
              <a:spcBef>
                <a:spcPts val="0"/>
              </a:spcBef>
              <a:spcAft>
                <a:spcPts val="0"/>
              </a:spcAft>
              <a:buSzPts val="1400"/>
              <a:buChar char="●"/>
              <a:defRPr sz="5734"/>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23" name="Google Shape;23;p5"/>
          <p:cNvSpPr txBox="1">
            <a:spLocks noGrp="1"/>
          </p:cNvSpPr>
          <p:nvPr>
            <p:ph type="body" idx="2"/>
          </p:nvPr>
        </p:nvSpPr>
        <p:spPr>
          <a:xfrm>
            <a:off x="19798578" y="4720523"/>
            <a:ext cx="16387785" cy="13993533"/>
          </a:xfrm>
          <a:prstGeom prst="rect">
            <a:avLst/>
          </a:prstGeom>
        </p:spPr>
        <p:txBody>
          <a:bodyPr spcFirstLastPara="1" wrap="square" lIns="91425" tIns="91425" rIns="91425" bIns="91425" anchor="t" anchorCtr="0">
            <a:normAutofit/>
          </a:bodyPr>
          <a:lstStyle>
            <a:lvl1pPr marL="1872691" lvl="0" indent="-1300480">
              <a:spcBef>
                <a:spcPts val="0"/>
              </a:spcBef>
              <a:spcAft>
                <a:spcPts val="0"/>
              </a:spcAft>
              <a:buSzPts val="1400"/>
              <a:buChar char="●"/>
              <a:defRPr sz="5734"/>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24" name="Google Shape;24;p5"/>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277050" y="2275731"/>
            <a:ext cx="11504513" cy="3095338"/>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9830"/>
            </a:lvl1pPr>
            <a:lvl2pPr lvl="1">
              <a:spcBef>
                <a:spcPts val="0"/>
              </a:spcBef>
              <a:spcAft>
                <a:spcPts val="0"/>
              </a:spcAft>
              <a:buSzPts val="2400"/>
              <a:buNone/>
              <a:defRPr sz="9830"/>
            </a:lvl2pPr>
            <a:lvl3pPr lvl="2">
              <a:spcBef>
                <a:spcPts val="0"/>
              </a:spcBef>
              <a:spcAft>
                <a:spcPts val="0"/>
              </a:spcAft>
              <a:buSzPts val="2400"/>
              <a:buNone/>
              <a:defRPr sz="9830"/>
            </a:lvl3pPr>
            <a:lvl4pPr lvl="3">
              <a:spcBef>
                <a:spcPts val="0"/>
              </a:spcBef>
              <a:spcAft>
                <a:spcPts val="0"/>
              </a:spcAft>
              <a:buSzPts val="2400"/>
              <a:buNone/>
              <a:defRPr sz="9830"/>
            </a:lvl4pPr>
            <a:lvl5pPr lvl="4">
              <a:spcBef>
                <a:spcPts val="0"/>
              </a:spcBef>
              <a:spcAft>
                <a:spcPts val="0"/>
              </a:spcAft>
              <a:buSzPts val="2400"/>
              <a:buNone/>
              <a:defRPr sz="9830"/>
            </a:lvl5pPr>
            <a:lvl6pPr lvl="5">
              <a:spcBef>
                <a:spcPts val="0"/>
              </a:spcBef>
              <a:spcAft>
                <a:spcPts val="0"/>
              </a:spcAft>
              <a:buSzPts val="2400"/>
              <a:buNone/>
              <a:defRPr sz="9830"/>
            </a:lvl6pPr>
            <a:lvl7pPr lvl="6">
              <a:spcBef>
                <a:spcPts val="0"/>
              </a:spcBef>
              <a:spcAft>
                <a:spcPts val="0"/>
              </a:spcAft>
              <a:buSzPts val="2400"/>
              <a:buNone/>
              <a:defRPr sz="9830"/>
            </a:lvl7pPr>
            <a:lvl8pPr lvl="7">
              <a:spcBef>
                <a:spcPts val="0"/>
              </a:spcBef>
              <a:spcAft>
                <a:spcPts val="0"/>
              </a:spcAft>
              <a:buSzPts val="2400"/>
              <a:buNone/>
              <a:defRPr sz="9830"/>
            </a:lvl8pPr>
            <a:lvl9pPr lvl="8">
              <a:spcBef>
                <a:spcPts val="0"/>
              </a:spcBef>
              <a:spcAft>
                <a:spcPts val="0"/>
              </a:spcAft>
              <a:buSzPts val="2400"/>
              <a:buNone/>
              <a:defRPr sz="9830"/>
            </a:lvl9pPr>
          </a:lstStyle>
          <a:p>
            <a:endParaRPr/>
          </a:p>
        </p:txBody>
      </p:sp>
      <p:sp>
        <p:nvSpPr>
          <p:cNvPr id="30" name="Google Shape;30;p7"/>
          <p:cNvSpPr txBox="1">
            <a:spLocks noGrp="1"/>
          </p:cNvSpPr>
          <p:nvPr>
            <p:ph type="body" idx="1"/>
          </p:nvPr>
        </p:nvSpPr>
        <p:spPr>
          <a:xfrm>
            <a:off x="1277050" y="5691785"/>
            <a:ext cx="11504513" cy="13022783"/>
          </a:xfrm>
          <a:prstGeom prst="rect">
            <a:avLst/>
          </a:prstGeom>
        </p:spPr>
        <p:txBody>
          <a:bodyPr spcFirstLastPara="1" wrap="square" lIns="91425" tIns="91425" rIns="91425" bIns="91425" anchor="t" anchorCtr="0">
            <a:normAutofit/>
          </a:bodyPr>
          <a:lstStyle>
            <a:lvl1pPr marL="1872691" lvl="0" indent="-1248461">
              <a:spcBef>
                <a:spcPts val="0"/>
              </a:spcBef>
              <a:spcAft>
                <a:spcPts val="0"/>
              </a:spcAft>
              <a:buSzPts val="1200"/>
              <a:buChar char="●"/>
              <a:defRPr sz="4915"/>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31" name="Google Shape;31;p7"/>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008578" y="1843809"/>
            <a:ext cx="26089186" cy="16755867"/>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9661"/>
            </a:lvl1pPr>
            <a:lvl2pPr lvl="1">
              <a:spcBef>
                <a:spcPts val="0"/>
              </a:spcBef>
              <a:spcAft>
                <a:spcPts val="0"/>
              </a:spcAft>
              <a:buSzPts val="4800"/>
              <a:buNone/>
              <a:defRPr sz="19661"/>
            </a:lvl2pPr>
            <a:lvl3pPr lvl="2">
              <a:spcBef>
                <a:spcPts val="0"/>
              </a:spcBef>
              <a:spcAft>
                <a:spcPts val="0"/>
              </a:spcAft>
              <a:buSzPts val="4800"/>
              <a:buNone/>
              <a:defRPr sz="19661"/>
            </a:lvl3pPr>
            <a:lvl4pPr lvl="3">
              <a:spcBef>
                <a:spcPts val="0"/>
              </a:spcBef>
              <a:spcAft>
                <a:spcPts val="0"/>
              </a:spcAft>
              <a:buSzPts val="4800"/>
              <a:buNone/>
              <a:defRPr sz="19661"/>
            </a:lvl4pPr>
            <a:lvl5pPr lvl="4">
              <a:spcBef>
                <a:spcPts val="0"/>
              </a:spcBef>
              <a:spcAft>
                <a:spcPts val="0"/>
              </a:spcAft>
              <a:buSzPts val="4800"/>
              <a:buNone/>
              <a:defRPr sz="19661"/>
            </a:lvl5pPr>
            <a:lvl6pPr lvl="5">
              <a:spcBef>
                <a:spcPts val="0"/>
              </a:spcBef>
              <a:spcAft>
                <a:spcPts val="0"/>
              </a:spcAft>
              <a:buSzPts val="4800"/>
              <a:buNone/>
              <a:defRPr sz="19661"/>
            </a:lvl6pPr>
            <a:lvl7pPr lvl="6">
              <a:spcBef>
                <a:spcPts val="0"/>
              </a:spcBef>
              <a:spcAft>
                <a:spcPts val="0"/>
              </a:spcAft>
              <a:buSzPts val="4800"/>
              <a:buNone/>
              <a:defRPr sz="19661"/>
            </a:lvl7pPr>
            <a:lvl8pPr lvl="7">
              <a:spcBef>
                <a:spcPts val="0"/>
              </a:spcBef>
              <a:spcAft>
                <a:spcPts val="0"/>
              </a:spcAft>
              <a:buSzPts val="4800"/>
              <a:buNone/>
              <a:defRPr sz="19661"/>
            </a:lvl8pPr>
            <a:lvl9pPr lvl="8">
              <a:spcBef>
                <a:spcPts val="0"/>
              </a:spcBef>
              <a:spcAft>
                <a:spcPts val="0"/>
              </a:spcAft>
              <a:buSzPts val="4800"/>
              <a:buNone/>
              <a:defRPr sz="19661"/>
            </a:lvl9pPr>
          </a:lstStyle>
          <a:p>
            <a:endParaRPr/>
          </a:p>
        </p:txBody>
      </p:sp>
      <p:sp>
        <p:nvSpPr>
          <p:cNvPr id="34" name="Google Shape;34;p8"/>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8731706" y="-512"/>
            <a:ext cx="18731707" cy="21067713"/>
          </a:xfrm>
          <a:prstGeom prst="rect">
            <a:avLst/>
          </a:prstGeom>
          <a:solidFill>
            <a:schemeClr val="lt2"/>
          </a:solidFill>
          <a:ln>
            <a:noFill/>
          </a:ln>
        </p:spPr>
        <p:txBody>
          <a:bodyPr spcFirstLastPara="1" wrap="square" lIns="374476" tIns="374476" rIns="374476" bIns="374476" anchor="ctr" anchorCtr="0">
            <a:noAutofit/>
          </a:bodyPr>
          <a:lstStyle/>
          <a:p>
            <a:pPr marL="0" lvl="0" indent="0" algn="l" rtl="0">
              <a:spcBef>
                <a:spcPts val="0"/>
              </a:spcBef>
              <a:spcAft>
                <a:spcPts val="0"/>
              </a:spcAft>
              <a:buNone/>
            </a:pPr>
            <a:endParaRPr sz="23491"/>
          </a:p>
        </p:txBody>
      </p:sp>
      <p:sp>
        <p:nvSpPr>
          <p:cNvPr id="37" name="Google Shape;37;p9"/>
          <p:cNvSpPr txBox="1">
            <a:spLocks noGrp="1"/>
          </p:cNvSpPr>
          <p:nvPr>
            <p:ph type="title"/>
          </p:nvPr>
        </p:nvSpPr>
        <p:spPr>
          <a:xfrm>
            <a:off x="1087767" y="5051070"/>
            <a:ext cx="16573381" cy="6071483"/>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7203"/>
            </a:lvl1pPr>
            <a:lvl2pPr lvl="1" algn="ctr">
              <a:spcBef>
                <a:spcPts val="0"/>
              </a:spcBef>
              <a:spcAft>
                <a:spcPts val="0"/>
              </a:spcAft>
              <a:buSzPts val="4200"/>
              <a:buNone/>
              <a:defRPr sz="17203"/>
            </a:lvl2pPr>
            <a:lvl3pPr lvl="2" algn="ctr">
              <a:spcBef>
                <a:spcPts val="0"/>
              </a:spcBef>
              <a:spcAft>
                <a:spcPts val="0"/>
              </a:spcAft>
              <a:buSzPts val="4200"/>
              <a:buNone/>
              <a:defRPr sz="17203"/>
            </a:lvl3pPr>
            <a:lvl4pPr lvl="3" algn="ctr">
              <a:spcBef>
                <a:spcPts val="0"/>
              </a:spcBef>
              <a:spcAft>
                <a:spcPts val="0"/>
              </a:spcAft>
              <a:buSzPts val="4200"/>
              <a:buNone/>
              <a:defRPr sz="17203"/>
            </a:lvl4pPr>
            <a:lvl5pPr lvl="4" algn="ctr">
              <a:spcBef>
                <a:spcPts val="0"/>
              </a:spcBef>
              <a:spcAft>
                <a:spcPts val="0"/>
              </a:spcAft>
              <a:buSzPts val="4200"/>
              <a:buNone/>
              <a:defRPr sz="17203"/>
            </a:lvl5pPr>
            <a:lvl6pPr lvl="5" algn="ctr">
              <a:spcBef>
                <a:spcPts val="0"/>
              </a:spcBef>
              <a:spcAft>
                <a:spcPts val="0"/>
              </a:spcAft>
              <a:buSzPts val="4200"/>
              <a:buNone/>
              <a:defRPr sz="17203"/>
            </a:lvl6pPr>
            <a:lvl7pPr lvl="6" algn="ctr">
              <a:spcBef>
                <a:spcPts val="0"/>
              </a:spcBef>
              <a:spcAft>
                <a:spcPts val="0"/>
              </a:spcAft>
              <a:buSzPts val="4200"/>
              <a:buNone/>
              <a:defRPr sz="17203"/>
            </a:lvl7pPr>
            <a:lvl8pPr lvl="7" algn="ctr">
              <a:spcBef>
                <a:spcPts val="0"/>
              </a:spcBef>
              <a:spcAft>
                <a:spcPts val="0"/>
              </a:spcAft>
              <a:buSzPts val="4200"/>
              <a:buNone/>
              <a:defRPr sz="17203"/>
            </a:lvl8pPr>
            <a:lvl9pPr lvl="8" algn="ctr">
              <a:spcBef>
                <a:spcPts val="0"/>
              </a:spcBef>
              <a:spcAft>
                <a:spcPts val="0"/>
              </a:spcAft>
              <a:buSzPts val="4200"/>
              <a:buNone/>
              <a:defRPr sz="17203"/>
            </a:lvl9pPr>
          </a:lstStyle>
          <a:p>
            <a:endParaRPr/>
          </a:p>
        </p:txBody>
      </p:sp>
      <p:sp>
        <p:nvSpPr>
          <p:cNvPr id="38" name="Google Shape;38;p9"/>
          <p:cNvSpPr txBox="1">
            <a:spLocks noGrp="1"/>
          </p:cNvSpPr>
          <p:nvPr>
            <p:ph type="subTitle" idx="1"/>
          </p:nvPr>
        </p:nvSpPr>
        <p:spPr>
          <a:xfrm>
            <a:off x="1087767" y="11481361"/>
            <a:ext cx="16573381" cy="505895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a:endParaRPr/>
          </a:p>
        </p:txBody>
      </p:sp>
      <p:sp>
        <p:nvSpPr>
          <p:cNvPr id="39" name="Google Shape;39;p9"/>
          <p:cNvSpPr txBox="1">
            <a:spLocks noGrp="1"/>
          </p:cNvSpPr>
          <p:nvPr>
            <p:ph type="body" idx="2"/>
          </p:nvPr>
        </p:nvSpPr>
        <p:spPr>
          <a:xfrm>
            <a:off x="20237372" y="2965803"/>
            <a:ext cx="15720376" cy="15135084"/>
          </a:xfrm>
          <a:prstGeom prst="rect">
            <a:avLst/>
          </a:prstGeom>
        </p:spPr>
        <p:txBody>
          <a:bodyPr spcFirstLastPara="1" wrap="square" lIns="91425" tIns="91425" rIns="91425" bIns="91425" anchor="ctr" anchorCtr="0">
            <a:normAutofit/>
          </a:bodyPr>
          <a:lstStyle>
            <a:lvl1pPr marL="1872691" lvl="0" indent="-1404518">
              <a:spcBef>
                <a:spcPts val="0"/>
              </a:spcBef>
              <a:spcAft>
                <a:spcPts val="0"/>
              </a:spcAft>
              <a:buSzPts val="1800"/>
              <a:buChar char="●"/>
              <a:defRPr/>
            </a:lvl1pPr>
            <a:lvl2pPr marL="3745382" lvl="1" indent="-1300480">
              <a:spcBef>
                <a:spcPts val="0"/>
              </a:spcBef>
              <a:spcAft>
                <a:spcPts val="0"/>
              </a:spcAft>
              <a:buSzPts val="1400"/>
              <a:buChar char="○"/>
              <a:defRPr/>
            </a:lvl2pPr>
            <a:lvl3pPr marL="5618074" lvl="2" indent="-1300480">
              <a:spcBef>
                <a:spcPts val="0"/>
              </a:spcBef>
              <a:spcAft>
                <a:spcPts val="0"/>
              </a:spcAft>
              <a:buSzPts val="1400"/>
              <a:buChar char="■"/>
              <a:defRPr/>
            </a:lvl3pPr>
            <a:lvl4pPr marL="7490765" lvl="3" indent="-1300480">
              <a:spcBef>
                <a:spcPts val="0"/>
              </a:spcBef>
              <a:spcAft>
                <a:spcPts val="0"/>
              </a:spcAft>
              <a:buSzPts val="1400"/>
              <a:buChar char="●"/>
              <a:defRPr/>
            </a:lvl4pPr>
            <a:lvl5pPr marL="9363456" lvl="4" indent="-1300480">
              <a:spcBef>
                <a:spcPts val="0"/>
              </a:spcBef>
              <a:spcAft>
                <a:spcPts val="0"/>
              </a:spcAft>
              <a:buSzPts val="1400"/>
              <a:buChar char="○"/>
              <a:defRPr/>
            </a:lvl5pPr>
            <a:lvl6pPr marL="11236147" lvl="5" indent="-1300480">
              <a:spcBef>
                <a:spcPts val="0"/>
              </a:spcBef>
              <a:spcAft>
                <a:spcPts val="0"/>
              </a:spcAft>
              <a:buSzPts val="1400"/>
              <a:buChar char="■"/>
              <a:defRPr/>
            </a:lvl6pPr>
            <a:lvl7pPr marL="13108838" lvl="6" indent="-1300480">
              <a:spcBef>
                <a:spcPts val="0"/>
              </a:spcBef>
              <a:spcAft>
                <a:spcPts val="0"/>
              </a:spcAft>
              <a:buSzPts val="1400"/>
              <a:buChar char="●"/>
              <a:defRPr/>
            </a:lvl7pPr>
            <a:lvl8pPr marL="14981530" lvl="7" indent="-1300480">
              <a:spcBef>
                <a:spcPts val="0"/>
              </a:spcBef>
              <a:spcAft>
                <a:spcPts val="0"/>
              </a:spcAft>
              <a:buSzPts val="1400"/>
              <a:buChar char="○"/>
              <a:defRPr/>
            </a:lvl8pPr>
            <a:lvl9pPr marL="16854221" lvl="8" indent="-130048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277050" y="17328383"/>
            <a:ext cx="24577376" cy="2478482"/>
          </a:xfrm>
          <a:prstGeom prst="rect">
            <a:avLst/>
          </a:prstGeom>
        </p:spPr>
        <p:txBody>
          <a:bodyPr spcFirstLastPara="1" wrap="square" lIns="91425" tIns="91425" rIns="91425" bIns="91425" anchor="ctr" anchorCtr="0">
            <a:normAutofit/>
          </a:bodyPr>
          <a:lstStyle>
            <a:lvl1pPr marL="1872691" lvl="0" indent="-9363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277050" y="4720523"/>
            <a:ext cx="34909313" cy="13993533"/>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lvl="0" algn="r">
              <a:buNone/>
              <a:defRPr sz="4096">
                <a:solidFill>
                  <a:schemeClr val="dk2"/>
                </a:solidFill>
              </a:defRPr>
            </a:lvl1pPr>
            <a:lvl2pPr lvl="1" algn="r">
              <a:buNone/>
              <a:defRPr sz="4096">
                <a:solidFill>
                  <a:schemeClr val="dk2"/>
                </a:solidFill>
              </a:defRPr>
            </a:lvl2pPr>
            <a:lvl3pPr lvl="2" algn="r">
              <a:buNone/>
              <a:defRPr sz="4096">
                <a:solidFill>
                  <a:schemeClr val="dk2"/>
                </a:solidFill>
              </a:defRPr>
            </a:lvl3pPr>
            <a:lvl4pPr lvl="3" algn="r">
              <a:buNone/>
              <a:defRPr sz="4096">
                <a:solidFill>
                  <a:schemeClr val="dk2"/>
                </a:solidFill>
              </a:defRPr>
            </a:lvl4pPr>
            <a:lvl5pPr lvl="4" algn="r">
              <a:buNone/>
              <a:defRPr sz="4096">
                <a:solidFill>
                  <a:schemeClr val="dk2"/>
                </a:solidFill>
              </a:defRPr>
            </a:lvl5pPr>
            <a:lvl6pPr lvl="5" algn="r">
              <a:buNone/>
              <a:defRPr sz="4096">
                <a:solidFill>
                  <a:schemeClr val="dk2"/>
                </a:solidFill>
              </a:defRPr>
            </a:lvl6pPr>
            <a:lvl7pPr lvl="6" algn="r">
              <a:buNone/>
              <a:defRPr sz="4096">
                <a:solidFill>
                  <a:schemeClr val="dk2"/>
                </a:solidFill>
              </a:defRPr>
            </a:lvl7pPr>
            <a:lvl8pPr lvl="7" algn="r">
              <a:buNone/>
              <a:defRPr sz="4096">
                <a:solidFill>
                  <a:schemeClr val="dk2"/>
                </a:solidFill>
              </a:defRPr>
            </a:lvl8pPr>
            <a:lvl9pPr lvl="8" algn="r">
              <a:buNone/>
              <a:defRPr sz="4096">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peg"/><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4778478" y="117988"/>
            <a:ext cx="27432000" cy="2528863"/>
          </a:xfrm>
          <a:prstGeom prst="rect">
            <a:avLst/>
          </a:prstGeom>
          <a:noFill/>
          <a:ln>
            <a:noFill/>
          </a:ln>
        </p:spPr>
        <p:txBody>
          <a:bodyPr spcFirstLastPara="1" wrap="square" lIns="58470" tIns="58470" rIns="58470" bIns="58470" anchor="ctr" anchorCtr="0">
            <a:noAutofit/>
          </a:bodyPr>
          <a:lstStyle/>
          <a:p>
            <a:pPr lvl="0" algn="ctr"/>
            <a:r>
              <a:rPr lang="en-US" sz="4400" b="1" dirty="0" smtClean="0"/>
              <a:t>Next-Gen Bioremediation: </a:t>
            </a:r>
            <a:r>
              <a:rPr lang="en-US" sz="4400" b="1" dirty="0" err="1" smtClean="0"/>
              <a:t>Regenerable</a:t>
            </a:r>
            <a:r>
              <a:rPr lang="en-US" sz="4400" b="1" dirty="0" smtClean="0"/>
              <a:t> LPS Vesicles for Uranium Sequestration</a:t>
            </a:r>
            <a:r>
              <a:rPr lang="en-US" sz="4400" dirty="0" smtClean="0"/>
              <a:t> </a:t>
            </a:r>
            <a:endParaRPr lang="en-US" sz="4400" dirty="0" smtClean="0"/>
          </a:p>
          <a:p>
            <a:pPr lvl="0" algn="ctr"/>
            <a:r>
              <a:rPr lang="en-US" sz="2800" dirty="0" err="1" smtClean="0"/>
              <a:t>Hayim</a:t>
            </a:r>
            <a:r>
              <a:rPr lang="en-US" sz="2800" dirty="0" smtClean="0"/>
              <a:t> </a:t>
            </a:r>
            <a:r>
              <a:rPr lang="en-US" sz="2800" dirty="0" smtClean="0"/>
              <a:t>Sims</a:t>
            </a:r>
            <a:r>
              <a:rPr lang="en-US" sz="2800" baseline="30000" dirty="0" smtClean="0"/>
              <a:t>1</a:t>
            </a:r>
            <a:r>
              <a:rPr lang="en-US" sz="2800" dirty="0" smtClean="0"/>
              <a:t>, </a:t>
            </a:r>
            <a:r>
              <a:rPr lang="en-US" sz="2800" dirty="0" err="1" smtClean="0"/>
              <a:t>Amalya</a:t>
            </a:r>
            <a:r>
              <a:rPr lang="en-US" sz="2800" dirty="0" smtClean="0"/>
              <a:t> Fischer, </a:t>
            </a:r>
            <a:r>
              <a:rPr lang="en-US" sz="2800" dirty="0" err="1" smtClean="0"/>
              <a:t>Eliana</a:t>
            </a:r>
            <a:r>
              <a:rPr lang="en-US" sz="2800" dirty="0" smtClean="0"/>
              <a:t> </a:t>
            </a:r>
            <a:r>
              <a:rPr lang="en-US" sz="2800" dirty="0" err="1" smtClean="0"/>
              <a:t>Goldenholz</a:t>
            </a:r>
            <a:r>
              <a:rPr lang="en-US" sz="2800" dirty="0" smtClean="0"/>
              <a:t>, Rebecca Gold, </a:t>
            </a:r>
            <a:r>
              <a:rPr lang="en-US" sz="2800" dirty="0" err="1" smtClean="0"/>
              <a:t>Shlomo</a:t>
            </a:r>
            <a:r>
              <a:rPr lang="en-US" sz="2800" dirty="0" smtClean="0"/>
              <a:t> </a:t>
            </a:r>
            <a:r>
              <a:rPr lang="en-US" sz="2800" dirty="0" err="1" smtClean="0"/>
              <a:t>Vedol</a:t>
            </a:r>
            <a:r>
              <a:rPr lang="en-US" sz="2800" dirty="0" smtClean="0"/>
              <a:t>, Aaron </a:t>
            </a:r>
            <a:r>
              <a:rPr lang="en-US" sz="2800" dirty="0" err="1" smtClean="0"/>
              <a:t>Missaghi</a:t>
            </a:r>
            <a:r>
              <a:rPr lang="en-US" sz="2800" dirty="0" smtClean="0"/>
              <a:t>, Leah Kaplan, </a:t>
            </a:r>
            <a:r>
              <a:rPr lang="en-US" sz="2800" dirty="0" err="1" smtClean="0"/>
              <a:t>Shaindle</a:t>
            </a:r>
            <a:r>
              <a:rPr lang="en-US" sz="2800" dirty="0" smtClean="0"/>
              <a:t> Kaplan,</a:t>
            </a:r>
          </a:p>
          <a:p>
            <a:pPr lvl="0" algn="ctr"/>
            <a:r>
              <a:rPr lang="en-US" sz="2800" dirty="0" smtClean="0"/>
              <a:t> Maria Lazebnik</a:t>
            </a:r>
            <a:r>
              <a:rPr lang="en-US" sz="2800" baseline="30000" dirty="0" smtClean="0"/>
              <a:t>2</a:t>
            </a:r>
            <a:r>
              <a:rPr lang="en-US" sz="2800" dirty="0" smtClean="0"/>
              <a:t>, Scott Gaines</a:t>
            </a:r>
            <a:r>
              <a:rPr lang="en-US" sz="2800" baseline="30000" dirty="0" smtClean="0"/>
              <a:t>3</a:t>
            </a:r>
            <a:r>
              <a:rPr lang="en-US" sz="2800" dirty="0" smtClean="0"/>
              <a:t> (Boston University)</a:t>
            </a:r>
          </a:p>
          <a:p>
            <a:pPr lvl="0" algn="ctr"/>
            <a:r>
              <a:rPr lang="en-US" sz="2800" dirty="0" smtClean="0"/>
              <a:t>Maimonides School, Brookline, Massachusetts, United States of America </a:t>
            </a:r>
            <a:endParaRPr sz="2800" b="1" dirty="0"/>
          </a:p>
        </p:txBody>
      </p:sp>
      <p:pic>
        <p:nvPicPr>
          <p:cNvPr id="60" name="Google Shape;60;p13"/>
          <p:cNvPicPr preferRelativeResize="0"/>
          <p:nvPr/>
        </p:nvPicPr>
        <p:blipFill rotWithShape="1">
          <a:blip r:embed="rId3">
            <a:alphaModFix/>
          </a:blip>
          <a:srcRect b="-9661"/>
          <a:stretch/>
        </p:blipFill>
        <p:spPr>
          <a:xfrm>
            <a:off x="1055093" y="-141807"/>
            <a:ext cx="7088774" cy="2789982"/>
          </a:xfrm>
          <a:prstGeom prst="rect">
            <a:avLst/>
          </a:prstGeom>
          <a:noFill/>
          <a:ln>
            <a:noFill/>
          </a:ln>
        </p:spPr>
      </p:pic>
      <p:sp>
        <p:nvSpPr>
          <p:cNvPr id="61" name="Google Shape;61;p13"/>
          <p:cNvSpPr/>
          <p:nvPr/>
        </p:nvSpPr>
        <p:spPr>
          <a:xfrm>
            <a:off x="3899569" y="9536242"/>
            <a:ext cx="3013009" cy="3014237"/>
          </a:xfrm>
          <a:prstGeom prst="rect">
            <a:avLst/>
          </a:prstGeom>
          <a:noFill/>
          <a:ln>
            <a:noFill/>
          </a:ln>
        </p:spPr>
        <p:txBody>
          <a:bodyPr spcFirstLastPara="1" wrap="square" lIns="91443" tIns="45670" rIns="91443" bIns="45670" anchor="t" anchorCtr="0">
            <a:noAutofit/>
          </a:bodyPr>
          <a:lstStyle/>
          <a:p>
            <a:endParaRPr sz="1229"/>
          </a:p>
        </p:txBody>
      </p:sp>
      <p:pic>
        <p:nvPicPr>
          <p:cNvPr id="64" name="Google Shape;64;p13"/>
          <p:cNvPicPr preferRelativeResize="0"/>
          <p:nvPr/>
        </p:nvPicPr>
        <p:blipFill rotWithShape="1">
          <a:blip r:embed="rId4">
            <a:alphaModFix/>
          </a:blip>
          <a:srcRect t="13551" b="12033"/>
          <a:stretch/>
        </p:blipFill>
        <p:spPr>
          <a:xfrm>
            <a:off x="17121555" y="19075639"/>
            <a:ext cx="5073884" cy="1054827"/>
          </a:xfrm>
          <a:prstGeom prst="rect">
            <a:avLst/>
          </a:prstGeom>
          <a:noFill/>
          <a:ln>
            <a:noFill/>
          </a:ln>
        </p:spPr>
      </p:pic>
      <p:pic>
        <p:nvPicPr>
          <p:cNvPr id="65" name="Google Shape;65;p13"/>
          <p:cNvPicPr preferRelativeResize="0"/>
          <p:nvPr/>
        </p:nvPicPr>
        <p:blipFill rotWithShape="1">
          <a:blip r:embed="rId5">
            <a:alphaModFix/>
          </a:blip>
          <a:srcRect l="9561" t="23329" r="11287" b="23600"/>
          <a:stretch/>
        </p:blipFill>
        <p:spPr>
          <a:xfrm>
            <a:off x="11173296" y="18820379"/>
            <a:ext cx="4590861" cy="1565347"/>
          </a:xfrm>
          <a:prstGeom prst="rect">
            <a:avLst/>
          </a:prstGeom>
          <a:noFill/>
          <a:ln>
            <a:noFill/>
          </a:ln>
        </p:spPr>
      </p:pic>
      <p:pic>
        <p:nvPicPr>
          <p:cNvPr id="66" name="Google Shape;66;p13"/>
          <p:cNvPicPr preferRelativeResize="0"/>
          <p:nvPr/>
        </p:nvPicPr>
        <p:blipFill rotWithShape="1">
          <a:blip r:embed="rId6">
            <a:alphaModFix/>
          </a:blip>
          <a:srcRect/>
          <a:stretch/>
        </p:blipFill>
        <p:spPr>
          <a:xfrm>
            <a:off x="31940613" y="18858439"/>
            <a:ext cx="3849561" cy="1489301"/>
          </a:xfrm>
          <a:prstGeom prst="rect">
            <a:avLst/>
          </a:prstGeom>
          <a:noFill/>
          <a:ln>
            <a:noFill/>
          </a:ln>
        </p:spPr>
      </p:pic>
      <p:pic>
        <p:nvPicPr>
          <p:cNvPr id="67" name="Google Shape;67;p13"/>
          <p:cNvPicPr preferRelativeResize="0"/>
          <p:nvPr/>
        </p:nvPicPr>
        <p:blipFill rotWithShape="1">
          <a:blip r:embed="rId7">
            <a:alphaModFix/>
          </a:blip>
          <a:srcRect/>
          <a:stretch/>
        </p:blipFill>
        <p:spPr>
          <a:xfrm>
            <a:off x="7761119" y="18820328"/>
            <a:ext cx="1772317" cy="1720278"/>
          </a:xfrm>
          <a:prstGeom prst="rect">
            <a:avLst/>
          </a:prstGeom>
          <a:noFill/>
          <a:ln>
            <a:noFill/>
          </a:ln>
        </p:spPr>
      </p:pic>
      <p:pic>
        <p:nvPicPr>
          <p:cNvPr id="68" name="Google Shape;68;p13"/>
          <p:cNvPicPr preferRelativeResize="0"/>
          <p:nvPr/>
        </p:nvPicPr>
        <p:blipFill rotWithShape="1">
          <a:blip r:embed="rId8">
            <a:alphaModFix/>
          </a:blip>
          <a:srcRect r="7621"/>
          <a:stretch/>
        </p:blipFill>
        <p:spPr>
          <a:xfrm>
            <a:off x="1673468" y="18820297"/>
            <a:ext cx="4447837" cy="1565388"/>
          </a:xfrm>
          <a:prstGeom prst="rect">
            <a:avLst/>
          </a:prstGeom>
          <a:noFill/>
          <a:ln>
            <a:noFill/>
          </a:ln>
        </p:spPr>
      </p:pic>
      <p:pic>
        <p:nvPicPr>
          <p:cNvPr id="69" name="Google Shape;69;p13"/>
          <p:cNvPicPr preferRelativeResize="0"/>
          <p:nvPr/>
        </p:nvPicPr>
        <p:blipFill>
          <a:blip r:embed="rId9">
            <a:alphaModFix/>
          </a:blip>
          <a:stretch>
            <a:fillRect/>
          </a:stretch>
        </p:blipFill>
        <p:spPr>
          <a:xfrm>
            <a:off x="23552839" y="18858378"/>
            <a:ext cx="6718247" cy="1489260"/>
          </a:xfrm>
          <a:prstGeom prst="rect">
            <a:avLst/>
          </a:prstGeom>
          <a:noFill/>
          <a:ln>
            <a:noFill/>
          </a:ln>
        </p:spPr>
      </p:pic>
      <p:sp>
        <p:nvSpPr>
          <p:cNvPr id="23" name="TextBox 22"/>
          <p:cNvSpPr txBox="1"/>
          <p:nvPr/>
        </p:nvSpPr>
        <p:spPr>
          <a:xfrm>
            <a:off x="25676353" y="11628809"/>
            <a:ext cx="10972800" cy="646331"/>
          </a:xfrm>
          <a:prstGeom prst="rect">
            <a:avLst/>
          </a:prstGeom>
          <a:noFill/>
        </p:spPr>
        <p:txBody>
          <a:bodyPr wrap="square" rtlCol="0">
            <a:spAutoFit/>
          </a:bodyPr>
          <a:lstStyle/>
          <a:p>
            <a:pPr algn="ctr"/>
            <a:r>
              <a:rPr lang="en-US" sz="3600" b="1" dirty="0" smtClean="0"/>
              <a:t>References &amp; Acknowledgements</a:t>
            </a:r>
            <a:endParaRPr lang="en-US" sz="3600" b="1" dirty="0"/>
          </a:p>
        </p:txBody>
      </p:sp>
      <p:sp>
        <p:nvSpPr>
          <p:cNvPr id="2049" name="Rectangle 1"/>
          <p:cNvSpPr>
            <a:spLocks noChangeArrowheads="1"/>
          </p:cNvSpPr>
          <p:nvPr/>
        </p:nvSpPr>
        <p:spPr bwMode="auto">
          <a:xfrm>
            <a:off x="11836466" y="8071517"/>
            <a:ext cx="13103793"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smtClean="0">
                <a:latin typeface="Times New Roman" pitchFamily="18" charset="0"/>
                <a:ea typeface="Calibri" pitchFamily="34" charset="0"/>
                <a:cs typeface="Times New Roman" pitchFamily="18" charset="0"/>
              </a:rPr>
              <a:t>In this genetic circuit </a:t>
            </a:r>
            <a:r>
              <a:rPr lang="en-US" sz="2800" b="1" dirty="0" smtClean="0">
                <a:latin typeface="Times New Roman" pitchFamily="18" charset="0"/>
                <a:ea typeface="Calibri" pitchFamily="34" charset="0"/>
                <a:cs typeface="Times New Roman" pitchFamily="18" charset="0"/>
              </a:rPr>
              <a:t>(Fig. 1A),</a:t>
            </a:r>
            <a:r>
              <a:rPr lang="en-US" sz="28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an inducible </a:t>
            </a:r>
            <a:r>
              <a:rPr lang="en-US" sz="2800" dirty="0" err="1" smtClean="0">
                <a:latin typeface="Times New Roman" pitchFamily="18" charset="0"/>
                <a:ea typeface="Calibri" pitchFamily="34" charset="0"/>
                <a:cs typeface="Times New Roman" pitchFamily="18" charset="0"/>
              </a:rPr>
              <a:t>pBAD</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operon</a:t>
            </a:r>
            <a:r>
              <a:rPr lang="en-US" sz="28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in </a:t>
            </a:r>
            <a:r>
              <a:rPr lang="en-US" sz="2800" dirty="0" smtClean="0">
                <a:latin typeface="Times New Roman" pitchFamily="18" charset="0"/>
                <a:ea typeface="Calibri" pitchFamily="34" charset="0"/>
                <a:cs typeface="Times New Roman" pitchFamily="18" charset="0"/>
              </a:rPr>
              <a:t>which the </a:t>
            </a:r>
            <a:r>
              <a:rPr lang="en-US" sz="2800" dirty="0" err="1" smtClean="0">
                <a:latin typeface="Times New Roman" pitchFamily="18" charset="0"/>
                <a:ea typeface="Calibri" pitchFamily="34" charset="0"/>
                <a:cs typeface="Times New Roman" pitchFamily="18" charset="0"/>
              </a:rPr>
              <a:t>araC</a:t>
            </a:r>
            <a:r>
              <a:rPr lang="en-US" sz="28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gene is </a:t>
            </a:r>
            <a:r>
              <a:rPr lang="en-US" sz="2800" dirty="0" smtClean="0">
                <a:latin typeface="Times New Roman" pitchFamily="18" charset="0"/>
                <a:ea typeface="Calibri" pitchFamily="34" charset="0"/>
                <a:cs typeface="Times New Roman" pitchFamily="18" charset="0"/>
              </a:rPr>
              <a:t>responsive the </a:t>
            </a:r>
            <a:r>
              <a:rPr lang="en-US" sz="2800" dirty="0" err="1" smtClean="0">
                <a:latin typeface="Times New Roman" pitchFamily="18" charset="0"/>
                <a:ea typeface="Calibri" pitchFamily="34" charset="0"/>
                <a:cs typeface="Times New Roman" pitchFamily="18" charset="0"/>
              </a:rPr>
              <a:t>the</a:t>
            </a:r>
            <a:r>
              <a:rPr lang="en-US" sz="2800" dirty="0" smtClean="0">
                <a:latin typeface="Times New Roman" pitchFamily="18" charset="0"/>
                <a:ea typeface="Calibri" pitchFamily="34" charset="0"/>
                <a:cs typeface="Times New Roman" pitchFamily="18" charset="0"/>
              </a:rPr>
              <a:t> levels of </a:t>
            </a:r>
            <a:r>
              <a:rPr lang="en-US" sz="2800" dirty="0" err="1" smtClean="0">
                <a:latin typeface="Times New Roman" pitchFamily="18" charset="0"/>
                <a:ea typeface="Calibri" pitchFamily="34" charset="0"/>
                <a:cs typeface="Times New Roman" pitchFamily="18" charset="0"/>
              </a:rPr>
              <a:t>arabinose</a:t>
            </a:r>
            <a:r>
              <a:rPr lang="en-US" sz="2800" dirty="0" smtClean="0">
                <a:latin typeface="Times New Roman" pitchFamily="18" charset="0"/>
                <a:ea typeface="Calibri" pitchFamily="34" charset="0"/>
                <a:cs typeface="Times New Roman" pitchFamily="18" charset="0"/>
              </a:rPr>
              <a:t> sugar present </a:t>
            </a:r>
            <a:r>
              <a:rPr lang="en-US" sz="2800" dirty="0" smtClean="0">
                <a:latin typeface="Times New Roman" pitchFamily="18" charset="0"/>
                <a:ea typeface="Calibri" pitchFamily="34" charset="0"/>
                <a:cs typeface="Times New Roman" pitchFamily="18" charset="0"/>
              </a:rPr>
              <a:t>(more </a:t>
            </a:r>
            <a:r>
              <a:rPr lang="en-US" sz="2800" dirty="0" err="1" smtClean="0">
                <a:latin typeface="Times New Roman" pitchFamily="18" charset="0"/>
                <a:ea typeface="Calibri" pitchFamily="34" charset="0"/>
                <a:cs typeface="Times New Roman" pitchFamily="18" charset="0"/>
              </a:rPr>
              <a:t>arabinose</a:t>
            </a:r>
            <a:r>
              <a:rPr lang="en-US" sz="2800" dirty="0" smtClean="0">
                <a:latin typeface="Times New Roman" pitchFamily="18" charset="0"/>
                <a:ea typeface="Calibri" pitchFamily="34" charset="0"/>
                <a:cs typeface="Times New Roman" pitchFamily="18" charset="0"/>
              </a:rPr>
              <a:t> accounting for </a:t>
            </a:r>
            <a:r>
              <a:rPr lang="en-US" sz="2800" dirty="0" err="1" smtClean="0">
                <a:latin typeface="Times New Roman" pitchFamily="18" charset="0"/>
                <a:ea typeface="Calibri" pitchFamily="34" charset="0"/>
                <a:cs typeface="Times New Roman" pitchFamily="18" charset="0"/>
              </a:rPr>
              <a:t>araC</a:t>
            </a:r>
            <a:r>
              <a:rPr lang="en-US" sz="28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expression), </a:t>
            </a:r>
            <a:r>
              <a:rPr lang="en-US" sz="2800" dirty="0" smtClean="0">
                <a:latin typeface="Times New Roman" pitchFamily="18" charset="0"/>
                <a:ea typeface="Calibri" pitchFamily="34" charset="0"/>
                <a:cs typeface="Times New Roman" pitchFamily="18" charset="0"/>
              </a:rPr>
              <a:t>produces the </a:t>
            </a:r>
            <a:r>
              <a:rPr lang="en-US" sz="2800" dirty="0" err="1" smtClean="0">
                <a:latin typeface="Times New Roman" pitchFamily="18" charset="0"/>
                <a:ea typeface="Calibri" pitchFamily="34" charset="0"/>
                <a:cs typeface="Times New Roman" pitchFamily="18" charset="0"/>
              </a:rPr>
              <a:t>araC</a:t>
            </a:r>
            <a:r>
              <a:rPr lang="en-US" sz="2800" dirty="0" smtClean="0">
                <a:latin typeface="Times New Roman" pitchFamily="18" charset="0"/>
                <a:ea typeface="Calibri" pitchFamily="34" charset="0"/>
                <a:cs typeface="Times New Roman" pitchFamily="18" charset="0"/>
              </a:rPr>
              <a:t> protein </a:t>
            </a:r>
            <a:r>
              <a:rPr lang="en-US" sz="2800" dirty="0" smtClean="0">
                <a:latin typeface="Times New Roman" pitchFamily="18" charset="0"/>
                <a:ea typeface="Calibri" pitchFamily="34" charset="0"/>
                <a:cs typeface="Times New Roman" pitchFamily="18" charset="0"/>
              </a:rPr>
              <a:t>functioning </a:t>
            </a:r>
            <a:r>
              <a:rPr lang="en-US" sz="2800" dirty="0" smtClean="0">
                <a:latin typeface="Times New Roman" pitchFamily="18" charset="0"/>
                <a:ea typeface="Calibri" pitchFamily="34" charset="0"/>
                <a:cs typeface="Times New Roman" pitchFamily="18" charset="0"/>
              </a:rPr>
              <a:t>as </a:t>
            </a:r>
            <a:r>
              <a:rPr lang="en-US" sz="2800" dirty="0" smtClean="0">
                <a:latin typeface="Times New Roman" pitchFamily="18" charset="0"/>
                <a:ea typeface="Calibri" pitchFamily="34" charset="0"/>
                <a:cs typeface="Times New Roman" pitchFamily="18" charset="0"/>
              </a:rPr>
              <a:t>transcription </a:t>
            </a:r>
            <a:r>
              <a:rPr lang="en-US" sz="2800" dirty="0" smtClean="0">
                <a:latin typeface="Times New Roman" pitchFamily="18" charset="0"/>
                <a:ea typeface="Calibri" pitchFamily="34" charset="0"/>
                <a:cs typeface="Times New Roman" pitchFamily="18" charset="0"/>
              </a:rPr>
              <a:t>factor - binding to the </a:t>
            </a:r>
            <a:r>
              <a:rPr lang="en-US" sz="2800" dirty="0" err="1" smtClean="0">
                <a:latin typeface="Times New Roman" pitchFamily="18" charset="0"/>
                <a:ea typeface="Calibri" pitchFamily="34" charset="0"/>
                <a:cs typeface="Times New Roman" pitchFamily="18" charset="0"/>
              </a:rPr>
              <a:t>pBAD</a:t>
            </a:r>
            <a:r>
              <a:rPr lang="en-US" sz="2800" dirty="0" smtClean="0">
                <a:latin typeface="Times New Roman" pitchFamily="18" charset="0"/>
                <a:ea typeface="Calibri" pitchFamily="34" charset="0"/>
                <a:cs typeface="Times New Roman" pitchFamily="18" charset="0"/>
              </a:rPr>
              <a:t> promoter to attract RNA polymerase</a:t>
            </a:r>
            <a:r>
              <a:rPr lang="en-US" sz="28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Once RNAP binds to the </a:t>
            </a:r>
            <a:r>
              <a:rPr lang="en-US" sz="2800" dirty="0" smtClean="0">
                <a:latin typeface="Times New Roman" pitchFamily="18" charset="0"/>
                <a:ea typeface="Calibri" pitchFamily="34" charset="0"/>
                <a:cs typeface="Times New Roman" pitchFamily="18" charset="0"/>
              </a:rPr>
              <a:t>start </a:t>
            </a:r>
            <a:r>
              <a:rPr lang="en-US" sz="2800" dirty="0" smtClean="0">
                <a:latin typeface="Times New Roman" pitchFamily="18" charset="0"/>
                <a:ea typeface="Calibri" pitchFamily="34" charset="0"/>
                <a:cs typeface="Times New Roman" pitchFamily="18" charset="0"/>
              </a:rPr>
              <a:t>site (+1), transcription of LPS radiation prevention genes </a:t>
            </a:r>
            <a:r>
              <a:rPr lang="en-US" sz="2800" dirty="0" smtClean="0">
                <a:latin typeface="Times New Roman" pitchFamily="18" charset="0"/>
                <a:ea typeface="Calibri" pitchFamily="34" charset="0"/>
                <a:cs typeface="Times New Roman" pitchFamily="18" charset="0"/>
              </a:rPr>
              <a:t>begins. </a:t>
            </a:r>
            <a:r>
              <a:rPr lang="en-US" sz="2800" dirty="0" smtClean="0">
                <a:latin typeface="Times New Roman" pitchFamily="18" charset="0"/>
                <a:ea typeface="Calibri" pitchFamily="34" charset="0"/>
                <a:cs typeface="Times New Roman" pitchFamily="18" charset="0"/>
              </a:rPr>
              <a:t>We are inserting the genes characterized </a:t>
            </a:r>
            <a:r>
              <a:rPr lang="en-US" sz="2800" dirty="0" smtClean="0">
                <a:latin typeface="Times New Roman" pitchFamily="18" charset="0"/>
                <a:ea typeface="Calibri" pitchFamily="34" charset="0"/>
                <a:cs typeface="Times New Roman" pitchFamily="18" charset="0"/>
              </a:rPr>
              <a:t>for vesicle-construction </a:t>
            </a:r>
            <a:r>
              <a:rPr lang="en-US" sz="2800" dirty="0" smtClean="0">
                <a:latin typeface="Times New Roman" pitchFamily="18" charset="0"/>
                <a:ea typeface="Calibri" pitchFamily="34" charset="0"/>
                <a:cs typeface="Times New Roman" pitchFamily="18" charset="0"/>
              </a:rPr>
              <a:t>in their structure which has been saved in the NCBI database. </a:t>
            </a:r>
          </a:p>
          <a:p>
            <a:pPr algn="just"/>
            <a:r>
              <a:rPr lang="en-US" sz="2400" dirty="0" smtClean="0">
                <a:latin typeface="Times New Roman" pitchFamily="18" charset="0"/>
                <a:ea typeface="Calibri" pitchFamily="34" charset="0"/>
                <a:cs typeface="Times New Roman" pitchFamily="18" charset="0"/>
              </a:rPr>
              <a:t/>
            </a:r>
            <a:br>
              <a:rPr lang="en-US" sz="2400" dirty="0" smtClean="0">
                <a:latin typeface="Times New Roman" pitchFamily="18" charset="0"/>
                <a:ea typeface="Calibri" pitchFamily="34" charset="0"/>
                <a:cs typeface="Times New Roman" pitchFamily="18" charset="0"/>
              </a:rPr>
            </a:br>
            <a:r>
              <a:rPr lang="en-US" sz="2800" dirty="0" smtClean="0">
                <a:latin typeface="Times New Roman" pitchFamily="18" charset="0"/>
                <a:ea typeface="Calibri" pitchFamily="34" charset="0"/>
                <a:cs typeface="Times New Roman" pitchFamily="18" charset="0"/>
              </a:rPr>
              <a:t>Once genes of interest are transcribed, </a:t>
            </a:r>
            <a:r>
              <a:rPr lang="en-US" sz="2800" dirty="0" smtClean="0">
                <a:latin typeface="Times New Roman" pitchFamily="18" charset="0"/>
                <a:ea typeface="Calibri" pitchFamily="34" charset="0"/>
                <a:cs typeface="Times New Roman" pitchFamily="18" charset="0"/>
              </a:rPr>
              <a:t>radiation </a:t>
            </a:r>
            <a:r>
              <a:rPr lang="en-US" sz="2800" dirty="0" smtClean="0">
                <a:latin typeface="Times New Roman" pitchFamily="18" charset="0"/>
                <a:ea typeface="Calibri" pitchFamily="34" charset="0"/>
                <a:cs typeface="Times New Roman" pitchFamily="18" charset="0"/>
              </a:rPr>
              <a:t>prevention </a:t>
            </a:r>
            <a:r>
              <a:rPr lang="en-US" sz="2800" dirty="0" smtClean="0">
                <a:latin typeface="Times New Roman" pitchFamily="18" charset="0"/>
                <a:ea typeface="Calibri" pitchFamily="34" charset="0"/>
                <a:cs typeface="Times New Roman" pitchFamily="18" charset="0"/>
              </a:rPr>
              <a:t>proteins translation begins. </a:t>
            </a:r>
            <a:r>
              <a:rPr lang="en-US" sz="2800" i="1" dirty="0" smtClean="0">
                <a:latin typeface="Times New Roman" pitchFamily="18" charset="0"/>
                <a:ea typeface="Calibri" pitchFamily="34" charset="0"/>
                <a:cs typeface="Times New Roman" pitchFamily="18" charset="0"/>
              </a:rPr>
              <a:t>E</a:t>
            </a:r>
            <a:r>
              <a:rPr lang="en-US" sz="2800" i="1" dirty="0" smtClean="0">
                <a:latin typeface="Times New Roman" pitchFamily="18" charset="0"/>
                <a:ea typeface="Calibri" pitchFamily="34" charset="0"/>
                <a:cs typeface="Times New Roman" pitchFamily="18" charset="0"/>
              </a:rPr>
              <a:t>. </a:t>
            </a:r>
            <a:r>
              <a:rPr lang="en-US" sz="2800" i="1" dirty="0" smtClean="0">
                <a:latin typeface="Times New Roman" pitchFamily="18" charset="0"/>
                <a:ea typeface="Calibri" pitchFamily="34" charset="0"/>
                <a:cs typeface="Times New Roman" pitchFamily="18" charset="0"/>
              </a:rPr>
              <a:t>coli</a:t>
            </a:r>
            <a:r>
              <a:rPr lang="en-US" sz="2800" dirty="0" smtClean="0">
                <a:latin typeface="Times New Roman" pitchFamily="18" charset="0"/>
                <a:ea typeface="Calibri" pitchFamily="34" charset="0"/>
                <a:cs typeface="Times New Roman" pitchFamily="18" charset="0"/>
              </a:rPr>
              <a:t> is used as a chassis </a:t>
            </a:r>
            <a:r>
              <a:rPr lang="en-US" sz="2800" b="1" dirty="0" smtClean="0">
                <a:latin typeface="Times New Roman" pitchFamily="18" charset="0"/>
                <a:ea typeface="Calibri" pitchFamily="34" charset="0"/>
                <a:cs typeface="Times New Roman" pitchFamily="18" charset="0"/>
              </a:rPr>
              <a:t>(</a:t>
            </a:r>
            <a:r>
              <a:rPr lang="en-US" sz="2800" b="1" dirty="0" smtClean="0">
                <a:latin typeface="Times New Roman" pitchFamily="18" charset="0"/>
                <a:ea typeface="Calibri" pitchFamily="34" charset="0"/>
                <a:cs typeface="Times New Roman" pitchFamily="18" charset="0"/>
              </a:rPr>
              <a:t>Fig. 1B</a:t>
            </a:r>
            <a:r>
              <a:rPr lang="en-US" sz="2800" dirty="0" smtClean="0">
                <a:latin typeface="Times New Roman" pitchFamily="18" charset="0"/>
                <a:ea typeface="Calibri" pitchFamily="34" charset="0"/>
                <a:cs typeface="Times New Roman" pitchFamily="18" charset="0"/>
              </a:rPr>
              <a:t>)</a:t>
            </a:r>
            <a:r>
              <a:rPr lang="en-US" sz="2800" b="1"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as it works with </a:t>
            </a:r>
            <a:r>
              <a:rPr lang="en-US" sz="2800" dirty="0" smtClean="0">
                <a:latin typeface="Times New Roman" pitchFamily="18" charset="0"/>
                <a:ea typeface="Calibri" pitchFamily="34" charset="0"/>
                <a:cs typeface="Times New Roman" pitchFamily="18" charset="0"/>
              </a:rPr>
              <a:t>the </a:t>
            </a:r>
            <a:r>
              <a:rPr lang="en-US" sz="2800" dirty="0" err="1" smtClean="0">
                <a:latin typeface="Times New Roman" pitchFamily="18" charset="0"/>
                <a:ea typeface="Calibri" pitchFamily="34" charset="0"/>
                <a:cs typeface="Times New Roman" pitchFamily="18" charset="0"/>
              </a:rPr>
              <a:t>pBAD</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operon</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pBAD</a:t>
            </a:r>
            <a:r>
              <a:rPr lang="en-US" sz="2800" dirty="0" smtClean="0">
                <a:latin typeface="Times New Roman" pitchFamily="18" charset="0"/>
                <a:ea typeface="Calibri" pitchFamily="34" charset="0"/>
                <a:cs typeface="Times New Roman" pitchFamily="18" charset="0"/>
              </a:rPr>
              <a:t> is </a:t>
            </a:r>
            <a:r>
              <a:rPr lang="en-US" sz="2800" dirty="0" smtClean="0">
                <a:latin typeface="Times New Roman" pitchFamily="18" charset="0"/>
                <a:ea typeface="Calibri" pitchFamily="34" charset="0"/>
                <a:cs typeface="Times New Roman" pitchFamily="18" charset="0"/>
              </a:rPr>
              <a:t>also a </a:t>
            </a:r>
            <a:r>
              <a:rPr lang="en-US" sz="2800" dirty="0" smtClean="0">
                <a:latin typeface="Times New Roman" pitchFamily="18" charset="0"/>
                <a:ea typeface="Calibri" pitchFamily="34" charset="0"/>
                <a:cs typeface="Times New Roman" pitchFamily="18" charset="0"/>
              </a:rPr>
              <a:t>well </a:t>
            </a:r>
            <a:r>
              <a:rPr lang="en-US" sz="2800" dirty="0" smtClean="0">
                <a:latin typeface="Times New Roman" pitchFamily="18" charset="0"/>
                <a:ea typeface="Calibri" pitchFamily="34" charset="0"/>
                <a:cs typeface="Times New Roman" pitchFamily="18" charset="0"/>
              </a:rPr>
              <a:t>studied system and allows for removing an </a:t>
            </a:r>
            <a:r>
              <a:rPr lang="en-US" sz="2800" dirty="0" smtClean="0">
                <a:latin typeface="Times New Roman" pitchFamily="18" charset="0"/>
                <a:ea typeface="Calibri" pitchFamily="34" charset="0"/>
                <a:cs typeface="Times New Roman" pitchFamily="18" charset="0"/>
              </a:rPr>
              <a:t>radiation </a:t>
            </a:r>
            <a:r>
              <a:rPr lang="en-US" sz="2800" dirty="0" smtClean="0">
                <a:latin typeface="Times New Roman" pitchFamily="18" charset="0"/>
                <a:ea typeface="Calibri" pitchFamily="34" charset="0"/>
                <a:cs typeface="Times New Roman" pitchFamily="18" charset="0"/>
              </a:rPr>
              <a:t>through bioremediation </a:t>
            </a:r>
            <a:r>
              <a:rPr lang="en-US" sz="2800" dirty="0" smtClean="0">
                <a:latin typeface="Times New Roman" pitchFamily="18" charset="0"/>
                <a:ea typeface="Calibri" pitchFamily="34" charset="0"/>
                <a:cs typeface="Times New Roman" pitchFamily="18" charset="0"/>
              </a:rPr>
              <a:t>on a scale which </a:t>
            </a:r>
            <a:r>
              <a:rPr lang="en-US" sz="2800" dirty="0" smtClean="0">
                <a:latin typeface="Times New Roman" pitchFamily="18" charset="0"/>
                <a:ea typeface="Calibri" pitchFamily="34" charset="0"/>
                <a:cs typeface="Times New Roman" pitchFamily="18" charset="0"/>
              </a:rPr>
              <a:t>has never been attempted before. </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en-US" sz="2800" b="0" i="0" u="none" strike="noStrike" cap="none" normalizeH="0" baseline="0" dirty="0" smtClean="0">
              <a:ln>
                <a:noFill/>
              </a:ln>
              <a:solidFill>
                <a:srgbClr val="000000"/>
              </a:solidFill>
              <a:effectLst/>
              <a:latin typeface="Times New Roman" pitchFamily="18" charset="0"/>
              <a:cs typeface="Times New Roman" pitchFamily="18" charset="0"/>
            </a:endParaRPr>
          </a:p>
        </p:txBody>
      </p:sp>
      <p:pic>
        <p:nvPicPr>
          <p:cNvPr id="2050" name="Picture 2" descr="https://lh7-rt.googleusercontent.com/docsz/AD_4nXfZk-e1rg5ZlC93wDm11M8B97EfGUUxwGHyNRc5B1y9WukpbBD58P02BYTVwbOXGTwVJVqavYdH__Xh4zAHqAKOqS_ftnaql7H1Xe47C324id5NB1GJ7YOzWs-xSNXQzGciNLAzJA?key=qRoAqj4yBqp0_tF4wv4XCxvI"/>
          <p:cNvPicPr>
            <a:picLocks noChangeAspect="1" noChangeArrowheads="1"/>
          </p:cNvPicPr>
          <p:nvPr/>
        </p:nvPicPr>
        <p:blipFill>
          <a:blip r:embed="rId10"/>
          <a:srcRect/>
          <a:stretch>
            <a:fillRect/>
          </a:stretch>
        </p:blipFill>
        <p:spPr bwMode="auto">
          <a:xfrm>
            <a:off x="11594593" y="3455115"/>
            <a:ext cx="8591436" cy="4682963"/>
          </a:xfrm>
          <a:prstGeom prst="rect">
            <a:avLst/>
          </a:prstGeom>
          <a:noFill/>
        </p:spPr>
      </p:pic>
      <p:sp>
        <p:nvSpPr>
          <p:cNvPr id="26" name="Rectangle 25"/>
          <p:cNvSpPr/>
          <p:nvPr/>
        </p:nvSpPr>
        <p:spPr>
          <a:xfrm>
            <a:off x="25013263" y="2924113"/>
            <a:ext cx="12273168" cy="9510296"/>
          </a:xfrm>
          <a:prstGeom prst="rect">
            <a:avLst/>
          </a:prstGeom>
        </p:spPr>
        <p:txBody>
          <a:bodyPr wrap="square">
            <a:spAutoFit/>
          </a:bodyPr>
          <a:lstStyle/>
          <a:p>
            <a:pPr algn="just"/>
            <a:r>
              <a:rPr lang="en-US" sz="2800" dirty="0" smtClean="0">
                <a:solidFill>
                  <a:schemeClr val="tx1"/>
                </a:solidFill>
                <a:latin typeface="Times New Roman" pitchFamily="18" charset="0"/>
                <a:ea typeface="Calibri" pitchFamily="34" charset="0"/>
                <a:cs typeface="Times New Roman" pitchFamily="18" charset="0"/>
              </a:rPr>
              <a:t>This study investigates </a:t>
            </a:r>
            <a:r>
              <a:rPr lang="en-US" sz="2800" dirty="0" smtClean="0">
                <a:solidFill>
                  <a:schemeClr val="tx1"/>
                </a:solidFill>
                <a:latin typeface="Times New Roman" pitchFamily="18" charset="0"/>
                <a:ea typeface="Calibri" pitchFamily="34" charset="0"/>
                <a:cs typeface="Times New Roman" pitchFamily="18" charset="0"/>
              </a:rPr>
              <a:t>embedding </a:t>
            </a:r>
            <a:r>
              <a:rPr lang="en-US" sz="2800" dirty="0" smtClean="0">
                <a:solidFill>
                  <a:schemeClr val="tx1"/>
                </a:solidFill>
                <a:latin typeface="Times New Roman" pitchFamily="18" charset="0"/>
                <a:ea typeface="Calibri" pitchFamily="34" charset="0"/>
                <a:cs typeface="Times New Roman" pitchFamily="18" charset="0"/>
              </a:rPr>
              <a:t>proteins </a:t>
            </a:r>
            <a:r>
              <a:rPr lang="en-US" sz="2800" dirty="0" smtClean="0">
                <a:solidFill>
                  <a:schemeClr val="tx1"/>
                </a:solidFill>
                <a:latin typeface="Times New Roman" pitchFamily="18" charset="0"/>
                <a:ea typeface="Calibri" pitchFamily="34" charset="0"/>
                <a:cs typeface="Times New Roman" pitchFamily="18" charset="0"/>
              </a:rPr>
              <a:t>in materials for radiation </a:t>
            </a:r>
            <a:r>
              <a:rPr lang="en-US" sz="2800" dirty="0" smtClean="0">
                <a:solidFill>
                  <a:schemeClr val="tx1"/>
                </a:solidFill>
                <a:latin typeface="Times New Roman" pitchFamily="18" charset="0"/>
                <a:ea typeface="Calibri" pitchFamily="34" charset="0"/>
                <a:cs typeface="Times New Roman" pitchFamily="18" charset="0"/>
              </a:rPr>
              <a:t>reduction. </a:t>
            </a:r>
            <a:r>
              <a:rPr lang="en-US" sz="2800" i="1" dirty="0" err="1" smtClean="0">
                <a:solidFill>
                  <a:schemeClr val="tx1"/>
                </a:solidFill>
                <a:latin typeface="Times New Roman" pitchFamily="18" charset="0"/>
                <a:ea typeface="Calibri" pitchFamily="34" charset="0"/>
                <a:cs typeface="Times New Roman" pitchFamily="18" charset="0"/>
              </a:rPr>
              <a:t>Geobacter</a:t>
            </a:r>
            <a:r>
              <a:rPr lang="en-US" sz="2800" dirty="0" smtClean="0">
                <a:solidFill>
                  <a:schemeClr val="tx1"/>
                </a:solidFill>
                <a:latin typeface="Times New Roman" pitchFamily="18" charset="0"/>
                <a:ea typeface="Calibri" pitchFamily="34" charset="0"/>
                <a:cs typeface="Times New Roman" pitchFamily="18" charset="0"/>
              </a:rPr>
              <a:t> exhibit the ability to absorb or dissipate radiation, making them promising candidates for integration into protective and remediating </a:t>
            </a:r>
            <a:r>
              <a:rPr lang="en-US" sz="2800" dirty="0" smtClean="0">
                <a:solidFill>
                  <a:schemeClr val="tx1"/>
                </a:solidFill>
                <a:latin typeface="Times New Roman" pitchFamily="18" charset="0"/>
                <a:ea typeface="Calibri" pitchFamily="34" charset="0"/>
                <a:cs typeface="Times New Roman" pitchFamily="18" charset="0"/>
              </a:rPr>
              <a:t>structures. The </a:t>
            </a:r>
            <a:r>
              <a:rPr lang="en-US" sz="2800" dirty="0" smtClean="0">
                <a:solidFill>
                  <a:schemeClr val="tx1"/>
                </a:solidFill>
                <a:latin typeface="Times New Roman" pitchFamily="18" charset="0"/>
                <a:ea typeface="Calibri" pitchFamily="34" charset="0"/>
                <a:cs typeface="Times New Roman" pitchFamily="18" charset="0"/>
              </a:rPr>
              <a:t>primary application of this approach is environmental, focusing on cleaning up uranium radioactive contaminants. </a:t>
            </a:r>
            <a:r>
              <a:rPr lang="en-US" sz="2800" dirty="0" smtClean="0">
                <a:solidFill>
                  <a:schemeClr val="tx1"/>
                </a:solidFill>
                <a:latin typeface="Times New Roman" pitchFamily="18" charset="0"/>
                <a:ea typeface="Calibri" pitchFamily="34" charset="0"/>
                <a:cs typeface="Times New Roman" pitchFamily="18" charset="0"/>
              </a:rPr>
              <a:t>With the </a:t>
            </a:r>
            <a:r>
              <a:rPr lang="en-US" sz="2800" dirty="0" smtClean="0">
                <a:solidFill>
                  <a:schemeClr val="tx1"/>
                </a:solidFill>
                <a:latin typeface="Times New Roman" pitchFamily="18" charset="0"/>
                <a:ea typeface="Calibri" pitchFamily="34" charset="0"/>
                <a:cs typeface="Times New Roman" pitchFamily="18" charset="0"/>
              </a:rPr>
              <a:t>SAM-embedded proteins, this methodology presents a structured and efficient pathway </a:t>
            </a:r>
            <a:r>
              <a:rPr lang="en-US" sz="2800" dirty="0" smtClean="0">
                <a:solidFill>
                  <a:schemeClr val="tx1"/>
                </a:solidFill>
                <a:latin typeface="Times New Roman" pitchFamily="18" charset="0"/>
                <a:ea typeface="Calibri" pitchFamily="34" charset="0"/>
                <a:cs typeface="Times New Roman" pitchFamily="18" charset="0"/>
              </a:rPr>
              <a:t>addressing </a:t>
            </a:r>
            <a:r>
              <a:rPr lang="en-US" sz="2800" dirty="0" smtClean="0">
                <a:solidFill>
                  <a:schemeClr val="tx1"/>
                </a:solidFill>
                <a:latin typeface="Times New Roman" pitchFamily="18" charset="0"/>
                <a:ea typeface="Calibri" pitchFamily="34" charset="0"/>
                <a:cs typeface="Times New Roman" pitchFamily="18" charset="0"/>
              </a:rPr>
              <a:t>radioactive waste, making bioremediation </a:t>
            </a:r>
            <a:r>
              <a:rPr lang="en-US" sz="2800" dirty="0" smtClean="0">
                <a:solidFill>
                  <a:schemeClr val="tx1"/>
                </a:solidFill>
                <a:latin typeface="Times New Roman" pitchFamily="18" charset="0"/>
                <a:ea typeface="Calibri" pitchFamily="34" charset="0"/>
                <a:cs typeface="Times New Roman" pitchFamily="18" charset="0"/>
              </a:rPr>
              <a:t>precise </a:t>
            </a:r>
            <a:r>
              <a:rPr lang="en-US" sz="2800" dirty="0" smtClean="0">
                <a:solidFill>
                  <a:schemeClr val="tx1"/>
                </a:solidFill>
                <a:latin typeface="Times New Roman" pitchFamily="18" charset="0"/>
                <a:ea typeface="Calibri" pitchFamily="34" charset="0"/>
                <a:cs typeface="Times New Roman" pitchFamily="18" charset="0"/>
              </a:rPr>
              <a:t>and adaptable. Nevertheless, the same methodology </a:t>
            </a:r>
            <a:r>
              <a:rPr lang="en-US" sz="2800" dirty="0" smtClean="0">
                <a:solidFill>
                  <a:schemeClr val="tx1"/>
                </a:solidFill>
                <a:latin typeface="Times New Roman" pitchFamily="18" charset="0"/>
                <a:ea typeface="Calibri" pitchFamily="34" charset="0"/>
                <a:cs typeface="Times New Roman" pitchFamily="18" charset="0"/>
              </a:rPr>
              <a:t>is applied </a:t>
            </a:r>
            <a:r>
              <a:rPr lang="en-US" sz="2800" dirty="0" smtClean="0">
                <a:solidFill>
                  <a:schemeClr val="tx1"/>
                </a:solidFill>
                <a:latin typeface="Times New Roman" pitchFamily="18" charset="0"/>
                <a:ea typeface="Calibri" pitchFamily="34" charset="0"/>
                <a:cs typeface="Times New Roman" pitchFamily="18" charset="0"/>
              </a:rPr>
              <a:t>beyond radiation reduction to </a:t>
            </a:r>
            <a:r>
              <a:rPr lang="en-US" sz="2800" dirty="0" smtClean="0">
                <a:solidFill>
                  <a:schemeClr val="tx1"/>
                </a:solidFill>
                <a:latin typeface="Times New Roman" pitchFamily="18" charset="0"/>
                <a:ea typeface="Calibri" pitchFamily="34" charset="0"/>
                <a:cs typeface="Times New Roman" pitchFamily="18" charset="0"/>
              </a:rPr>
              <a:t>other </a:t>
            </a:r>
            <a:r>
              <a:rPr lang="en-US" sz="2800" dirty="0" err="1" smtClean="0">
                <a:solidFill>
                  <a:schemeClr val="tx1"/>
                </a:solidFill>
                <a:latin typeface="Times New Roman" pitchFamily="18" charset="0"/>
                <a:ea typeface="Calibri" pitchFamily="34" charset="0"/>
                <a:cs typeface="Times New Roman" pitchFamily="18" charset="0"/>
              </a:rPr>
              <a:t>remediatory</a:t>
            </a:r>
            <a:r>
              <a:rPr lang="en-US" sz="2800" dirty="0" smtClean="0">
                <a:solidFill>
                  <a:schemeClr val="tx1"/>
                </a:solidFill>
                <a:latin typeface="Times New Roman" pitchFamily="18" charset="0"/>
                <a:ea typeface="Calibri" pitchFamily="34" charset="0"/>
                <a:cs typeface="Times New Roman" pitchFamily="18" charset="0"/>
              </a:rPr>
              <a:t> </a:t>
            </a:r>
            <a:r>
              <a:rPr lang="en-US" sz="2800" dirty="0" smtClean="0">
                <a:solidFill>
                  <a:schemeClr val="tx1"/>
                </a:solidFill>
                <a:latin typeface="Times New Roman" pitchFamily="18" charset="0"/>
                <a:ea typeface="Calibri" pitchFamily="34" charset="0"/>
                <a:cs typeface="Times New Roman" pitchFamily="18" charset="0"/>
              </a:rPr>
              <a:t>pathways.</a:t>
            </a:r>
          </a:p>
          <a:p>
            <a:pPr algn="just"/>
            <a:r>
              <a:rPr lang="en-US" sz="2800" dirty="0" smtClean="0">
                <a:solidFill>
                  <a:schemeClr val="tx1"/>
                </a:solidFill>
                <a:latin typeface="Times New Roman" pitchFamily="18" charset="0"/>
                <a:ea typeface="Calibri" pitchFamily="34" charset="0"/>
                <a:cs typeface="Times New Roman" pitchFamily="18" charset="0"/>
              </a:rPr>
              <a:t/>
            </a:r>
            <a:br>
              <a:rPr lang="en-US" sz="2800" dirty="0" smtClean="0">
                <a:solidFill>
                  <a:schemeClr val="tx1"/>
                </a:solidFill>
                <a:latin typeface="Times New Roman" pitchFamily="18" charset="0"/>
                <a:ea typeface="Calibri" pitchFamily="34" charset="0"/>
                <a:cs typeface="Times New Roman" pitchFamily="18" charset="0"/>
              </a:rPr>
            </a:br>
            <a:r>
              <a:rPr lang="en-US" sz="2800" dirty="0" smtClean="0">
                <a:solidFill>
                  <a:schemeClr val="tx1"/>
                </a:solidFill>
                <a:latin typeface="Times New Roman" pitchFamily="18" charset="0"/>
                <a:ea typeface="Calibri" pitchFamily="34" charset="0"/>
                <a:cs typeface="Times New Roman" pitchFamily="18" charset="0"/>
              </a:rPr>
              <a:t>Beyond radiation remediation, this concept could extend to tackling waste management. This could contribute to a cleaner, </a:t>
            </a:r>
            <a:r>
              <a:rPr lang="en-US" sz="2800" dirty="0" smtClean="0">
                <a:solidFill>
                  <a:schemeClr val="tx1"/>
                </a:solidFill>
                <a:latin typeface="Times New Roman" pitchFamily="18" charset="0"/>
                <a:ea typeface="Calibri" pitchFamily="34" charset="0"/>
                <a:cs typeface="Times New Roman" pitchFamily="18" charset="0"/>
              </a:rPr>
              <a:t>efficient </a:t>
            </a:r>
            <a:r>
              <a:rPr lang="en-US" sz="2800" dirty="0" smtClean="0">
                <a:solidFill>
                  <a:schemeClr val="tx1"/>
                </a:solidFill>
                <a:latin typeface="Times New Roman" pitchFamily="18" charset="0"/>
                <a:ea typeface="Calibri" pitchFamily="34" charset="0"/>
                <a:cs typeface="Times New Roman" pitchFamily="18" charset="0"/>
              </a:rPr>
              <a:t>industrial disposal process. With proper application, SAM-embedded proteins </a:t>
            </a:r>
            <a:r>
              <a:rPr lang="en-US" sz="2800" dirty="0" smtClean="0">
                <a:solidFill>
                  <a:schemeClr val="tx1"/>
                </a:solidFill>
                <a:latin typeface="Times New Roman" pitchFamily="18" charset="0"/>
                <a:ea typeface="Calibri" pitchFamily="34" charset="0"/>
                <a:cs typeface="Times New Roman" pitchFamily="18" charset="0"/>
              </a:rPr>
              <a:t>facilitate </a:t>
            </a:r>
            <a:r>
              <a:rPr lang="en-US" sz="2800" dirty="0" smtClean="0">
                <a:solidFill>
                  <a:schemeClr val="tx1"/>
                </a:solidFill>
                <a:latin typeface="Times New Roman" pitchFamily="18" charset="0"/>
                <a:ea typeface="Calibri" pitchFamily="34" charset="0"/>
                <a:cs typeface="Times New Roman" pitchFamily="18" charset="0"/>
              </a:rPr>
              <a:t>controlled degradation </a:t>
            </a:r>
            <a:r>
              <a:rPr lang="en-US" sz="2800" dirty="0" smtClean="0">
                <a:solidFill>
                  <a:schemeClr val="tx1"/>
                </a:solidFill>
                <a:latin typeface="Times New Roman" pitchFamily="18" charset="0"/>
                <a:ea typeface="Calibri" pitchFamily="34" charset="0"/>
                <a:cs typeface="Times New Roman" pitchFamily="18" charset="0"/>
              </a:rPr>
              <a:t>for plastics, </a:t>
            </a:r>
            <a:r>
              <a:rPr lang="en-US" sz="2800" dirty="0" smtClean="0">
                <a:solidFill>
                  <a:schemeClr val="tx1"/>
                </a:solidFill>
                <a:latin typeface="Times New Roman" pitchFamily="18" charset="0"/>
                <a:ea typeface="Calibri" pitchFamily="34" charset="0"/>
                <a:cs typeface="Times New Roman" pitchFamily="18" charset="0"/>
              </a:rPr>
              <a:t>improving </a:t>
            </a:r>
            <a:r>
              <a:rPr lang="en-US" sz="2800" dirty="0" smtClean="0">
                <a:solidFill>
                  <a:schemeClr val="tx1"/>
                </a:solidFill>
                <a:latin typeface="Times New Roman" pitchFamily="18" charset="0"/>
                <a:ea typeface="Calibri" pitchFamily="34" charset="0"/>
                <a:cs typeface="Times New Roman" pitchFamily="18" charset="0"/>
              </a:rPr>
              <a:t>breakdown </a:t>
            </a:r>
            <a:r>
              <a:rPr lang="en-US" sz="2800" dirty="0" smtClean="0">
                <a:solidFill>
                  <a:schemeClr val="tx1"/>
                </a:solidFill>
                <a:latin typeface="Times New Roman" pitchFamily="18" charset="0"/>
                <a:ea typeface="Calibri" pitchFamily="34" charset="0"/>
                <a:cs typeface="Times New Roman" pitchFamily="18" charset="0"/>
              </a:rPr>
              <a:t>strategies by producing Serine </a:t>
            </a:r>
            <a:r>
              <a:rPr lang="en-US" sz="2800" dirty="0" err="1" smtClean="0">
                <a:solidFill>
                  <a:schemeClr val="tx1"/>
                </a:solidFill>
                <a:latin typeface="Times New Roman" pitchFamily="18" charset="0"/>
                <a:ea typeface="Calibri" pitchFamily="34" charset="0"/>
                <a:cs typeface="Times New Roman" pitchFamily="18" charset="0"/>
              </a:rPr>
              <a:t>Hydrolase</a:t>
            </a:r>
            <a:r>
              <a:rPr lang="en-US" sz="2800" dirty="0" smtClean="0">
                <a:solidFill>
                  <a:schemeClr val="tx1"/>
                </a:solidFill>
                <a:latin typeface="Times New Roman" pitchFamily="18" charset="0"/>
                <a:ea typeface="Calibri" pitchFamily="34" charset="0"/>
                <a:cs typeface="Times New Roman" pitchFamily="18" charset="0"/>
              </a:rPr>
              <a:t>, an enzyme known for its catalytic ability to break down specific contaminants, sourced from certain worm species.</a:t>
            </a:r>
          </a:p>
          <a:p>
            <a:pPr algn="just"/>
            <a:r>
              <a:rPr lang="en-US" sz="2800" dirty="0" smtClean="0">
                <a:solidFill>
                  <a:schemeClr val="tx1"/>
                </a:solidFill>
                <a:latin typeface="Times New Roman" pitchFamily="18" charset="0"/>
                <a:ea typeface="Calibri" pitchFamily="34" charset="0"/>
                <a:cs typeface="Times New Roman" pitchFamily="18" charset="0"/>
              </a:rPr>
              <a:t/>
            </a:r>
            <a:br>
              <a:rPr lang="en-US" sz="2800" dirty="0" smtClean="0">
                <a:solidFill>
                  <a:schemeClr val="tx1"/>
                </a:solidFill>
                <a:latin typeface="Times New Roman" pitchFamily="18" charset="0"/>
                <a:ea typeface="Calibri" pitchFamily="34" charset="0"/>
                <a:cs typeface="Times New Roman" pitchFamily="18" charset="0"/>
              </a:rPr>
            </a:br>
            <a:r>
              <a:rPr lang="en-US" sz="2800" dirty="0" smtClean="0">
                <a:solidFill>
                  <a:schemeClr val="tx1"/>
                </a:solidFill>
                <a:latin typeface="Times New Roman" pitchFamily="18" charset="0"/>
                <a:ea typeface="Calibri" pitchFamily="34" charset="0"/>
                <a:cs typeface="Times New Roman" pitchFamily="18" charset="0"/>
              </a:rPr>
              <a:t>Despite its </a:t>
            </a:r>
            <a:r>
              <a:rPr lang="en-US" sz="2800" dirty="0" smtClean="0">
                <a:solidFill>
                  <a:schemeClr val="tx1"/>
                </a:solidFill>
                <a:latin typeface="Times New Roman" pitchFamily="18" charset="0"/>
                <a:ea typeface="Calibri" pitchFamily="34" charset="0"/>
                <a:cs typeface="Times New Roman" pitchFamily="18" charset="0"/>
              </a:rPr>
              <a:t>potential </a:t>
            </a:r>
            <a:r>
              <a:rPr lang="en-US" sz="2800" dirty="0" smtClean="0">
                <a:solidFill>
                  <a:schemeClr val="tx1"/>
                </a:solidFill>
                <a:latin typeface="Times New Roman" pitchFamily="18" charset="0"/>
                <a:ea typeface="Calibri" pitchFamily="34" charset="0"/>
                <a:cs typeface="Times New Roman" pitchFamily="18" charset="0"/>
              </a:rPr>
              <a:t>viability, </a:t>
            </a:r>
            <a:r>
              <a:rPr lang="en-US" sz="2800" dirty="0" smtClean="0">
                <a:solidFill>
                  <a:schemeClr val="tx1"/>
                </a:solidFill>
                <a:latin typeface="Times New Roman" pitchFamily="18" charset="0"/>
                <a:ea typeface="Calibri" pitchFamily="34" charset="0"/>
                <a:cs typeface="Times New Roman" pitchFamily="18" charset="0"/>
              </a:rPr>
              <a:t>this design</a:t>
            </a:r>
            <a:r>
              <a:rPr lang="en-US" sz="2800" dirty="0" smtClean="0">
                <a:solidFill>
                  <a:schemeClr val="tx1"/>
                </a:solidFill>
                <a:latin typeface="Times New Roman" pitchFamily="18" charset="0"/>
                <a:ea typeface="Calibri" pitchFamily="34" charset="0"/>
                <a:cs typeface="Times New Roman" pitchFamily="18" charset="0"/>
              </a:rPr>
              <a:t>  requires extensive testing. </a:t>
            </a:r>
            <a:r>
              <a:rPr lang="en-US" sz="2800" dirty="0" smtClean="0">
                <a:solidFill>
                  <a:schemeClr val="tx1"/>
                </a:solidFill>
                <a:latin typeface="Times New Roman" pitchFamily="18" charset="0"/>
                <a:ea typeface="Calibri" pitchFamily="34" charset="0"/>
                <a:cs typeface="Times New Roman" pitchFamily="18" charset="0"/>
              </a:rPr>
              <a:t>Stability must </a:t>
            </a:r>
            <a:r>
              <a:rPr lang="en-US" sz="2800" dirty="0" smtClean="0">
                <a:solidFill>
                  <a:schemeClr val="tx1"/>
                </a:solidFill>
                <a:latin typeface="Times New Roman" pitchFamily="18" charset="0"/>
                <a:ea typeface="Calibri" pitchFamily="34" charset="0"/>
                <a:cs typeface="Times New Roman" pitchFamily="18" charset="0"/>
              </a:rPr>
              <a:t>be </a:t>
            </a:r>
            <a:r>
              <a:rPr lang="en-US" sz="2800" dirty="0" smtClean="0">
                <a:solidFill>
                  <a:schemeClr val="tx1"/>
                </a:solidFill>
                <a:latin typeface="Times New Roman" pitchFamily="18" charset="0"/>
                <a:ea typeface="Calibri" pitchFamily="34" charset="0"/>
                <a:cs typeface="Times New Roman" pitchFamily="18" charset="0"/>
              </a:rPr>
              <a:t>evaluated </a:t>
            </a:r>
            <a:r>
              <a:rPr lang="en-US" sz="2800" dirty="0" smtClean="0">
                <a:solidFill>
                  <a:schemeClr val="tx1"/>
                </a:solidFill>
                <a:latin typeface="Times New Roman" pitchFamily="18" charset="0"/>
                <a:ea typeface="Calibri" pitchFamily="34" charset="0"/>
                <a:cs typeface="Times New Roman" pitchFamily="18" charset="0"/>
              </a:rPr>
              <a:t>to </a:t>
            </a:r>
            <a:r>
              <a:rPr lang="en-US" sz="2800" dirty="0" smtClean="0">
                <a:solidFill>
                  <a:schemeClr val="tx1"/>
                </a:solidFill>
                <a:latin typeface="Times New Roman" pitchFamily="18" charset="0"/>
                <a:ea typeface="Calibri" pitchFamily="34" charset="0"/>
                <a:cs typeface="Times New Roman" pitchFamily="18" charset="0"/>
              </a:rPr>
              <a:t>ensure proteins function </a:t>
            </a:r>
            <a:r>
              <a:rPr lang="en-US" sz="2800" dirty="0" smtClean="0">
                <a:solidFill>
                  <a:schemeClr val="tx1"/>
                </a:solidFill>
                <a:latin typeface="Times New Roman" pitchFamily="18" charset="0"/>
                <a:ea typeface="Calibri" pitchFamily="34" charset="0"/>
                <a:cs typeface="Times New Roman" pitchFamily="18" charset="0"/>
              </a:rPr>
              <a:t>in real-world conditions. With strong </a:t>
            </a:r>
            <a:r>
              <a:rPr lang="en-US" sz="2800" dirty="0" smtClean="0">
                <a:solidFill>
                  <a:schemeClr val="tx1"/>
                </a:solidFill>
                <a:latin typeface="Times New Roman" pitchFamily="18" charset="0"/>
                <a:ea typeface="Calibri" pitchFamily="34" charset="0"/>
                <a:cs typeface="Times New Roman" pitchFamily="18" charset="0"/>
              </a:rPr>
              <a:t>foundations, genetic circuits </a:t>
            </a:r>
            <a:r>
              <a:rPr lang="en-US" sz="2800" dirty="0" smtClean="0">
                <a:solidFill>
                  <a:schemeClr val="tx1"/>
                </a:solidFill>
                <a:latin typeface="Times New Roman" pitchFamily="18" charset="0"/>
                <a:ea typeface="Calibri" pitchFamily="34" charset="0"/>
                <a:cs typeface="Times New Roman" pitchFamily="18" charset="0"/>
              </a:rPr>
              <a:t>engineering with </a:t>
            </a:r>
            <a:r>
              <a:rPr lang="en-US" sz="2800" dirty="0" smtClean="0">
                <a:solidFill>
                  <a:schemeClr val="tx1"/>
                </a:solidFill>
                <a:latin typeface="Times New Roman" pitchFamily="18" charset="0"/>
                <a:ea typeface="Calibri" pitchFamily="34" charset="0"/>
                <a:cs typeface="Times New Roman" pitchFamily="18" charset="0"/>
              </a:rPr>
              <a:t>SAM protein </a:t>
            </a:r>
            <a:r>
              <a:rPr lang="en-US" sz="2800" dirty="0" smtClean="0">
                <a:solidFill>
                  <a:schemeClr val="tx1"/>
                </a:solidFill>
                <a:latin typeface="Times New Roman" pitchFamily="18" charset="0"/>
                <a:ea typeface="Calibri" pitchFamily="34" charset="0"/>
                <a:cs typeface="Times New Roman" pitchFamily="18" charset="0"/>
              </a:rPr>
              <a:t>integration, this technology presents a </a:t>
            </a:r>
            <a:r>
              <a:rPr lang="en-US" sz="2800" dirty="0" smtClean="0">
                <a:solidFill>
                  <a:schemeClr val="tx1"/>
                </a:solidFill>
                <a:latin typeface="Times New Roman" pitchFamily="18" charset="0"/>
                <a:ea typeface="Calibri" pitchFamily="34" charset="0"/>
                <a:cs typeface="Times New Roman" pitchFamily="18" charset="0"/>
              </a:rPr>
              <a:t>route</a:t>
            </a:r>
            <a:r>
              <a:rPr lang="en-US" sz="2800" dirty="0" smtClean="0">
                <a:solidFill>
                  <a:schemeClr val="tx1"/>
                </a:solidFill>
                <a:latin typeface="Times New Roman" pitchFamily="18" charset="0"/>
                <a:ea typeface="Calibri" pitchFamily="34" charset="0"/>
                <a:cs typeface="Times New Roman" pitchFamily="18" charset="0"/>
              </a:rPr>
              <a:t>  for </a:t>
            </a:r>
            <a:r>
              <a:rPr lang="en-US" sz="2800" dirty="0" smtClean="0">
                <a:solidFill>
                  <a:schemeClr val="tx1"/>
                </a:solidFill>
                <a:latin typeface="Times New Roman" pitchFamily="18" charset="0"/>
                <a:ea typeface="Calibri" pitchFamily="34" charset="0"/>
                <a:cs typeface="Times New Roman" pitchFamily="18" charset="0"/>
              </a:rPr>
              <a:t>radiation reduction and bioremediation </a:t>
            </a:r>
            <a:r>
              <a:rPr lang="en-US" sz="2800" dirty="0" smtClean="0">
                <a:solidFill>
                  <a:schemeClr val="tx1"/>
                </a:solidFill>
                <a:latin typeface="Times New Roman" pitchFamily="18" charset="0"/>
                <a:ea typeface="Calibri" pitchFamily="34" charset="0"/>
                <a:cs typeface="Times New Roman" pitchFamily="18" charset="0"/>
              </a:rPr>
              <a:t>solutions. </a:t>
            </a:r>
          </a:p>
          <a:p>
            <a:r>
              <a:rPr lang="en-US" sz="2800" dirty="0" smtClean="0"/>
              <a:t/>
            </a:r>
            <a:br>
              <a:rPr lang="en-US" sz="2800" dirty="0" smtClean="0"/>
            </a:br>
            <a:endParaRPr lang="en-US" sz="2400" dirty="0" smtClean="0">
              <a:latin typeface="Calibri" pitchFamily="34" charset="0"/>
              <a:cs typeface="Calibri" pitchFamily="34" charset="0"/>
            </a:endParaRPr>
          </a:p>
        </p:txBody>
      </p:sp>
      <p:sp>
        <p:nvSpPr>
          <p:cNvPr id="27" name="TextBox 26"/>
          <p:cNvSpPr txBox="1"/>
          <p:nvPr/>
        </p:nvSpPr>
        <p:spPr>
          <a:xfrm>
            <a:off x="12642514" y="2338701"/>
            <a:ext cx="10972800" cy="646331"/>
          </a:xfrm>
          <a:prstGeom prst="rect">
            <a:avLst/>
          </a:prstGeom>
          <a:noFill/>
        </p:spPr>
        <p:txBody>
          <a:bodyPr wrap="square" rtlCol="0">
            <a:spAutoFit/>
          </a:bodyPr>
          <a:lstStyle/>
          <a:p>
            <a:pPr algn="ctr"/>
            <a:r>
              <a:rPr lang="en-US" sz="3600" b="1" dirty="0" smtClean="0"/>
              <a:t>Design</a:t>
            </a:r>
            <a:endParaRPr lang="en-US" sz="3600" b="1" dirty="0"/>
          </a:p>
        </p:txBody>
      </p:sp>
      <p:sp>
        <p:nvSpPr>
          <p:cNvPr id="29" name="Rectangle 28"/>
          <p:cNvSpPr/>
          <p:nvPr/>
        </p:nvSpPr>
        <p:spPr>
          <a:xfrm>
            <a:off x="407487" y="11527226"/>
            <a:ext cx="10494518" cy="2205989"/>
          </a:xfrm>
          <a:prstGeom prst="rect">
            <a:avLst/>
          </a:prstGeom>
        </p:spPr>
        <p:txBody>
          <a:bodyPr wrap="square">
            <a:spAutoFit/>
          </a:bodyPr>
          <a:lstStyle/>
          <a:p>
            <a:pPr algn="ctr"/>
            <a:r>
              <a:rPr lang="en-US" sz="8000" dirty="0" smtClean="0"/>
              <a:t/>
            </a:r>
            <a:br>
              <a:rPr lang="en-US" sz="8000" dirty="0" smtClean="0"/>
            </a:br>
            <a:endParaRPr lang="en-US" dirty="0"/>
          </a:p>
        </p:txBody>
      </p:sp>
      <p:sp>
        <p:nvSpPr>
          <p:cNvPr id="22" name="Rectangle 21"/>
          <p:cNvSpPr/>
          <p:nvPr/>
        </p:nvSpPr>
        <p:spPr>
          <a:xfrm>
            <a:off x="88491" y="2030558"/>
            <a:ext cx="11503743" cy="1384995"/>
          </a:xfrm>
          <a:prstGeom prst="rect">
            <a:avLst/>
          </a:prstGeom>
          <a:ln>
            <a:noFill/>
          </a:ln>
        </p:spPr>
        <p:txBody>
          <a:bodyPr wrap="square">
            <a:spAutoFit/>
          </a:bodyPr>
          <a:lstStyle/>
          <a:p>
            <a:pPr lvl="0" algn="just"/>
            <a:endParaRPr lang="en-US" sz="2400" dirty="0" smtClean="0">
              <a:latin typeface="Calibri" pitchFamily="34" charset="0"/>
              <a:ea typeface="Calibri" pitchFamily="34" charset="0"/>
              <a:cs typeface="Calibri" pitchFamily="34" charset="0"/>
            </a:endParaRPr>
          </a:p>
          <a:p>
            <a:pPr lvl="0" algn="ctr"/>
            <a:r>
              <a:rPr lang="en-US" sz="3600" b="1" dirty="0" smtClean="0"/>
              <a:t>Abstract</a:t>
            </a:r>
          </a:p>
          <a:p>
            <a:pPr algn="just"/>
            <a:endParaRPr lang="en-US" sz="2400" dirty="0" smtClean="0">
              <a:latin typeface="Calibri" pitchFamily="34" charset="0"/>
              <a:ea typeface="Calibri" pitchFamily="34" charset="0"/>
              <a:cs typeface="Calibri" pitchFamily="34" charset="0"/>
            </a:endParaRPr>
          </a:p>
        </p:txBody>
      </p:sp>
      <p:sp>
        <p:nvSpPr>
          <p:cNvPr id="24" name="Rectangle 23"/>
          <p:cNvSpPr/>
          <p:nvPr/>
        </p:nvSpPr>
        <p:spPr>
          <a:xfrm>
            <a:off x="88491" y="12064571"/>
            <a:ext cx="11503741" cy="7663636"/>
          </a:xfrm>
          <a:prstGeom prst="rect">
            <a:avLst/>
          </a:prstGeom>
          <a:ln>
            <a:noFill/>
          </a:ln>
        </p:spPr>
        <p:txBody>
          <a:bodyPr wrap="square">
            <a:spAutoFit/>
          </a:bodyPr>
          <a:lstStyle/>
          <a:p>
            <a:pPr lvl="0"/>
            <a:endParaRPr lang="en-US" sz="2400" dirty="0" smtClean="0">
              <a:latin typeface="Calibri" pitchFamily="34" charset="0"/>
              <a:cs typeface="Calibri" pitchFamily="34" charset="0"/>
            </a:endParaRPr>
          </a:p>
          <a:p>
            <a:pPr algn="ctr"/>
            <a:r>
              <a:rPr lang="en-US" sz="3600" b="1" dirty="0" smtClean="0">
                <a:cs typeface="Calibri" pitchFamily="34" charset="0"/>
              </a:rPr>
              <a:t>Introduction</a:t>
            </a:r>
            <a:endParaRPr lang="en-US" sz="2400" dirty="0" smtClean="0">
              <a:latin typeface="Calibri" pitchFamily="34" charset="0"/>
              <a:cs typeface="Calibri" pitchFamily="34" charset="0"/>
            </a:endParaRPr>
          </a:p>
          <a:p>
            <a:pPr lvl="0"/>
            <a:endParaRPr lang="en-US" sz="2400" dirty="0" smtClean="0">
              <a:latin typeface="Calibri" pitchFamily="34" charset="0"/>
              <a:cs typeface="Calibri" pitchFamily="34" charset="0"/>
            </a:endParaRPr>
          </a:p>
          <a:p>
            <a:pPr algn="just"/>
            <a:r>
              <a:rPr lang="en-US" sz="2800" dirty="0" smtClean="0">
                <a:latin typeface="Times New Roman" pitchFamily="18" charset="0"/>
                <a:cs typeface="Times New Roman" pitchFamily="18" charset="0"/>
              </a:rPr>
              <a:t>Irradiated materials </a:t>
            </a:r>
            <a:r>
              <a:rPr lang="en-US" sz="2800" dirty="0" smtClean="0">
                <a:latin typeface="Times New Roman" pitchFamily="18" charset="0"/>
                <a:cs typeface="Times New Roman" pitchFamily="18" charset="0"/>
              </a:rPr>
              <a:t>have dangerous, carcinogenic effects. </a:t>
            </a:r>
            <a:r>
              <a:rPr lang="en-US" sz="2800" dirty="0" smtClean="0">
                <a:latin typeface="Times New Roman" pitchFamily="18" charset="0"/>
                <a:cs typeface="Times New Roman" pitchFamily="18" charset="0"/>
              </a:rPr>
              <a:t>Current </a:t>
            </a:r>
            <a:r>
              <a:rPr lang="en-US" sz="2800" dirty="0" smtClean="0">
                <a:latin typeface="Times New Roman" pitchFamily="18" charset="0"/>
                <a:cs typeface="Times New Roman" pitchFamily="18" charset="0"/>
              </a:rPr>
              <a:t>technology abating </a:t>
            </a:r>
            <a:r>
              <a:rPr lang="en-US" sz="2800" dirty="0" smtClean="0">
                <a:latin typeface="Times New Roman" pitchFamily="18" charset="0"/>
                <a:cs typeface="Times New Roman" pitchFamily="18" charset="0"/>
              </a:rPr>
              <a:t>radioactivity </a:t>
            </a:r>
            <a:r>
              <a:rPr lang="en-US" sz="2800" dirty="0" smtClean="0">
                <a:latin typeface="Times New Roman" pitchFamily="18" charset="0"/>
                <a:cs typeface="Times New Roman" pitchFamily="18" charset="0"/>
              </a:rPr>
              <a:t>consists </a:t>
            </a:r>
            <a:r>
              <a:rPr lang="en-US" sz="2800" dirty="0" smtClean="0">
                <a:latin typeface="Times New Roman" pitchFamily="18" charset="0"/>
                <a:cs typeface="Times New Roman" pitchFamily="18" charset="0"/>
              </a:rPr>
              <a:t>in shielding </a:t>
            </a:r>
            <a:r>
              <a:rPr lang="en-US" sz="2800" dirty="0" smtClean="0">
                <a:latin typeface="Times New Roman" pitchFamily="18" charset="0"/>
                <a:cs typeface="Times New Roman" pitchFamily="18" charset="0"/>
              </a:rPr>
              <a:t>behind </a:t>
            </a:r>
            <a:r>
              <a:rPr lang="en-US" sz="2800" dirty="0" smtClean="0">
                <a:latin typeface="Times New Roman" pitchFamily="18" charset="0"/>
                <a:cs typeface="Times New Roman" pitchFamily="18" charset="0"/>
              </a:rPr>
              <a:t>lead-laden containers, and waiting for </a:t>
            </a:r>
            <a:r>
              <a:rPr lang="en-US" sz="2800" dirty="0" smtClean="0">
                <a:latin typeface="Times New Roman" pitchFamily="18" charset="0"/>
                <a:cs typeface="Times New Roman" pitchFamily="18" charset="0"/>
              </a:rPr>
              <a:t>decay </a:t>
            </a:r>
            <a:r>
              <a:rPr lang="en-US" sz="2800" dirty="0" smtClean="0">
                <a:latin typeface="Times New Roman" pitchFamily="18" charset="0"/>
                <a:cs typeface="Times New Roman" pitchFamily="18" charset="0"/>
              </a:rPr>
              <a:t>to reduce </a:t>
            </a:r>
            <a:r>
              <a:rPr lang="en-US" sz="2800" dirty="0" smtClean="0">
                <a:latin typeface="Times New Roman" pitchFamily="18" charset="0"/>
                <a:cs typeface="Times New Roman" pitchFamily="18" charset="0"/>
              </a:rPr>
              <a:t>radiation</a:t>
            </a:r>
            <a:r>
              <a:rPr lang="en-US" sz="2800" dirty="0" smtClean="0">
                <a:latin typeface="Times New Roman" pitchFamily="18" charset="0"/>
                <a:cs typeface="Times New Roman" pitchFamily="18" charset="0"/>
              </a:rPr>
              <a:t>. These methodologies, </a:t>
            </a:r>
            <a:r>
              <a:rPr lang="en-US" sz="2800" dirty="0" smtClean="0">
                <a:latin typeface="Times New Roman" pitchFamily="18" charset="0"/>
                <a:cs typeface="Times New Roman" pitchFamily="18" charset="0"/>
              </a:rPr>
              <a:t>effective </a:t>
            </a:r>
            <a:r>
              <a:rPr lang="en-US" sz="2800" dirty="0" smtClean="0">
                <a:latin typeface="Times New Roman" pitchFamily="18" charset="0"/>
                <a:cs typeface="Times New Roman" pitchFamily="18" charset="0"/>
              </a:rPr>
              <a:t>over the long-term, are not suitable with increasing </a:t>
            </a:r>
            <a:r>
              <a:rPr lang="en-US" sz="2800" dirty="0" smtClean="0">
                <a:latin typeface="Times New Roman" pitchFamily="18" charset="0"/>
                <a:cs typeface="Times New Roman" pitchFamily="18" charset="0"/>
              </a:rPr>
              <a:t>radiation, and </a:t>
            </a:r>
            <a:r>
              <a:rPr lang="en-US" sz="2800" dirty="0" smtClean="0">
                <a:latin typeface="Times New Roman" pitchFamily="18" charset="0"/>
                <a:cs typeface="Times New Roman" pitchFamily="18" charset="0"/>
              </a:rPr>
              <a:t>lead is harmful to humans and the </a:t>
            </a:r>
            <a:r>
              <a:rPr lang="en-US" sz="2800" dirty="0" smtClean="0">
                <a:latin typeface="Times New Roman" pitchFamily="18" charset="0"/>
                <a:cs typeface="Times New Roman" pitchFamily="18" charset="0"/>
              </a:rPr>
              <a:t>environment. </a:t>
            </a:r>
            <a:r>
              <a:rPr lang="en-US" sz="2800" dirty="0" smtClean="0">
                <a:latin typeface="Times New Roman" pitchFamily="18" charset="0"/>
                <a:cs typeface="Times New Roman" pitchFamily="18" charset="0"/>
              </a:rPr>
              <a:t>By assembling specialized </a:t>
            </a:r>
            <a:r>
              <a:rPr lang="en-US" sz="2800" dirty="0" err="1" smtClean="0">
                <a:latin typeface="Times New Roman" pitchFamily="18" charset="0"/>
                <a:cs typeface="Times New Roman" pitchFamily="18" charset="0"/>
              </a:rPr>
              <a:t>lipopolysaccharide</a:t>
            </a:r>
            <a:r>
              <a:rPr lang="en-US" sz="2800" dirty="0" smtClean="0">
                <a:latin typeface="Times New Roman" pitchFamily="18" charset="0"/>
                <a:cs typeface="Times New Roman" pitchFamily="18" charset="0"/>
              </a:rPr>
              <a:t> (LPS) tendrils, </a:t>
            </a:r>
            <a:r>
              <a:rPr lang="en-US" sz="2800" i="1" dirty="0" err="1" smtClean="0">
                <a:latin typeface="Times New Roman" pitchFamily="18" charset="0"/>
                <a:cs typeface="Times New Roman" pitchFamily="18" charset="0"/>
              </a:rPr>
              <a:t>Geobacter</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prevents harmful substances </a:t>
            </a:r>
            <a:r>
              <a:rPr lang="en-US" sz="2800" dirty="0" smtClean="0">
                <a:latin typeface="Times New Roman" pitchFamily="18" charset="0"/>
                <a:cs typeface="Times New Roman" pitchFamily="18" charset="0"/>
              </a:rPr>
              <a:t>penetrating </a:t>
            </a:r>
            <a:r>
              <a:rPr lang="en-US" sz="2800" dirty="0" smtClean="0">
                <a:latin typeface="Times New Roman" pitchFamily="18" charset="0"/>
                <a:cs typeface="Times New Roman" pitchFamily="18" charset="0"/>
              </a:rPr>
              <a:t>into its membrane and remediates the element through </a:t>
            </a:r>
            <a:r>
              <a:rPr lang="en-US" sz="2800" dirty="0" smtClean="0">
                <a:latin typeface="Times New Roman" pitchFamily="18" charset="0"/>
                <a:cs typeface="Times New Roman" pitchFamily="18" charset="0"/>
              </a:rPr>
              <a:t>reduction </a:t>
            </a:r>
            <a:r>
              <a:rPr lang="en-US" sz="2800" dirty="0" smtClean="0">
                <a:latin typeface="Times New Roman" pitchFamily="18" charset="0"/>
                <a:cs typeface="Times New Roman" pitchFamily="18" charset="0"/>
              </a:rPr>
              <a:t>reactions in </a:t>
            </a:r>
            <a:r>
              <a:rPr lang="en-US" sz="2800" dirty="0" smtClean="0">
                <a:latin typeface="Times New Roman" pitchFamily="18" charset="0"/>
                <a:cs typeface="Times New Roman" pitchFamily="18" charset="0"/>
              </a:rPr>
              <a:t>vesicles. </a:t>
            </a:r>
            <a:r>
              <a:rPr lang="en-US" sz="2800" dirty="0" smtClean="0">
                <a:latin typeface="Times New Roman" pitchFamily="18" charset="0"/>
                <a:cs typeface="Times New Roman" pitchFamily="18" charset="0"/>
              </a:rPr>
              <a:t>This study </a:t>
            </a:r>
            <a:r>
              <a:rPr lang="en-US" sz="2800" dirty="0" smtClean="0">
                <a:latin typeface="Times New Roman" pitchFamily="18" charset="0"/>
                <a:cs typeface="Times New Roman" pitchFamily="18" charset="0"/>
              </a:rPr>
              <a:t>uses characterized </a:t>
            </a:r>
            <a:r>
              <a:rPr lang="en-US" sz="2800" dirty="0" smtClean="0">
                <a:latin typeface="Times New Roman" pitchFamily="18" charset="0"/>
                <a:cs typeface="Times New Roman" pitchFamily="18" charset="0"/>
              </a:rPr>
              <a:t>proteins of </a:t>
            </a:r>
            <a:r>
              <a:rPr lang="en-US" sz="2800" i="1" dirty="0" err="1" smtClean="0">
                <a:latin typeface="Times New Roman" pitchFamily="18" charset="0"/>
                <a:cs typeface="Times New Roman" pitchFamily="18" charset="0"/>
              </a:rPr>
              <a:t>Geobacter</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latin typeface="Times New Roman" pitchFamily="18" charset="0"/>
                <a:cs typeface="Times New Roman" pitchFamily="18" charset="0"/>
              </a:rPr>
              <a:t>synthetic </a:t>
            </a:r>
            <a:r>
              <a:rPr lang="en-US" sz="2800" dirty="0" smtClean="0">
                <a:latin typeface="Times New Roman" pitchFamily="18" charset="0"/>
                <a:cs typeface="Times New Roman" pitchFamily="18" charset="0"/>
              </a:rPr>
              <a:t>biology to construct a pathway for efficient </a:t>
            </a:r>
            <a:r>
              <a:rPr lang="en-US" sz="2800" dirty="0" smtClean="0">
                <a:latin typeface="Times New Roman" pitchFamily="18" charset="0"/>
                <a:cs typeface="Times New Roman" pitchFamily="18" charset="0"/>
              </a:rPr>
              <a:t>LPS </a:t>
            </a:r>
            <a:r>
              <a:rPr lang="en-US" sz="2800" dirty="0" smtClean="0">
                <a:latin typeface="Times New Roman" pitchFamily="18" charset="0"/>
                <a:cs typeface="Times New Roman" pitchFamily="18" charset="0"/>
              </a:rPr>
              <a:t>vesicle construction. Using an inducible </a:t>
            </a:r>
            <a:r>
              <a:rPr lang="en-US" sz="2800" dirty="0" err="1" smtClean="0">
                <a:latin typeface="Times New Roman" pitchFamily="18" charset="0"/>
                <a:cs typeface="Times New Roman" pitchFamily="18" charset="0"/>
              </a:rPr>
              <a:t>pBAD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operon</a:t>
            </a:r>
            <a:r>
              <a:rPr lang="en-US" sz="2800" dirty="0" smtClean="0">
                <a:latin typeface="Times New Roman" pitchFamily="18" charset="0"/>
                <a:cs typeface="Times New Roman" pitchFamily="18" charset="0"/>
              </a:rPr>
              <a:t> system in </a:t>
            </a:r>
            <a:r>
              <a:rPr lang="en-US" sz="2800" i="1" dirty="0" smtClean="0">
                <a:latin typeface="Times New Roman" pitchFamily="18" charset="0"/>
                <a:cs typeface="Times New Roman" pitchFamily="18" charset="0"/>
              </a:rPr>
              <a:t>E</a:t>
            </a:r>
            <a:r>
              <a:rPr lang="en-US" sz="2800"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coli</a:t>
            </a:r>
            <a:r>
              <a:rPr lang="en-US" sz="2800" dirty="0" smtClean="0">
                <a:latin typeface="Times New Roman" pitchFamily="18" charset="0"/>
                <a:cs typeface="Times New Roman" pitchFamily="18" charset="0"/>
              </a:rPr>
              <a:t>, genes coding for bioremediation are expressed. </a:t>
            </a:r>
            <a:r>
              <a:rPr lang="en-US" sz="2800" dirty="0" err="1" smtClean="0">
                <a:latin typeface="Times New Roman" pitchFamily="18" charset="0"/>
                <a:cs typeface="Times New Roman" pitchFamily="18" charset="0"/>
              </a:rPr>
              <a:t>Novelly</a:t>
            </a:r>
            <a:r>
              <a:rPr lang="en-US" sz="2800" dirty="0" smtClean="0">
                <a:latin typeface="Times New Roman" pitchFamily="18" charset="0"/>
                <a:cs typeface="Times New Roman" pitchFamily="18" charset="0"/>
              </a:rPr>
              <a:t>, this study suggests pathways for production and embedding of </a:t>
            </a:r>
            <a:r>
              <a:rPr lang="en-US" sz="2800" dirty="0" err="1" smtClean="0">
                <a:latin typeface="Times New Roman" pitchFamily="18" charset="0"/>
                <a:cs typeface="Times New Roman" pitchFamily="18" charset="0"/>
              </a:rPr>
              <a:t>bioremediatory</a:t>
            </a:r>
            <a:r>
              <a:rPr lang="en-US" sz="2800" dirty="0" smtClean="0">
                <a:latin typeface="Times New Roman" pitchFamily="18" charset="0"/>
                <a:cs typeface="Times New Roman" pitchFamily="18" charset="0"/>
              </a:rPr>
              <a:t> proteins to reduce environmental pollution.</a:t>
            </a:r>
          </a:p>
          <a:p>
            <a:r>
              <a:rPr lang="en-US" sz="2400" dirty="0" smtClean="0"/>
              <a:t/>
            </a:r>
            <a:br>
              <a:rPr lang="en-US" sz="2400" dirty="0" smtClean="0"/>
            </a:br>
            <a:r>
              <a:rPr lang="en-US" sz="2400" dirty="0" smtClean="0"/>
              <a:t/>
            </a:r>
            <a:br>
              <a:rPr lang="en-US" sz="2400" dirty="0" smtClean="0"/>
            </a:br>
            <a:endParaRPr lang="en-US" sz="2400" dirty="0" smtClean="0">
              <a:latin typeface="Calibri" pitchFamily="34" charset="0"/>
              <a:cs typeface="Calibri" pitchFamily="34" charset="0"/>
            </a:endParaRPr>
          </a:p>
        </p:txBody>
      </p:sp>
      <p:sp>
        <p:nvSpPr>
          <p:cNvPr id="25" name="Rectangle 24"/>
          <p:cNvSpPr/>
          <p:nvPr/>
        </p:nvSpPr>
        <p:spPr>
          <a:xfrm>
            <a:off x="10589340" y="3357113"/>
            <a:ext cx="3775587" cy="523220"/>
          </a:xfrm>
          <a:prstGeom prst="rect">
            <a:avLst/>
          </a:prstGeom>
        </p:spPr>
        <p:txBody>
          <a:bodyPr wrap="square">
            <a:spAutoFit/>
          </a:bodyPr>
          <a:lstStyle/>
          <a:p>
            <a:pPr algn="ctr"/>
            <a:r>
              <a:rPr lang="en-US" sz="2800" dirty="0" smtClean="0"/>
              <a:t>(A)</a:t>
            </a:r>
            <a:endParaRPr lang="en-US" sz="2800" dirty="0"/>
          </a:p>
        </p:txBody>
      </p:sp>
      <p:pic>
        <p:nvPicPr>
          <p:cNvPr id="2" name="Picture 2" descr="https://lh7-rt.googleusercontent.com/docsz/AD_4nXebJTD-BC0-5zdXu8lUPuQBRTxanP6AMxhntTA-UIqwGgh7SsJ_-K3AyUlP0VVhXX0HM2tI8Bx5Ydgv8j003dDWHRRmY5QvrzSBT--9OGI8jUERV0myDZ1lEQA5AycdmCXUFUop?key=qRoAqj4yBqp0_tF4wv4XCxvI"/>
          <p:cNvPicPr>
            <a:picLocks noChangeAspect="1" noChangeArrowheads="1"/>
          </p:cNvPicPr>
          <p:nvPr/>
        </p:nvPicPr>
        <p:blipFill>
          <a:blip r:embed="rId11"/>
          <a:srcRect l="14502" t="18263" r="24486" b="17454"/>
          <a:stretch>
            <a:fillRect/>
          </a:stretch>
        </p:blipFill>
        <p:spPr bwMode="auto">
          <a:xfrm>
            <a:off x="19129249" y="3758283"/>
            <a:ext cx="5772690" cy="4252079"/>
          </a:xfrm>
          <a:prstGeom prst="rect">
            <a:avLst/>
          </a:prstGeom>
          <a:noFill/>
        </p:spPr>
      </p:pic>
      <p:sp>
        <p:nvSpPr>
          <p:cNvPr id="28" name="Rectangle 27"/>
          <p:cNvSpPr/>
          <p:nvPr/>
        </p:nvSpPr>
        <p:spPr>
          <a:xfrm>
            <a:off x="17643984" y="3303034"/>
            <a:ext cx="3775587" cy="523220"/>
          </a:xfrm>
          <a:prstGeom prst="rect">
            <a:avLst/>
          </a:prstGeom>
        </p:spPr>
        <p:txBody>
          <a:bodyPr wrap="square">
            <a:spAutoFit/>
          </a:bodyPr>
          <a:lstStyle/>
          <a:p>
            <a:pPr algn="ctr"/>
            <a:r>
              <a:rPr lang="en-US" sz="2800" dirty="0" smtClean="0"/>
              <a:t>(B)</a:t>
            </a:r>
            <a:endParaRPr lang="en-US" sz="2800" dirty="0"/>
          </a:p>
        </p:txBody>
      </p:sp>
      <p:sp>
        <p:nvSpPr>
          <p:cNvPr id="30" name="TextBox 29"/>
          <p:cNvSpPr txBox="1"/>
          <p:nvPr/>
        </p:nvSpPr>
        <p:spPr>
          <a:xfrm>
            <a:off x="11769213" y="2915855"/>
            <a:ext cx="13391535" cy="569387"/>
          </a:xfrm>
          <a:prstGeom prst="rect">
            <a:avLst/>
          </a:prstGeom>
          <a:noFill/>
        </p:spPr>
        <p:txBody>
          <a:bodyPr wrap="square" rtlCol="0">
            <a:spAutoFit/>
          </a:bodyPr>
          <a:lstStyle/>
          <a:p>
            <a:pPr algn="just"/>
            <a:r>
              <a:rPr lang="en-US" sz="3050" b="1" dirty="0" smtClean="0"/>
              <a:t>Figure 1. Genetic circuit pathway for expression of </a:t>
            </a:r>
            <a:r>
              <a:rPr lang="en-US" sz="3050" b="1" i="1" dirty="0" err="1" smtClean="0"/>
              <a:t>Geobacter</a:t>
            </a:r>
            <a:r>
              <a:rPr lang="en-US" sz="3050" b="1" i="1" dirty="0" smtClean="0"/>
              <a:t> </a:t>
            </a:r>
            <a:r>
              <a:rPr lang="en-US" sz="3050" b="1" dirty="0" smtClean="0"/>
              <a:t>genes.</a:t>
            </a:r>
            <a:endParaRPr lang="en-US" sz="3050" b="1" dirty="0"/>
          </a:p>
        </p:txBody>
      </p:sp>
      <p:sp>
        <p:nvSpPr>
          <p:cNvPr id="31" name="Rectangle 30"/>
          <p:cNvSpPr/>
          <p:nvPr/>
        </p:nvSpPr>
        <p:spPr>
          <a:xfrm>
            <a:off x="27417212" y="2385566"/>
            <a:ext cx="7032695" cy="646331"/>
          </a:xfrm>
          <a:prstGeom prst="rect">
            <a:avLst/>
          </a:prstGeom>
        </p:spPr>
        <p:txBody>
          <a:bodyPr wrap="none">
            <a:spAutoFit/>
          </a:bodyPr>
          <a:lstStyle/>
          <a:p>
            <a:pPr lvl="0" algn="ctr"/>
            <a:r>
              <a:rPr lang="en-US" sz="3600" b="1" dirty="0" smtClean="0"/>
              <a:t>Discussion and Future Outlook</a:t>
            </a:r>
          </a:p>
        </p:txBody>
      </p:sp>
      <p:sp>
        <p:nvSpPr>
          <p:cNvPr id="32" name="TextBox 31"/>
          <p:cNvSpPr txBox="1"/>
          <p:nvPr/>
        </p:nvSpPr>
        <p:spPr>
          <a:xfrm>
            <a:off x="11671480" y="13415724"/>
            <a:ext cx="13391535" cy="569387"/>
          </a:xfrm>
          <a:prstGeom prst="rect">
            <a:avLst/>
          </a:prstGeom>
          <a:noFill/>
        </p:spPr>
        <p:txBody>
          <a:bodyPr wrap="square" rtlCol="0">
            <a:spAutoFit/>
          </a:bodyPr>
          <a:lstStyle/>
          <a:p>
            <a:pPr algn="just"/>
            <a:r>
              <a:rPr lang="en-US" sz="3050" b="1" dirty="0" smtClean="0"/>
              <a:t>Figure 2. </a:t>
            </a:r>
            <a:r>
              <a:rPr lang="en-US" sz="3050" b="1" dirty="0" err="1" smtClean="0"/>
              <a:t>Bioremediatory</a:t>
            </a:r>
            <a:r>
              <a:rPr lang="en-US" sz="3050" b="1" dirty="0" smtClean="0"/>
              <a:t> constructs by systemic </a:t>
            </a:r>
            <a:r>
              <a:rPr lang="en-US" sz="3050" b="1" dirty="0" smtClean="0"/>
              <a:t>vesicle-embedding</a:t>
            </a:r>
            <a:r>
              <a:rPr lang="en-US" sz="3050" b="1" dirty="0" smtClean="0"/>
              <a:t>.</a:t>
            </a:r>
            <a:endParaRPr lang="en-US" sz="3050" b="1" dirty="0"/>
          </a:p>
        </p:txBody>
      </p:sp>
      <p:sp>
        <p:nvSpPr>
          <p:cNvPr id="33" name="Rectangle 32"/>
          <p:cNvSpPr/>
          <p:nvPr/>
        </p:nvSpPr>
        <p:spPr>
          <a:xfrm>
            <a:off x="24925953" y="12210353"/>
            <a:ext cx="12034685" cy="1713546"/>
          </a:xfrm>
          <a:prstGeom prst="rect">
            <a:avLst/>
          </a:prstGeom>
        </p:spPr>
        <p:txBody>
          <a:bodyPr wrap="square">
            <a:spAutoFit/>
          </a:bodyPr>
          <a:lstStyle/>
          <a:p>
            <a:pPr marL="457200" indent="-457200">
              <a:buFont typeface="Arial" pitchFamily="34" charset="0"/>
              <a:buChar char="•"/>
            </a:pPr>
            <a:endParaRPr lang="en-US" sz="2400" dirty="0" smtClean="0">
              <a:solidFill>
                <a:srgbClr val="2C3E50"/>
              </a:solidFill>
              <a:latin typeface="Calibri"/>
            </a:endParaRPr>
          </a:p>
          <a:p>
            <a:r>
              <a:rPr lang="en-US" sz="2400" dirty="0" smtClean="0"/>
              <a:t/>
            </a:r>
            <a:br>
              <a:rPr lang="en-US" sz="2400" dirty="0" smtClean="0"/>
            </a:br>
            <a:endParaRPr lang="en-US" dirty="0"/>
          </a:p>
        </p:txBody>
      </p:sp>
      <p:sp>
        <p:nvSpPr>
          <p:cNvPr id="35" name="Rectangle 34"/>
          <p:cNvSpPr/>
          <p:nvPr/>
        </p:nvSpPr>
        <p:spPr>
          <a:xfrm>
            <a:off x="11710219" y="2390222"/>
            <a:ext cx="13096568" cy="163366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994" y="12365049"/>
            <a:ext cx="11533238" cy="630739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s://lh7-rt.googleusercontent.com/docsz/AD_4nXcemet-yomBl3bL_fgOkrt7sVcxput-Ybf7IsgVCKioG25JkM2lkN9yLOLUvGYiIrHADR_oW-yZhgewg9qSeDkjaHKBr_m4zi4NZXRvMm2MWAImf0QG6ijz3Bu98I-bnQirm8eFlw?key=_mkfWEicK3ulIz2jCvo1XNjE"/>
          <p:cNvPicPr>
            <a:picLocks noChangeAspect="1" noChangeArrowheads="1"/>
          </p:cNvPicPr>
          <p:nvPr/>
        </p:nvPicPr>
        <p:blipFill>
          <a:blip r:embed="rId12"/>
          <a:srcRect l="2227" r="35722"/>
          <a:stretch>
            <a:fillRect/>
          </a:stretch>
        </p:blipFill>
        <p:spPr bwMode="auto">
          <a:xfrm>
            <a:off x="12862560" y="13938719"/>
            <a:ext cx="3688080" cy="2981326"/>
          </a:xfrm>
          <a:prstGeom prst="rect">
            <a:avLst/>
          </a:prstGeom>
          <a:noFill/>
        </p:spPr>
      </p:pic>
      <p:pic>
        <p:nvPicPr>
          <p:cNvPr id="2054" name="Picture 6" descr="https://lh7-rt.googleusercontent.com/docsz/AD_4nXfJ0MI0X20LjCiHWDCfwOeSiQGkKuIinJ5fGKFKHDT1Pr9vLV0ONL21n_3jLNzQVskkxxAsJeKkx5mAwqDF7oqIguwJKt4URIiZLXAp_Lm6u9j6JqI4L9F8ee9vcCyjdLF6jSkr5Q?key=_mkfWEicK3ulIz2jCvo1XNjE"/>
          <p:cNvPicPr>
            <a:picLocks noChangeAspect="1" noChangeArrowheads="1"/>
          </p:cNvPicPr>
          <p:nvPr/>
        </p:nvPicPr>
        <p:blipFill>
          <a:blip r:embed="rId13"/>
          <a:srcRect t="10474" b="9526"/>
          <a:stretch>
            <a:fillRect/>
          </a:stretch>
        </p:blipFill>
        <p:spPr bwMode="auto">
          <a:xfrm>
            <a:off x="20490815" y="14002512"/>
            <a:ext cx="2828925" cy="1981200"/>
          </a:xfrm>
          <a:prstGeom prst="rect">
            <a:avLst/>
          </a:prstGeom>
          <a:noFill/>
        </p:spPr>
      </p:pic>
      <p:pic>
        <p:nvPicPr>
          <p:cNvPr id="2055" name="Picture 7"/>
          <p:cNvPicPr>
            <a:picLocks noChangeAspect="1" noChangeArrowheads="1"/>
          </p:cNvPicPr>
          <p:nvPr/>
        </p:nvPicPr>
        <p:blipFill>
          <a:blip r:embed="rId14"/>
          <a:srcRect b="-3347"/>
          <a:stretch>
            <a:fillRect/>
          </a:stretch>
        </p:blipFill>
        <p:spPr bwMode="auto">
          <a:xfrm>
            <a:off x="16882109" y="14387767"/>
            <a:ext cx="2422701" cy="1882457"/>
          </a:xfrm>
          <a:prstGeom prst="rect">
            <a:avLst/>
          </a:prstGeom>
          <a:noFill/>
          <a:ln w="9525">
            <a:noFill/>
            <a:miter lim="800000"/>
            <a:headEnd/>
            <a:tailEnd/>
          </a:ln>
          <a:effectLst/>
        </p:spPr>
      </p:pic>
      <p:sp>
        <p:nvSpPr>
          <p:cNvPr id="37" name="Rectangle 36"/>
          <p:cNvSpPr/>
          <p:nvPr/>
        </p:nvSpPr>
        <p:spPr>
          <a:xfrm>
            <a:off x="12898939" y="14039087"/>
            <a:ext cx="10235381" cy="23164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a:off x="18638520" y="15212568"/>
            <a:ext cx="2286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650300" y="14049497"/>
            <a:ext cx="3775587" cy="523220"/>
          </a:xfrm>
          <a:prstGeom prst="rect">
            <a:avLst/>
          </a:prstGeom>
        </p:spPr>
        <p:txBody>
          <a:bodyPr wrap="square">
            <a:spAutoFit/>
          </a:bodyPr>
          <a:lstStyle/>
          <a:p>
            <a:pPr algn="ctr"/>
            <a:r>
              <a:rPr lang="en-US" sz="2800" dirty="0" smtClean="0"/>
              <a:t>(A)</a:t>
            </a:r>
            <a:endParaRPr lang="en-US" sz="2800" dirty="0"/>
          </a:p>
        </p:txBody>
      </p:sp>
      <p:sp>
        <p:nvSpPr>
          <p:cNvPr id="41" name="Rectangle 40"/>
          <p:cNvSpPr/>
          <p:nvPr/>
        </p:nvSpPr>
        <p:spPr>
          <a:xfrm>
            <a:off x="14947980" y="14006825"/>
            <a:ext cx="3775587" cy="523220"/>
          </a:xfrm>
          <a:prstGeom prst="rect">
            <a:avLst/>
          </a:prstGeom>
        </p:spPr>
        <p:txBody>
          <a:bodyPr wrap="square">
            <a:spAutoFit/>
          </a:bodyPr>
          <a:lstStyle/>
          <a:p>
            <a:pPr algn="ctr"/>
            <a:r>
              <a:rPr lang="en-US" sz="2800" dirty="0" smtClean="0"/>
              <a:t>(B)</a:t>
            </a:r>
            <a:endParaRPr lang="en-US" sz="2800" dirty="0"/>
          </a:p>
        </p:txBody>
      </p:sp>
      <p:sp>
        <p:nvSpPr>
          <p:cNvPr id="42" name="Rectangle 41"/>
          <p:cNvSpPr/>
          <p:nvPr/>
        </p:nvSpPr>
        <p:spPr>
          <a:xfrm>
            <a:off x="18300780" y="14037305"/>
            <a:ext cx="3775587" cy="523220"/>
          </a:xfrm>
          <a:prstGeom prst="rect">
            <a:avLst/>
          </a:prstGeom>
        </p:spPr>
        <p:txBody>
          <a:bodyPr wrap="square">
            <a:spAutoFit/>
          </a:bodyPr>
          <a:lstStyle/>
          <a:p>
            <a:pPr algn="ctr"/>
            <a:r>
              <a:rPr lang="en-US" sz="2800" dirty="0" smtClean="0"/>
              <a:t>(C)</a:t>
            </a:r>
            <a:endParaRPr lang="en-US" sz="2800" dirty="0"/>
          </a:p>
        </p:txBody>
      </p:sp>
      <p:sp>
        <p:nvSpPr>
          <p:cNvPr id="43" name="Rectangle 42"/>
          <p:cNvSpPr/>
          <p:nvPr/>
        </p:nvSpPr>
        <p:spPr>
          <a:xfrm>
            <a:off x="31638240" y="12103194"/>
            <a:ext cx="5340096" cy="3970318"/>
          </a:xfrm>
          <a:prstGeom prst="rect">
            <a:avLst/>
          </a:prstGeom>
        </p:spPr>
        <p:txBody>
          <a:bodyPr wrap="square">
            <a:spAutoFit/>
          </a:bodyPr>
          <a:lstStyle/>
          <a:p>
            <a:pPr lvl="0" algn="just"/>
            <a:r>
              <a:rPr lang="en-US" sz="2800" dirty="0" smtClean="0">
                <a:latin typeface="Times New Roman" pitchFamily="18" charset="0"/>
                <a:ea typeface="Calibri" pitchFamily="34" charset="0"/>
                <a:cs typeface="Times New Roman" pitchFamily="18" charset="0"/>
              </a:rPr>
              <a:t>We </a:t>
            </a:r>
            <a:r>
              <a:rPr lang="en-US" sz="2800" dirty="0" smtClean="0">
                <a:latin typeface="Times New Roman" pitchFamily="18" charset="0"/>
                <a:ea typeface="Calibri" pitchFamily="34" charset="0"/>
                <a:cs typeface="Times New Roman" pitchFamily="18" charset="0"/>
              </a:rPr>
              <a:t>want to </a:t>
            </a:r>
            <a:r>
              <a:rPr lang="en-US" sz="2800" dirty="0" smtClean="0">
                <a:latin typeface="Times New Roman" pitchFamily="18" charset="0"/>
                <a:ea typeface="Calibri" pitchFamily="34" charset="0"/>
                <a:cs typeface="Times New Roman" pitchFamily="18" charset="0"/>
              </a:rPr>
              <a:t>thank Dr. Scott Gaines for mentoring us </a:t>
            </a:r>
            <a:r>
              <a:rPr lang="en-US" sz="2800" dirty="0" smtClean="0">
                <a:latin typeface="Times New Roman" pitchFamily="18" charset="0"/>
                <a:ea typeface="Calibri" pitchFamily="34" charset="0"/>
                <a:cs typeface="Times New Roman" pitchFamily="18" charset="0"/>
              </a:rPr>
              <a:t>the past two years in projects</a:t>
            </a:r>
            <a:r>
              <a:rPr lang="en-US" sz="2800" dirty="0" smtClean="0">
                <a:latin typeface="Times New Roman" pitchFamily="18" charset="0"/>
                <a:ea typeface="Calibri" pitchFamily="34" charset="0"/>
                <a:cs typeface="Times New Roman" pitchFamily="18" charset="0"/>
              </a:rPr>
              <a:t>, and Dr. Maria </a:t>
            </a:r>
            <a:r>
              <a:rPr lang="en-US" sz="2800" dirty="0" err="1" smtClean="0">
                <a:latin typeface="Times New Roman" pitchFamily="18" charset="0"/>
                <a:ea typeface="Calibri" pitchFamily="34" charset="0"/>
                <a:cs typeface="Times New Roman" pitchFamily="18" charset="0"/>
              </a:rPr>
              <a:t>Lazebnik</a:t>
            </a:r>
            <a:r>
              <a:rPr lang="en-US" sz="2800" dirty="0" smtClean="0">
                <a:latin typeface="Times New Roman" pitchFamily="18" charset="0"/>
                <a:ea typeface="Calibri" pitchFamily="34" charset="0"/>
                <a:cs typeface="Times New Roman" pitchFamily="18" charset="0"/>
              </a:rPr>
              <a:t> for all of her assistance </a:t>
            </a:r>
            <a:r>
              <a:rPr lang="en-US" sz="2800" dirty="0" smtClean="0">
                <a:latin typeface="Times New Roman" pitchFamily="18" charset="0"/>
                <a:ea typeface="Calibri" pitchFamily="34" charset="0"/>
                <a:cs typeface="Times New Roman" pitchFamily="18" charset="0"/>
              </a:rPr>
              <a:t>organizing and </a:t>
            </a:r>
            <a:r>
              <a:rPr lang="en-US" sz="2800" dirty="0" smtClean="0">
                <a:latin typeface="Times New Roman" pitchFamily="18" charset="0"/>
                <a:ea typeface="Calibri" pitchFamily="34" charset="0"/>
                <a:cs typeface="Times New Roman" pitchFamily="18" charset="0"/>
              </a:rPr>
              <a:t>teaching us. Thank you to Dr. Natalie </a:t>
            </a:r>
            <a:r>
              <a:rPr lang="en-US" sz="2800" dirty="0" err="1" smtClean="0">
                <a:latin typeface="Times New Roman" pitchFamily="18" charset="0"/>
                <a:ea typeface="Calibri" pitchFamily="34" charset="0"/>
                <a:cs typeface="Times New Roman" pitchFamily="18" charset="0"/>
              </a:rPr>
              <a:t>Kuldell</a:t>
            </a:r>
            <a:r>
              <a:rPr lang="en-US" sz="2800" dirty="0" smtClean="0">
                <a:latin typeface="Times New Roman" pitchFamily="18" charset="0"/>
                <a:ea typeface="Calibri" pitchFamily="34" charset="0"/>
                <a:cs typeface="Times New Roman" pitchFamily="18" charset="0"/>
              </a:rPr>
              <a:t> for founding this program for students such as ourselves, and Chloe Franklin for setting everything up!</a:t>
            </a:r>
          </a:p>
        </p:txBody>
      </p:sp>
      <p:sp>
        <p:nvSpPr>
          <p:cNvPr id="45" name="Rectangle 44"/>
          <p:cNvSpPr/>
          <p:nvPr/>
        </p:nvSpPr>
        <p:spPr>
          <a:xfrm>
            <a:off x="24938539" y="11631168"/>
            <a:ext cx="12125141" cy="709574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1755488" y="16329583"/>
            <a:ext cx="12903815" cy="4011867"/>
          </a:xfrm>
          <a:prstGeom prst="rect">
            <a:avLst/>
          </a:prstGeom>
        </p:spPr>
        <p:txBody>
          <a:bodyPr wrap="square">
            <a:spAutoFit/>
          </a:bodyPr>
          <a:lstStyle/>
          <a:p>
            <a:pPr algn="just"/>
            <a:r>
              <a:rPr lang="en-US" sz="2800" dirty="0" smtClean="0">
                <a:latin typeface="Times New Roman" pitchFamily="18" charset="0"/>
                <a:cs typeface="Times New Roman" pitchFamily="18" charset="0"/>
              </a:rPr>
              <a:t>While the genetic circuit allows construction of radiation-reducing proteins, purification and embedding </a:t>
            </a:r>
            <a:r>
              <a:rPr lang="en-US" sz="2800" dirty="0" smtClean="0">
                <a:latin typeface="Times New Roman" pitchFamily="18" charset="0"/>
                <a:cs typeface="Times New Roman" pitchFamily="18" charset="0"/>
              </a:rPr>
              <a:t>applies </a:t>
            </a:r>
            <a:r>
              <a:rPr lang="en-US" sz="2800" dirty="0" smtClean="0">
                <a:latin typeface="Times New Roman" pitchFamily="18" charset="0"/>
                <a:cs typeface="Times New Roman" pitchFamily="18" charset="0"/>
              </a:rPr>
              <a:t>its use to devices in the long term. Sequences </a:t>
            </a:r>
            <a:r>
              <a:rPr lang="en-US" sz="2800" dirty="0" smtClean="0">
                <a:latin typeface="Times New Roman" pitchFamily="18" charset="0"/>
                <a:cs typeface="Times New Roman" pitchFamily="18" charset="0"/>
              </a:rPr>
              <a:t>are </a:t>
            </a:r>
            <a:r>
              <a:rPr lang="en-US" sz="2800" dirty="0" smtClean="0">
                <a:latin typeface="Times New Roman" pitchFamily="18" charset="0"/>
                <a:cs typeface="Times New Roman" pitchFamily="18" charset="0"/>
              </a:rPr>
              <a:t>modified with </a:t>
            </a:r>
            <a:r>
              <a:rPr lang="en-US" sz="2800" dirty="0" err="1" smtClean="0">
                <a:latin typeface="Times New Roman" pitchFamily="18" charset="0"/>
                <a:cs typeface="Times New Roman" pitchFamily="18" charset="0"/>
              </a:rPr>
              <a:t>histidine</a:t>
            </a:r>
            <a:r>
              <a:rPr lang="en-US" sz="2800" dirty="0" smtClean="0">
                <a:latin typeface="Times New Roman" pitchFamily="18" charset="0"/>
                <a:cs typeface="Times New Roman" pitchFamily="18" charset="0"/>
              </a:rPr>
              <a:t>-tagged proteins and Nickel-NTA </a:t>
            </a:r>
            <a:r>
              <a:rPr lang="en-US" sz="2800" dirty="0" err="1" smtClean="0">
                <a:latin typeface="Times New Roman" pitchFamily="18" charset="0"/>
                <a:cs typeface="Times New Roman" pitchFamily="18" charset="0"/>
              </a:rPr>
              <a:t>nanogold</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Fig. 2A</a:t>
            </a:r>
            <a:r>
              <a:rPr lang="en-US" sz="2800" dirty="0" smtClean="0">
                <a:latin typeface="Times New Roman" pitchFamily="18" charset="0"/>
                <a:cs typeface="Times New Roman" pitchFamily="18" charset="0"/>
              </a:rPr>
              <a:t>) for purification, and Sterile Alpha Motif (</a:t>
            </a:r>
            <a:r>
              <a:rPr lang="en-US" sz="2800" b="1" dirty="0" smtClean="0">
                <a:latin typeface="Times New Roman" pitchFamily="18" charset="0"/>
                <a:cs typeface="Times New Roman" pitchFamily="18" charset="0"/>
              </a:rPr>
              <a:t>Fig. 2B</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for embedding </a:t>
            </a:r>
            <a:r>
              <a:rPr lang="en-US" sz="2800" dirty="0" smtClean="0">
                <a:latin typeface="Times New Roman" pitchFamily="18" charset="0"/>
                <a:cs typeface="Times New Roman" pitchFamily="18" charset="0"/>
              </a:rPr>
              <a:t>in constructed devices (</a:t>
            </a:r>
            <a:r>
              <a:rPr lang="en-US" sz="2800" b="1" dirty="0" smtClean="0">
                <a:latin typeface="Times New Roman" pitchFamily="18" charset="0"/>
                <a:cs typeface="Times New Roman" pitchFamily="18" charset="0"/>
              </a:rPr>
              <a:t>Fig. 2C</a:t>
            </a:r>
            <a:r>
              <a:rPr lang="en-US" sz="2800" dirty="0" smtClean="0">
                <a:latin typeface="Times New Roman" pitchFamily="18" charset="0"/>
                <a:cs typeface="Times New Roman" pitchFamily="18" charset="0"/>
              </a:rPr>
              <a:t>). These additions ease the process of creating technology, preserving proteins for regeneration.</a:t>
            </a:r>
          </a:p>
          <a:p>
            <a:r>
              <a:rPr lang="en-US" dirty="0" smtClean="0"/>
              <a:t/>
            </a:r>
            <a:br>
              <a:rPr lang="en-US" dirty="0" smtClean="0"/>
            </a:br>
            <a:endParaRPr lang="en-US" dirty="0"/>
          </a:p>
        </p:txBody>
      </p:sp>
      <p:sp>
        <p:nvSpPr>
          <p:cNvPr id="47" name="Rectangle 46"/>
          <p:cNvSpPr/>
          <p:nvPr/>
        </p:nvSpPr>
        <p:spPr>
          <a:xfrm>
            <a:off x="24972953" y="2394156"/>
            <a:ext cx="12288847" cy="916386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46305" y="3069434"/>
            <a:ext cx="11375136" cy="9140964"/>
          </a:xfrm>
          <a:prstGeom prst="rect">
            <a:avLst/>
          </a:prstGeom>
        </p:spPr>
        <p:txBody>
          <a:bodyPr wrap="square">
            <a:spAutoFit/>
          </a:bodyPr>
          <a:lstStyle/>
          <a:p>
            <a:pPr algn="just"/>
            <a:r>
              <a:rPr lang="en-US" sz="2800" dirty="0" smtClean="0">
                <a:latin typeface="Times New Roman" pitchFamily="18" charset="0"/>
                <a:ea typeface="Calibri" pitchFamily="34" charset="0"/>
                <a:cs typeface="Times New Roman" pitchFamily="18" charset="0"/>
              </a:rPr>
              <a:t>Nuclear power is a source of alternative energy. However, atomic energy releases harmful byproducts, such as uranium. Exposure to heightened levels of uranium damage the kidney, and act as a carcinogen. Lead-lined storage containers store uranium until radioactive decay; however this also causes harmful health effects. Our study shows a novel, scalable way to reduce radiation pollution through synthetic biology-based bioremediation. We leverage proteins characterized in the </a:t>
            </a:r>
            <a:r>
              <a:rPr lang="en-US" sz="2800" i="1" dirty="0" err="1" smtClean="0">
                <a:latin typeface="Times New Roman" pitchFamily="18" charset="0"/>
                <a:ea typeface="Calibri" pitchFamily="34" charset="0"/>
                <a:cs typeface="Times New Roman" pitchFamily="18" charset="0"/>
              </a:rPr>
              <a:t>Geobacter</a:t>
            </a:r>
            <a:r>
              <a:rPr lang="en-US" sz="2800" dirty="0" smtClean="0">
                <a:latin typeface="Times New Roman" pitchFamily="18" charset="0"/>
                <a:ea typeface="Calibri" pitchFamily="34" charset="0"/>
                <a:cs typeface="Times New Roman" pitchFamily="18" charset="0"/>
              </a:rPr>
              <a:t> bacteria (Clark et. al, 2021), which produce a </a:t>
            </a:r>
            <a:r>
              <a:rPr lang="en-US" sz="2800" dirty="0" err="1" smtClean="0">
                <a:latin typeface="Times New Roman" pitchFamily="18" charset="0"/>
                <a:ea typeface="Calibri" pitchFamily="34" charset="0"/>
                <a:cs typeface="Times New Roman" pitchFamily="18" charset="0"/>
              </a:rPr>
              <a:t>lipopolysaccharide</a:t>
            </a:r>
            <a:r>
              <a:rPr lang="en-US" sz="2800" dirty="0" smtClean="0">
                <a:latin typeface="Times New Roman" pitchFamily="18" charset="0"/>
                <a:ea typeface="Calibri" pitchFamily="34" charset="0"/>
                <a:cs typeface="Times New Roman" pitchFamily="18" charset="0"/>
              </a:rPr>
              <a:t> (LPS) vesicle that traps uranium and prevents it entering and damaging a cell’s contents. Through this, our system uses </a:t>
            </a:r>
            <a:r>
              <a:rPr lang="en-US" sz="2800" i="1" dirty="0" err="1" smtClean="0">
                <a:latin typeface="Times New Roman" pitchFamily="18" charset="0"/>
                <a:ea typeface="Calibri" pitchFamily="34" charset="0"/>
                <a:cs typeface="Times New Roman" pitchFamily="18" charset="0"/>
              </a:rPr>
              <a:t>Eschericschia</a:t>
            </a:r>
            <a:r>
              <a:rPr lang="en-US" sz="2800" i="1" dirty="0" smtClean="0">
                <a:latin typeface="Times New Roman" pitchFamily="18" charset="0"/>
                <a:ea typeface="Calibri" pitchFamily="34" charset="0"/>
                <a:cs typeface="Times New Roman" pitchFamily="18" charset="0"/>
              </a:rPr>
              <a:t> coli</a:t>
            </a:r>
            <a:r>
              <a:rPr lang="en-US" sz="2800" dirty="0" smtClean="0">
                <a:latin typeface="Times New Roman" pitchFamily="18" charset="0"/>
                <a:ea typeface="Calibri" pitchFamily="34" charset="0"/>
                <a:cs typeface="Times New Roman" pitchFamily="18" charset="0"/>
              </a:rPr>
              <a:t> (E. coli) and a </a:t>
            </a:r>
            <a:r>
              <a:rPr lang="en-US" sz="2800" dirty="0" err="1" smtClean="0">
                <a:latin typeface="Times New Roman" pitchFamily="18" charset="0"/>
                <a:ea typeface="Calibri" pitchFamily="34" charset="0"/>
                <a:cs typeface="Times New Roman" pitchFamily="18" charset="0"/>
              </a:rPr>
              <a:t>pBAD</a:t>
            </a:r>
            <a:r>
              <a:rPr lang="en-US" sz="2800" dirty="0" smtClean="0">
                <a:latin typeface="Times New Roman" pitchFamily="18" charset="0"/>
                <a:ea typeface="Calibri" pitchFamily="34" charset="0"/>
                <a:cs typeface="Times New Roman" pitchFamily="18" charset="0"/>
              </a:rPr>
              <a:t> inducible promoter system to express genes from </a:t>
            </a:r>
            <a:r>
              <a:rPr lang="en-US" sz="2800" i="1" dirty="0" err="1" smtClean="0">
                <a:latin typeface="Times New Roman" pitchFamily="18" charset="0"/>
                <a:ea typeface="Calibri" pitchFamily="34" charset="0"/>
                <a:cs typeface="Times New Roman" pitchFamily="18" charset="0"/>
              </a:rPr>
              <a:t>Geobacter</a:t>
            </a:r>
            <a:r>
              <a:rPr lang="en-US" sz="2800" i="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efficiently providing bioremediation sought. Sequences are modified with Nickel-NTA (Ni-NTA) tags to allow for purification of the product, and Sterile Alpha Motif (SAM) for embedding in materials to construct vesicles capturing uranium. An </a:t>
            </a:r>
            <a:r>
              <a:rPr lang="en-US" sz="2800" i="1" dirty="0" smtClean="0">
                <a:latin typeface="Times New Roman" pitchFamily="18" charset="0"/>
                <a:ea typeface="Calibri" pitchFamily="34" charset="0"/>
                <a:cs typeface="Times New Roman" pitchFamily="18" charset="0"/>
              </a:rPr>
              <a:t>E. coli</a:t>
            </a:r>
            <a:r>
              <a:rPr lang="en-US" sz="2800" dirty="0" smtClean="0">
                <a:latin typeface="Times New Roman" pitchFamily="18" charset="0"/>
                <a:ea typeface="Calibri" pitchFamily="34" charset="0"/>
                <a:cs typeface="Times New Roman" pitchFamily="18" charset="0"/>
              </a:rPr>
              <a:t>-based system ensures mass production, and embedding enables the LPS vesicle to be regenerated after use for continuous utilization in safely dispersing and remediating uranium waste. Our study’s approach aids nuclear facilities and devices geared towards radiation protection. Moreover, this study presents a simple, effective methodology for designing protein systems through techniques in synthetic biology for potent, wide-scaled waste remediation.</a:t>
            </a:r>
            <a:endParaRPr lang="en-US" sz="2800" dirty="0" smtClean="0">
              <a:latin typeface="Times New Roman" pitchFamily="18" charset="0"/>
              <a:ea typeface="Calibri" pitchFamily="34" charset="0"/>
              <a:cs typeface="Times New Roman" pitchFamily="18" charset="0"/>
            </a:endParaRPr>
          </a:p>
        </p:txBody>
      </p:sp>
      <p:sp>
        <p:nvSpPr>
          <p:cNvPr id="52" name="Rectangle 51"/>
          <p:cNvSpPr/>
          <p:nvPr/>
        </p:nvSpPr>
        <p:spPr>
          <a:xfrm>
            <a:off x="0" y="2414016"/>
            <a:ext cx="11558016" cy="965606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5"/>
          <a:srcRect/>
          <a:stretch>
            <a:fillRect/>
          </a:stretch>
        </p:blipFill>
        <p:spPr bwMode="auto">
          <a:xfrm>
            <a:off x="33605115" y="16422623"/>
            <a:ext cx="1832456" cy="1812639"/>
          </a:xfrm>
          <a:prstGeom prst="rect">
            <a:avLst/>
          </a:prstGeom>
          <a:noFill/>
          <a:ln w="9525">
            <a:noFill/>
            <a:miter lim="800000"/>
            <a:headEnd/>
            <a:tailEnd/>
          </a:ln>
          <a:effectLst/>
        </p:spPr>
      </p:pic>
      <p:pic>
        <p:nvPicPr>
          <p:cNvPr id="54" name="Picture 53" descr="PHOTO-2025-03-11-13-34-43.jpg"/>
          <p:cNvPicPr>
            <a:picLocks noChangeAspect="1"/>
          </p:cNvPicPr>
          <p:nvPr/>
        </p:nvPicPr>
        <p:blipFill>
          <a:blip r:embed="rId16"/>
          <a:srcRect l="6166" t="4990" r="14053" b="1481"/>
          <a:stretch>
            <a:fillRect/>
          </a:stretch>
        </p:blipFill>
        <p:spPr>
          <a:xfrm>
            <a:off x="25062942" y="12743688"/>
            <a:ext cx="6513760" cy="5727192"/>
          </a:xfrm>
          <a:prstGeom prst="rect">
            <a:avLst/>
          </a:prstGeom>
        </p:spPr>
      </p:pic>
      <p:sp>
        <p:nvSpPr>
          <p:cNvPr id="56" name="TextBox 55"/>
          <p:cNvSpPr txBox="1"/>
          <p:nvPr/>
        </p:nvSpPr>
        <p:spPr>
          <a:xfrm>
            <a:off x="27009017" y="12216337"/>
            <a:ext cx="4728284" cy="561692"/>
          </a:xfrm>
          <a:prstGeom prst="rect">
            <a:avLst/>
          </a:prstGeom>
          <a:noFill/>
        </p:spPr>
        <p:txBody>
          <a:bodyPr wrap="square" rtlCol="0">
            <a:spAutoFit/>
          </a:bodyPr>
          <a:lstStyle/>
          <a:p>
            <a:pPr algn="just"/>
            <a:r>
              <a:rPr lang="en-US" sz="3050" b="1" dirty="0" smtClean="0"/>
              <a:t>Our </a:t>
            </a:r>
            <a:r>
              <a:rPr lang="en-US" sz="3050" b="1" dirty="0" smtClean="0"/>
              <a:t>T</a:t>
            </a:r>
            <a:r>
              <a:rPr lang="en-US" sz="3050" b="1" dirty="0" smtClean="0"/>
              <a:t>eam!</a:t>
            </a:r>
            <a:endParaRPr lang="en-US" sz="3050"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20832</TotalTime>
  <Words>791</Words>
  <Application>Microsoft Office PowerPoint</Application>
  <PresentationFormat>Custom</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 Light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Chloe Weisberg</dc:creator>
  <cp:lastModifiedBy>Hayim Sims</cp:lastModifiedBy>
  <cp:revision>300</cp:revision>
  <dcterms:modified xsi:type="dcterms:W3CDTF">2025-03-12T00:16:34Z</dcterms:modified>
</cp:coreProperties>
</file>