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21067700" cx="37463400"/>
  <p:notesSz cx="6858000" cy="9144000"/>
  <p:embeddedFontLst>
    <p:embeddedFont>
      <p:font typeface="Caveat Brush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636">
          <p15:clr>
            <a:srgbClr val="747775"/>
          </p15:clr>
        </p15:guide>
        <p15:guide id="2" pos="11800">
          <p15:clr>
            <a:srgbClr val="747775"/>
          </p15:clr>
        </p15:guide>
      </p15:sldGuideLst>
    </p:ext>
    <p:ext uri="GoogleSlidesCustomDataVersion2">
      <go:slidesCustomData xmlns:go="http://customooxmlschemas.google.com/" r:id="rId8" roundtripDataSignature="AMtx7mgdvnE7bPPh4UO38cUhjSgyfjYA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636" orient="horz"/>
        <p:guide pos="11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aveatBrush-regular.fntdata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1277083" y="3049770"/>
            <a:ext cx="34909313" cy="84074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1299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277050" y="11608541"/>
            <a:ext cx="34909313" cy="3246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469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1277050" y="4530674"/>
            <a:ext cx="34909313" cy="804247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9152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1277050" y="12911475"/>
            <a:ext cx="34909313" cy="5328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1277050" y="8809856"/>
            <a:ext cx="34909313" cy="3448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4746"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/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" type="body"/>
          </p:nvPr>
        </p:nvSpPr>
        <p:spPr>
          <a:xfrm>
            <a:off x="1277050" y="4720523"/>
            <a:ext cx="34909313" cy="13993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1277050" y="4720523"/>
            <a:ext cx="16387785" cy="13993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734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19798578" y="4720523"/>
            <a:ext cx="16387785" cy="13993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734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1277050" y="2275731"/>
            <a:ext cx="11504513" cy="30953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83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1277050" y="5691785"/>
            <a:ext cx="11504513" cy="130227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4915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4915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4915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2008578" y="1843809"/>
            <a:ext cx="26089186" cy="16755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9661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18731706" y="-512"/>
            <a:ext cx="18731707" cy="210677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74475" lIns="374475" spcFirstLastPara="1" rIns="374475" wrap="square" tIns="374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91"/>
              <a:buFont typeface="Arial"/>
              <a:buNone/>
            </a:pPr>
            <a:r>
              <a:t/>
            </a:r>
            <a:endParaRPr b="0" i="0" sz="23491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1087767" y="5051070"/>
            <a:ext cx="16573381" cy="607148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17203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1087767" y="11481361"/>
            <a:ext cx="16573381" cy="50589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8602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20237372" y="2965803"/>
            <a:ext cx="15720376" cy="15135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1277050" y="17328383"/>
            <a:ext cx="24577376" cy="24784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277050" y="1822817"/>
            <a:ext cx="34909313" cy="2345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277050" y="4720523"/>
            <a:ext cx="34909313" cy="13993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5734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34712073" y="19100480"/>
            <a:ext cx="2248051" cy="161218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  <a:defRPr b="0" i="0" sz="4096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13" Type="http://schemas.openxmlformats.org/officeDocument/2006/relationships/image" Target="../media/image14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5" Type="http://schemas.openxmlformats.org/officeDocument/2006/relationships/image" Target="../media/image3.jpg"/><Relationship Id="rId14" Type="http://schemas.openxmlformats.org/officeDocument/2006/relationships/image" Target="../media/image15.png"/><Relationship Id="rId17" Type="http://schemas.openxmlformats.org/officeDocument/2006/relationships/image" Target="../media/image10.png"/><Relationship Id="rId16" Type="http://schemas.openxmlformats.org/officeDocument/2006/relationships/image" Target="../media/image16.png"/><Relationship Id="rId5" Type="http://schemas.openxmlformats.org/officeDocument/2006/relationships/image" Target="../media/image4.jpg"/><Relationship Id="rId6" Type="http://schemas.openxmlformats.org/officeDocument/2006/relationships/image" Target="../media/image1.png"/><Relationship Id="rId18" Type="http://schemas.openxmlformats.org/officeDocument/2006/relationships/image" Target="../media/image2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24179125" y="2648175"/>
            <a:ext cx="11922900" cy="10767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450" lIns="58450" spcFirstLastPara="1" rIns="58450" wrap="square" tIns="58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7"/>
              <a:buFont typeface="Arial"/>
              <a:buNone/>
            </a:pPr>
            <a:r>
              <a:rPr b="1" i="0" lang="en" sz="327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Team Content</a:t>
            </a:r>
            <a:endParaRPr b="1" i="0" sz="327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rPr b="0" i="0" lang="en" sz="2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team, 2 members</a:t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7"/>
              <a:buFont typeface="Arial"/>
              <a:buNone/>
            </a:pPr>
            <a:r>
              <a:rPr b="1" i="0" lang="en" sz="327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Next steps:</a:t>
            </a:r>
            <a:endParaRPr b="1" i="0" sz="327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7"/>
              <a:buFont typeface="Arial"/>
              <a:buNone/>
            </a:pPr>
            <a:r>
              <a:t/>
            </a:r>
            <a:endParaRPr b="1" i="0" sz="327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5465" lvl="0" marL="7693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0" i="0" lang="en" sz="2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whether the combination of EGFR and MSLN produces a robust immune response against PDAC. </a:t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45465" lvl="0" marL="7693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b="0" i="0" lang="en" sz="2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determine the number of cancer cells remaining in culture using cell counting assays. Could also perform killing assays.</a:t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908050" y="2648175"/>
            <a:ext cx="10630200" cy="5410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8450" lIns="58450" spcFirstLastPara="1" rIns="58450" wrap="square" tIns="58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Pancreatic Ductal Adenocarcinoma (PDAC)</a:t>
            </a:r>
            <a:r>
              <a:rPr b="0" i="0" lang="en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a highly aggressive form of cancer responsible for nearly half a million deaths annually worldwide. </a:t>
            </a:r>
            <a:r>
              <a:rPr b="1" i="0" lang="en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Chimeric Antigen Receptor (CAR) T-cell therapy </a:t>
            </a:r>
            <a:r>
              <a:rPr b="0" i="0" lang="en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solid tumors is challenging due to antigen escape, heterogeneity observed and off-target effect. </a:t>
            </a:r>
            <a:r>
              <a:rPr b="1" i="0" lang="en" sz="3800" u="none" cap="none" strike="noStrike">
                <a:solidFill>
                  <a:srgbClr val="8D1A62"/>
                </a:solidFill>
                <a:latin typeface="Calibri"/>
                <a:ea typeface="Calibri"/>
                <a:cs typeface="Calibri"/>
                <a:sym typeface="Calibri"/>
              </a:rPr>
              <a:t>Therefore, we demonstrate the use of Boolean logic to target the antigens Mesothelin (MSLN) and Epidermal Growth Factor Receptor (EGFR) for enhanced tumor discrimination and limited off-target effects.</a:t>
            </a:r>
            <a:endParaRPr b="1" i="0" sz="3800" u="none" cap="none" strike="noStrike">
              <a:solidFill>
                <a:srgbClr val="8D1A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10905728" y="0"/>
            <a:ext cx="15652407" cy="2528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58450" lIns="58450" spcFirstLastPara="1" rIns="58450" wrap="square" tIns="58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6"/>
              <a:buFont typeface="Arial"/>
              <a:buNone/>
            </a:pPr>
            <a:r>
              <a:rPr b="1" i="0" lang="en" sz="409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Boolean-Logic Gated Engineered CAR T-Cells for Pancreatic Ductal Adenocarcinoma Therapy</a:t>
            </a:r>
            <a:endParaRPr b="1" i="0" sz="409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86"/>
              <a:buFont typeface="Arial"/>
              <a:buNone/>
            </a:pPr>
            <a:r>
              <a:rPr b="0" i="0" lang="en" sz="36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Adhithi Arun, Jerry Ji. Dr. Pavithra Natarajan</a:t>
            </a:r>
            <a:endParaRPr b="0" i="0" sz="36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86"/>
              <a:buFont typeface="Arial"/>
              <a:buNone/>
            </a:pPr>
            <a:r>
              <a:rPr b="0" i="0" lang="en" sz="36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Livingston High School, Livingston, NJ, USA</a:t>
            </a:r>
            <a:endParaRPr b="0" i="0" sz="36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2003247" y="2648175"/>
            <a:ext cx="11661277" cy="1574825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450" lIns="58450" spcFirstLastPara="1" rIns="58450" wrap="square" tIns="58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7"/>
              <a:buFont typeface="Arial"/>
              <a:buNone/>
            </a:pPr>
            <a:r>
              <a:rPr b="1" i="0" lang="en" sz="327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Content: Experimental Details</a:t>
            </a:r>
            <a:endParaRPr b="1" i="0" sz="327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970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67"/>
              <a:buFont typeface="Calibri"/>
              <a:buAutoNum type="arabicPeriod"/>
            </a:pPr>
            <a:r>
              <a:rPr b="1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Antigen Selection:</a:t>
            </a:r>
            <a:r>
              <a:rPr b="0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MSLN &amp; EGFR were chosen using the Antigen Explorer Database for PDAC.</a:t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970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67"/>
              <a:buFont typeface="Calibri"/>
              <a:buAutoNum type="arabicPeriod"/>
            </a:pPr>
            <a:r>
              <a:rPr b="1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Delivery to CAR T-Cells</a:t>
            </a:r>
            <a:r>
              <a:rPr b="0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piggyBac Transposon System, using pNB328-meso3 CAR plasmid and pIRII-CAR.EGFR(EGFv1) CAR plasmid</a:t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065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67"/>
              <a:buFont typeface="Calibri"/>
              <a:buAutoNum type="arabicPeriod"/>
            </a:pPr>
            <a:r>
              <a:rPr b="1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 T-Cell Activation</a:t>
            </a:r>
            <a:r>
              <a:rPr b="0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EGFR </a:t>
            </a:r>
            <a:r>
              <a:rPr b="0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</a:t>
            </a:r>
            <a:r>
              <a:rPr b="1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 activation signal (CD3</a:t>
            </a:r>
            <a:r>
              <a:rPr b="1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ζ)</a:t>
            </a: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second CAR (</a:t>
            </a:r>
            <a:r>
              <a:rPr b="1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MSLN</a:t>
            </a: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provides the </a:t>
            </a:r>
            <a:r>
              <a:rPr b="1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costimulatory CD28 signal</a:t>
            </a:r>
            <a:r>
              <a:rPr b="0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45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1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rPr b="1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Anticipated Data</a:t>
            </a:r>
            <a:endParaRPr b="1" i="0" sz="357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970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67"/>
              <a:buFont typeface="Calibri"/>
              <a:buChar char="●"/>
            </a:pPr>
            <a:r>
              <a:rPr b="0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Expecting to see more PDAC tumor killing.</a:t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7"/>
              <a:buFont typeface="Arial"/>
              <a:buNone/>
            </a:pPr>
            <a:r>
              <a:t/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9704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67"/>
              <a:buFont typeface="Calibri"/>
              <a:buChar char="●"/>
            </a:pPr>
            <a:r>
              <a:rPr b="0" i="0" lang="en" sz="31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off-tumor targets - more specificity to only PDAC cells</a:t>
            </a:r>
            <a:endParaRPr b="0" i="0" sz="31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7"/>
              <a:buFont typeface="Arial"/>
              <a:buNone/>
            </a:pPr>
            <a:r>
              <a:t/>
            </a:r>
            <a:endParaRPr b="0" i="0" sz="286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77"/>
              <a:buFont typeface="Arial"/>
              <a:buNone/>
            </a:pPr>
            <a:r>
              <a:t/>
            </a:r>
            <a:endParaRPr b="0" i="0" sz="327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4179222" y="13687128"/>
            <a:ext cx="11923010" cy="470874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8450" lIns="58450" spcFirstLastPara="1" rIns="58450" wrap="square" tIns="58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References </a:t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We’d like to thank Dr. Natarajan for her guidance and support.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b="-9660" l="0" r="0" t="0"/>
          <a:stretch/>
        </p:blipFill>
        <p:spPr>
          <a:xfrm>
            <a:off x="1055093" y="-141807"/>
            <a:ext cx="7088774" cy="278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 b="12032" l="0" r="0" t="13550"/>
          <a:stretch/>
        </p:blipFill>
        <p:spPr>
          <a:xfrm>
            <a:off x="17121555" y="19075639"/>
            <a:ext cx="5073884" cy="105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5">
            <a:alphaModFix/>
          </a:blip>
          <a:srcRect b="23600" l="9561" r="11287" t="23329"/>
          <a:stretch/>
        </p:blipFill>
        <p:spPr>
          <a:xfrm>
            <a:off x="11173296" y="18820379"/>
            <a:ext cx="4590861" cy="156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40613" y="18858439"/>
            <a:ext cx="3849561" cy="148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61119" y="18820328"/>
            <a:ext cx="1772317" cy="172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8">
            <a:alphaModFix/>
          </a:blip>
          <a:srcRect b="0" l="0" r="7621" t="0"/>
          <a:stretch/>
        </p:blipFill>
        <p:spPr>
          <a:xfrm>
            <a:off x="1673468" y="18820297"/>
            <a:ext cx="4447837" cy="156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552839" y="18858378"/>
            <a:ext cx="6718247" cy="14892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"/>
          <p:cNvGrpSpPr/>
          <p:nvPr/>
        </p:nvGrpSpPr>
        <p:grpSpPr>
          <a:xfrm>
            <a:off x="958725" y="8847050"/>
            <a:ext cx="10630200" cy="9960600"/>
            <a:chOff x="349125" y="8770850"/>
            <a:chExt cx="10630200" cy="9960600"/>
          </a:xfrm>
        </p:grpSpPr>
        <p:grpSp>
          <p:nvGrpSpPr>
            <p:cNvPr id="67" name="Google Shape;67;p1"/>
            <p:cNvGrpSpPr/>
            <p:nvPr/>
          </p:nvGrpSpPr>
          <p:grpSpPr>
            <a:xfrm>
              <a:off x="850575" y="14345862"/>
              <a:ext cx="5562574" cy="3997738"/>
              <a:chOff x="1460175" y="14345862"/>
              <a:chExt cx="5562574" cy="3997738"/>
            </a:xfrm>
          </p:grpSpPr>
          <p:pic>
            <p:nvPicPr>
              <p:cNvPr id="68" name="Google Shape;68;p1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1488349" y="14345862"/>
                <a:ext cx="5534400" cy="33912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Google Shape;69;p1"/>
              <p:cNvSpPr/>
              <p:nvPr/>
            </p:nvSpPr>
            <p:spPr>
              <a:xfrm>
                <a:off x="1735950" y="14558650"/>
                <a:ext cx="1162800" cy="466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" sz="2400" u="none" cap="none" strike="noStrike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rPr>
                  <a:t>NORMAL</a:t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"/>
              <p:cNvSpPr/>
              <p:nvPr/>
            </p:nvSpPr>
            <p:spPr>
              <a:xfrm>
                <a:off x="5277875" y="14558650"/>
                <a:ext cx="1162800" cy="466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" sz="2400" u="none" cap="none" strike="noStrike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rPr>
                  <a:t>NORMAL</a:t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"/>
              <p:cNvSpPr/>
              <p:nvPr/>
            </p:nvSpPr>
            <p:spPr>
              <a:xfrm>
                <a:off x="3569225" y="14558650"/>
                <a:ext cx="1162800" cy="4665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00"/>
                  <a:buFont typeface="Arial"/>
                  <a:buNone/>
                </a:pPr>
                <a:r>
                  <a:rPr b="0" i="0" lang="en" sz="2600" u="none" cap="none" strike="noStrike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rPr>
                  <a:t>TUMOR</a:t>
                </a:r>
                <a:endParaRPr b="0" i="0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"/>
              <p:cNvSpPr txBox="1"/>
              <p:nvPr/>
            </p:nvSpPr>
            <p:spPr>
              <a:xfrm>
                <a:off x="1460175" y="17683000"/>
                <a:ext cx="5250300" cy="660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Both antigens must be expressed for CAR-T Cell Activation.</a:t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73;p1"/>
            <p:cNvGrpSpPr/>
            <p:nvPr/>
          </p:nvGrpSpPr>
          <p:grpSpPr>
            <a:xfrm>
              <a:off x="6376933" y="14946228"/>
              <a:ext cx="4145998" cy="1983166"/>
              <a:chOff x="7993450" y="14298325"/>
              <a:chExt cx="3544800" cy="1772900"/>
            </a:xfrm>
          </p:grpSpPr>
          <p:pic>
            <p:nvPicPr>
              <p:cNvPr id="74" name="Google Shape;74;p1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24345"/>
              <a:stretch/>
            </p:blipFill>
            <p:spPr>
              <a:xfrm>
                <a:off x="7993450" y="14298325"/>
                <a:ext cx="3500674" cy="1772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Google Shape;75;p1"/>
              <p:cNvSpPr txBox="1"/>
              <p:nvPr/>
            </p:nvSpPr>
            <p:spPr>
              <a:xfrm>
                <a:off x="8020813" y="14398559"/>
                <a:ext cx="1334700" cy="2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chemeClr val="lt1"/>
                    </a:solidFill>
                    <a:highlight>
                      <a:srgbClr val="49AFB4"/>
                    </a:highlight>
                    <a:latin typeface="Caveat Brush"/>
                    <a:ea typeface="Caveat Brush"/>
                    <a:cs typeface="Caveat Brush"/>
                    <a:sym typeface="Caveat Brush"/>
                  </a:rPr>
                  <a:t>Reprogram T-Cell</a:t>
                </a:r>
                <a:endParaRPr b="0" i="0" sz="1200" u="none" cap="none" strike="noStrike">
                  <a:solidFill>
                    <a:schemeClr val="lt1"/>
                  </a:solidFill>
                  <a:highlight>
                    <a:srgbClr val="49AFB4"/>
                  </a:highlight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  <p:sp>
            <p:nvSpPr>
              <p:cNvPr id="76" name="Google Shape;76;p1"/>
              <p:cNvSpPr txBox="1"/>
              <p:nvPr/>
            </p:nvSpPr>
            <p:spPr>
              <a:xfrm>
                <a:off x="8065825" y="15642350"/>
                <a:ext cx="1334700" cy="2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" sz="1300" u="none" cap="none" strike="noStrike">
                    <a:solidFill>
                      <a:schemeClr val="lt1"/>
                    </a:solidFill>
                    <a:highlight>
                      <a:srgbClr val="0D686D"/>
                    </a:highlight>
                    <a:latin typeface="Caveat Brush"/>
                    <a:ea typeface="Caveat Brush"/>
                    <a:cs typeface="Caveat Brush"/>
                    <a:sym typeface="Caveat Brush"/>
                  </a:rPr>
                  <a:t>T-Cell</a:t>
                </a:r>
                <a:endParaRPr b="0" i="0" sz="1300" u="none" cap="none" strike="noStrike">
                  <a:solidFill>
                    <a:schemeClr val="lt1"/>
                  </a:solidFill>
                  <a:highlight>
                    <a:srgbClr val="0D686D"/>
                  </a:highlight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  <p:sp>
            <p:nvSpPr>
              <p:cNvPr id="77" name="Google Shape;77;p1"/>
              <p:cNvSpPr txBox="1"/>
              <p:nvPr/>
            </p:nvSpPr>
            <p:spPr>
              <a:xfrm>
                <a:off x="8907850" y="15685925"/>
                <a:ext cx="1334700" cy="2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D686D"/>
                    </a:solidFill>
                    <a:highlight>
                      <a:srgbClr val="0D686D"/>
                    </a:highlight>
                    <a:latin typeface="Caveat Brush"/>
                    <a:ea typeface="Caveat Brush"/>
                    <a:cs typeface="Caveat Brush"/>
                    <a:sym typeface="Caveat Brush"/>
                  </a:rPr>
                  <a:t>T-Cell</a:t>
                </a:r>
                <a:endParaRPr b="0" i="0" sz="1100" u="none" cap="none" strike="noStrike">
                  <a:solidFill>
                    <a:srgbClr val="0D686D"/>
                  </a:solidFill>
                  <a:highlight>
                    <a:srgbClr val="0D686D"/>
                  </a:highlight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  <p:sp>
            <p:nvSpPr>
              <p:cNvPr id="78" name="Google Shape;78;p1"/>
              <p:cNvSpPr txBox="1"/>
              <p:nvPr/>
            </p:nvSpPr>
            <p:spPr>
              <a:xfrm>
                <a:off x="9440925" y="15558753"/>
                <a:ext cx="1334700" cy="2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chemeClr val="lt1"/>
                    </a:solidFill>
                    <a:highlight>
                      <a:srgbClr val="0D686D"/>
                    </a:highlight>
                    <a:latin typeface="Caveat Brush"/>
                    <a:ea typeface="Caveat Brush"/>
                    <a:cs typeface="Caveat Brush"/>
                    <a:sym typeface="Caveat Brush"/>
                  </a:rPr>
                  <a:t>CAR T-Cell</a:t>
                </a:r>
                <a:endParaRPr b="0" i="0" sz="1100" u="none" cap="none" strike="noStrike">
                  <a:solidFill>
                    <a:schemeClr val="lt1"/>
                  </a:solidFill>
                  <a:highlight>
                    <a:srgbClr val="0D686D"/>
                  </a:highlight>
                  <a:latin typeface="Caveat Brush"/>
                  <a:ea typeface="Caveat Brush"/>
                  <a:cs typeface="Caveat Brush"/>
                  <a:sym typeface="Caveat Brush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chemeClr val="lt1"/>
                    </a:solidFill>
                    <a:highlight>
                      <a:srgbClr val="0D686D"/>
                    </a:highlight>
                    <a:latin typeface="Caveat Brush"/>
                    <a:ea typeface="Caveat Brush"/>
                    <a:cs typeface="Caveat Brush"/>
                    <a:sym typeface="Caveat Brush"/>
                  </a:rPr>
                  <a:t>Replication</a:t>
                </a:r>
                <a:endParaRPr b="0" i="0" sz="1100" u="none" cap="none" strike="noStrike">
                  <a:solidFill>
                    <a:schemeClr val="lt1"/>
                  </a:solidFill>
                  <a:highlight>
                    <a:srgbClr val="0D686D"/>
                  </a:highlight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  <p:sp>
            <p:nvSpPr>
              <p:cNvPr id="79" name="Google Shape;79;p1"/>
              <p:cNvSpPr txBox="1"/>
              <p:nvPr/>
            </p:nvSpPr>
            <p:spPr>
              <a:xfrm>
                <a:off x="8518925" y="15557450"/>
                <a:ext cx="1050900" cy="43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chemeClr val="lt1"/>
                    </a:solidFill>
                    <a:highlight>
                      <a:srgbClr val="0D686D"/>
                    </a:highlight>
                    <a:latin typeface="Caveat Brush"/>
                    <a:ea typeface="Caveat Brush"/>
                    <a:cs typeface="Caveat Brush"/>
                    <a:sym typeface="Caveat Brush"/>
                  </a:rPr>
                  <a:t>Chimeric Antigen</a:t>
                </a:r>
                <a:endParaRPr b="0" i="0" sz="1200" u="none" cap="none" strike="noStrike">
                  <a:solidFill>
                    <a:schemeClr val="lt1"/>
                  </a:solidFill>
                  <a:highlight>
                    <a:srgbClr val="0D686D"/>
                  </a:highlight>
                  <a:latin typeface="Caveat Brush"/>
                  <a:ea typeface="Caveat Brush"/>
                  <a:cs typeface="Caveat Brush"/>
                  <a:sym typeface="Caveat Brush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chemeClr val="lt1"/>
                    </a:solidFill>
                    <a:highlight>
                      <a:srgbClr val="0D686D"/>
                    </a:highlight>
                    <a:latin typeface="Caveat Brush"/>
                    <a:ea typeface="Caveat Brush"/>
                    <a:cs typeface="Caveat Brush"/>
                    <a:sym typeface="Caveat Brush"/>
                  </a:rPr>
                  <a:t>Receptor     </a:t>
                </a:r>
                <a:endParaRPr b="0" i="0" sz="1200" u="none" cap="none" strike="noStrike">
                  <a:solidFill>
                    <a:schemeClr val="lt1"/>
                  </a:solidFill>
                  <a:highlight>
                    <a:srgbClr val="0D686D"/>
                  </a:highlight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  <p:sp>
            <p:nvSpPr>
              <p:cNvPr id="80" name="Google Shape;80;p1"/>
              <p:cNvSpPr txBox="1"/>
              <p:nvPr/>
            </p:nvSpPr>
            <p:spPr>
              <a:xfrm>
                <a:off x="10203550" y="15566153"/>
                <a:ext cx="1334700" cy="23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" sz="1300" u="none" cap="none" strike="noStrike">
                    <a:solidFill>
                      <a:schemeClr val="lt1"/>
                    </a:solidFill>
                    <a:highlight>
                      <a:srgbClr val="0D686D"/>
                    </a:highlight>
                    <a:latin typeface="Caveat Brush"/>
                    <a:ea typeface="Caveat Brush"/>
                    <a:cs typeface="Caveat Brush"/>
                    <a:sym typeface="Caveat Brush"/>
                  </a:rPr>
                  <a:t>CAR T-Cells attack and kill the cancer cells</a:t>
                </a:r>
                <a:endParaRPr b="0" i="0" sz="1300" u="none" cap="none" strike="noStrike">
                  <a:solidFill>
                    <a:schemeClr val="lt1"/>
                  </a:solidFill>
                  <a:highlight>
                    <a:srgbClr val="0D686D"/>
                  </a:highlight>
                  <a:latin typeface="Caveat Brush"/>
                  <a:ea typeface="Caveat Brush"/>
                  <a:cs typeface="Caveat Brush"/>
                  <a:sym typeface="Caveat Brush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chemeClr val="lt1"/>
                  </a:solidFill>
                  <a:highlight>
                    <a:srgbClr val="0D686D"/>
                  </a:highlight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  <p:sp>
            <p:nvSpPr>
              <p:cNvPr id="81" name="Google Shape;81;p1"/>
              <p:cNvSpPr txBox="1"/>
              <p:nvPr/>
            </p:nvSpPr>
            <p:spPr>
              <a:xfrm>
                <a:off x="10667232" y="14976595"/>
                <a:ext cx="731400" cy="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0" i="0" lang="en" sz="1300" u="none" cap="none" strike="noStrike">
                    <a:solidFill>
                      <a:schemeClr val="dk1"/>
                    </a:solidFill>
                    <a:highlight>
                      <a:srgbClr val="D4CEF2"/>
                    </a:highlight>
                    <a:latin typeface="Caveat Brush"/>
                    <a:ea typeface="Caveat Brush"/>
                    <a:cs typeface="Caveat Brush"/>
                    <a:sym typeface="Caveat Brush"/>
                  </a:rPr>
                  <a:t>Cancer</a:t>
                </a:r>
                <a:endParaRPr b="0" i="0" sz="1300" u="none" cap="none" strike="noStrike">
                  <a:solidFill>
                    <a:schemeClr val="dk1"/>
                  </a:solidFill>
                  <a:highlight>
                    <a:srgbClr val="D4CEF2"/>
                  </a:highlight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  <p:sp>
            <p:nvSpPr>
              <p:cNvPr id="82" name="Google Shape;82;p1"/>
              <p:cNvSpPr txBox="1"/>
              <p:nvPr/>
            </p:nvSpPr>
            <p:spPr>
              <a:xfrm>
                <a:off x="10710982" y="14583270"/>
                <a:ext cx="731400" cy="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" sz="800" u="none" cap="none" strike="noStrike">
                    <a:solidFill>
                      <a:schemeClr val="lt1"/>
                    </a:solidFill>
                    <a:highlight>
                      <a:srgbClr val="4AB0B5"/>
                    </a:highlight>
                    <a:latin typeface="Caveat Brush"/>
                    <a:ea typeface="Caveat Brush"/>
                    <a:cs typeface="Caveat Brush"/>
                    <a:sym typeface="Caveat Brush"/>
                  </a:rPr>
                  <a:t>Cytokines</a:t>
                </a:r>
                <a:endParaRPr b="0" i="0" sz="800" u="none" cap="none" strike="noStrike">
                  <a:solidFill>
                    <a:schemeClr val="lt1"/>
                  </a:solidFill>
                  <a:highlight>
                    <a:srgbClr val="4AB0B5"/>
                  </a:highlight>
                  <a:latin typeface="Caveat Brush"/>
                  <a:ea typeface="Caveat Brush"/>
                  <a:cs typeface="Caveat Brush"/>
                  <a:sym typeface="Caveat Brush"/>
                </a:endParaRPr>
              </a:p>
            </p:txBody>
          </p:sp>
        </p:grpSp>
        <p:sp>
          <p:nvSpPr>
            <p:cNvPr id="83" name="Google Shape;83;p1"/>
            <p:cNvSpPr txBox="1"/>
            <p:nvPr/>
          </p:nvSpPr>
          <p:spPr>
            <a:xfrm>
              <a:off x="349125" y="8770850"/>
              <a:ext cx="10630200" cy="99606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58450" lIns="58450" spcFirstLastPara="1" rIns="58450" wrap="square" tIns="58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77"/>
                <a:buFont typeface="Arial"/>
                <a:buNone/>
              </a:pPr>
              <a:r>
                <a:rPr b="1" i="0" lang="en" sz="3077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Introduction/Background</a:t>
              </a:r>
              <a:endParaRPr b="1" i="0" sz="307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064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Char char="●"/>
              </a:pPr>
              <a:r>
                <a:rPr b="0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CAR-T Cell Therapy → Difficulties in Solid Tumors: </a:t>
              </a:r>
              <a:r>
                <a:rPr b="1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Antigen Escape, Heterogeneity, Off-Target Effect</a:t>
              </a:r>
              <a:endPara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064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Char char="●"/>
              </a:pPr>
              <a:r>
                <a:rPr b="1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Solid Tumors</a:t>
              </a:r>
              <a:r>
                <a:rPr b="0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Express </a:t>
              </a:r>
              <a:r>
                <a:rPr b="1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Variety of Antigens</a:t>
              </a:r>
              <a:r>
                <a:rPr b="0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Engineer CAR T Cells With Combinatorial Boolean Logic → Recognize Target Cells + Improved Specificity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064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Char char="●"/>
              </a:pPr>
              <a:r>
                <a:rPr b="1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AND-Gating</a:t>
              </a:r>
              <a:r>
                <a:rPr b="0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Requiring two antigens to be present. 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064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Char char="●"/>
              </a:pPr>
              <a:r>
                <a:rPr b="1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MSLN</a:t>
              </a:r>
              <a:r>
                <a:rPr b="0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Tumor Progression, Cell Survival + Proliferation, resistance to apoptosis, etc. in PDAC. </a:t>
              </a:r>
              <a:r>
                <a:rPr b="1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EGFR: </a:t>
              </a:r>
              <a:r>
                <a:rPr b="0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Proliferation + Resistance to Apoptosis. </a:t>
              </a:r>
              <a:r>
                <a:rPr b="1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Both Expressed in PDAC.</a:t>
              </a:r>
              <a:endPara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0"/>
                <a:buFont typeface="Arial"/>
                <a:buNone/>
              </a:pPr>
              <a:r>
                <a:t/>
              </a:r>
              <a:endParaRPr b="0" i="0" sz="3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0"/>
                <a:buFont typeface="Arial"/>
                <a:buNone/>
              </a:pPr>
              <a:r>
                <a:t/>
              </a:r>
              <a:endParaRPr b="0" i="0" sz="3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0"/>
                <a:buFont typeface="Arial"/>
                <a:buNone/>
              </a:pPr>
              <a:r>
                <a:t/>
              </a:r>
              <a:endParaRPr b="0" i="0" sz="3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50"/>
                <a:buFont typeface="Arial"/>
                <a:buNone/>
              </a:pPr>
              <a:r>
                <a:t/>
              </a:r>
              <a:endParaRPr b="0" i="0" sz="3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4" name="Google Shape;84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737788" y="5744750"/>
            <a:ext cx="10192200" cy="87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2737800" y="4789150"/>
            <a:ext cx="10630200" cy="8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274563" y="9201663"/>
            <a:ext cx="7439025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9145350" y="10162763"/>
            <a:ext cx="3555900" cy="990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0" i="0" lang="en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ITR: Inverted Terminal Repeats</a:t>
            </a:r>
            <a:endParaRPr b="0" i="0" sz="2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4484025" y="3868475"/>
            <a:ext cx="2990158" cy="497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7474175" y="4114379"/>
            <a:ext cx="4752175" cy="448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17">
            <a:alphaModFix/>
          </a:blip>
          <a:srcRect b="0" l="-1900" r="1900" t="0"/>
          <a:stretch/>
        </p:blipFill>
        <p:spPr>
          <a:xfrm>
            <a:off x="32020850" y="3895446"/>
            <a:ext cx="3849550" cy="513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18">
            <a:alphaModFix/>
          </a:blip>
          <a:srcRect b="30979" l="29337" r="29370" t="29665"/>
          <a:stretch/>
        </p:blipFill>
        <p:spPr>
          <a:xfrm>
            <a:off x="28887875" y="14507697"/>
            <a:ext cx="2505400" cy="23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Chloe Weisberg</dc:creator>
</cp:coreProperties>
</file>