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747775"/>
          </p15:clr>
        </p15:guide>
        <p15:guide id="2" pos="1180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iTtYqo0RjLkGyHIVOmeOt4TLlJ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ey L'Ecuy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110" y="276"/>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openxmlformats.org/officeDocument/2006/relationships/tableStyles" Target="tableStyles.xml"/><Relationship Id="rId3"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3-07T20:24:07.199" idx="1">
    <p:pos x="8323" y="1790"/>
    <p:text>Can you modify this by covering up the molecules that aren't relevant to your project, such as making a white square or circle and lining it up with what you want to cover? (You guys probably know better ways to do this than I do :D) -- you may even want to screenshot/replace your final image, just so formatting doesn't get messed up with the eposter board people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djnsKY"/>
      </p:ext>
    </p:extLst>
  </p:cm>
  <p:cm authorId="0" dt="2025-03-07T20:26:18.534" idx="2">
    <p:pos x="198" y="5981"/>
    <p:text>Can you add a picture here to show what epigenetic markers look like? (People coming to "visit" your poster won't really have time to read this much text)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djnsKc"/>
      </p:ext>
    </p:extLst>
  </p:cm>
  <p:cm authorId="0" dt="2025-03-07T20:26:18.534" idx="3">
    <p:pos x="198" y="5981"/>
    <p:text>like this... but maybe take out the euchromatin and heterochromatin labels: https://old-ib.bioninja.com.au/_Media/nucleosome-packaging_med.jpeg</p:text>
    <p:extLst>
      <p:ext uri="{C676402C-5697-4E1C-873F-D02D1690AC5C}">
        <p15:threadingInfo xmlns:p15="http://schemas.microsoft.com/office/powerpoint/2012/main" timeZoneBias="0">
          <p15:parentCm authorId="0" idx="2"/>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djnsK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3" y="3049770"/>
            <a:ext cx="34909313" cy="8407424"/>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a:endParaRPr/>
          </a:p>
        </p:txBody>
      </p:sp>
      <p:sp>
        <p:nvSpPr>
          <p:cNvPr id="11" name="Google Shape;11;p3"/>
          <p:cNvSpPr txBox="1">
            <a:spLocks noGrp="1"/>
          </p:cNvSpPr>
          <p:nvPr>
            <p:ph type="subTitle" idx="1"/>
          </p:nvPr>
        </p:nvSpPr>
        <p:spPr>
          <a:xfrm>
            <a:off x="1277050" y="11608541"/>
            <a:ext cx="34909313" cy="324648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a:endParaRPr/>
          </a:p>
        </p:txBody>
      </p:sp>
      <p:sp>
        <p:nvSpPr>
          <p:cNvPr id="12" name="Google Shape;12;p3"/>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313" cy="8042472"/>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2"/>
          <p:cNvSpPr txBox="1">
            <a:spLocks noGrp="1"/>
          </p:cNvSpPr>
          <p:nvPr>
            <p:ph type="body" idx="1"/>
          </p:nvPr>
        </p:nvSpPr>
        <p:spPr>
          <a:xfrm>
            <a:off x="1277050" y="12911475"/>
            <a:ext cx="34909313" cy="5328061"/>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2"/>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50" y="8809856"/>
            <a:ext cx="34909313" cy="3448002"/>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a:endParaRPr/>
          </a:p>
        </p:txBody>
      </p:sp>
      <p:sp>
        <p:nvSpPr>
          <p:cNvPr id="15" name="Google Shape;15;p4"/>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1277050" y="1822817"/>
            <a:ext cx="34909313" cy="2345772"/>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1277050" y="4720523"/>
            <a:ext cx="34909313" cy="13993533"/>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5"/>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7"/>
            <a:ext cx="34909313" cy="2345772"/>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6"/>
          <p:cNvSpPr txBox="1">
            <a:spLocks noGrp="1"/>
          </p:cNvSpPr>
          <p:nvPr>
            <p:ph type="body" idx="1"/>
          </p:nvPr>
        </p:nvSpPr>
        <p:spPr>
          <a:xfrm>
            <a:off x="1277050" y="4720523"/>
            <a:ext cx="16387785" cy="13993533"/>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5734"/>
            </a:lvl1pPr>
            <a:lvl2pPr marL="914400" lvl="1" indent="-304800" algn="l">
              <a:lnSpc>
                <a:spcPct val="115000"/>
              </a:lnSpc>
              <a:spcBef>
                <a:spcPts val="0"/>
              </a:spcBef>
              <a:spcAft>
                <a:spcPts val="0"/>
              </a:spcAft>
              <a:buSzPts val="1200"/>
              <a:buChar char="○"/>
              <a:defRPr sz="4915"/>
            </a:lvl2pPr>
            <a:lvl3pPr marL="1371600" lvl="2" indent="-304800" algn="l">
              <a:lnSpc>
                <a:spcPct val="115000"/>
              </a:lnSpc>
              <a:spcBef>
                <a:spcPts val="0"/>
              </a:spcBef>
              <a:spcAft>
                <a:spcPts val="0"/>
              </a:spcAft>
              <a:buSzPts val="1200"/>
              <a:buChar char="■"/>
              <a:defRPr sz="4915"/>
            </a:lvl3pPr>
            <a:lvl4pPr marL="1828800" lvl="3" indent="-304800" algn="l">
              <a:lnSpc>
                <a:spcPct val="115000"/>
              </a:lnSpc>
              <a:spcBef>
                <a:spcPts val="0"/>
              </a:spcBef>
              <a:spcAft>
                <a:spcPts val="0"/>
              </a:spcAft>
              <a:buSzPts val="1200"/>
              <a:buChar char="●"/>
              <a:defRPr sz="4915"/>
            </a:lvl4pPr>
            <a:lvl5pPr marL="2286000" lvl="4" indent="-304800" algn="l">
              <a:lnSpc>
                <a:spcPct val="115000"/>
              </a:lnSpc>
              <a:spcBef>
                <a:spcPts val="0"/>
              </a:spcBef>
              <a:spcAft>
                <a:spcPts val="0"/>
              </a:spcAft>
              <a:buSzPts val="1200"/>
              <a:buChar char="○"/>
              <a:defRPr sz="4915"/>
            </a:lvl5pPr>
            <a:lvl6pPr marL="2743200" lvl="5" indent="-304800" algn="l">
              <a:lnSpc>
                <a:spcPct val="115000"/>
              </a:lnSpc>
              <a:spcBef>
                <a:spcPts val="0"/>
              </a:spcBef>
              <a:spcAft>
                <a:spcPts val="0"/>
              </a:spcAft>
              <a:buSzPts val="1200"/>
              <a:buChar char="■"/>
              <a:defRPr sz="4915"/>
            </a:lvl6pPr>
            <a:lvl7pPr marL="3200400" lvl="6" indent="-304800" algn="l">
              <a:lnSpc>
                <a:spcPct val="115000"/>
              </a:lnSpc>
              <a:spcBef>
                <a:spcPts val="0"/>
              </a:spcBef>
              <a:spcAft>
                <a:spcPts val="0"/>
              </a:spcAft>
              <a:buSzPts val="1200"/>
              <a:buChar char="●"/>
              <a:defRPr sz="4915"/>
            </a:lvl7pPr>
            <a:lvl8pPr marL="3657600" lvl="7" indent="-304800" algn="l">
              <a:lnSpc>
                <a:spcPct val="115000"/>
              </a:lnSpc>
              <a:spcBef>
                <a:spcPts val="0"/>
              </a:spcBef>
              <a:spcAft>
                <a:spcPts val="0"/>
              </a:spcAft>
              <a:buSzPts val="1200"/>
              <a:buChar char="○"/>
              <a:defRPr sz="4915"/>
            </a:lvl8pPr>
            <a:lvl9pPr marL="4114800" lvl="8" indent="-304800" algn="l">
              <a:lnSpc>
                <a:spcPct val="115000"/>
              </a:lnSpc>
              <a:spcBef>
                <a:spcPts val="0"/>
              </a:spcBef>
              <a:spcAft>
                <a:spcPts val="0"/>
              </a:spcAft>
              <a:buSzPts val="1200"/>
              <a:buChar char="■"/>
              <a:defRPr sz="4915"/>
            </a:lvl9pPr>
          </a:lstStyle>
          <a:p>
            <a:endParaRPr/>
          </a:p>
        </p:txBody>
      </p:sp>
      <p:sp>
        <p:nvSpPr>
          <p:cNvPr id="23" name="Google Shape;23;p6"/>
          <p:cNvSpPr txBox="1">
            <a:spLocks noGrp="1"/>
          </p:cNvSpPr>
          <p:nvPr>
            <p:ph type="body" idx="2"/>
          </p:nvPr>
        </p:nvSpPr>
        <p:spPr>
          <a:xfrm>
            <a:off x="19798578" y="4720523"/>
            <a:ext cx="16387785" cy="13993533"/>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5734"/>
            </a:lvl1pPr>
            <a:lvl2pPr marL="914400" lvl="1" indent="-304800" algn="l">
              <a:lnSpc>
                <a:spcPct val="115000"/>
              </a:lnSpc>
              <a:spcBef>
                <a:spcPts val="0"/>
              </a:spcBef>
              <a:spcAft>
                <a:spcPts val="0"/>
              </a:spcAft>
              <a:buSzPts val="1200"/>
              <a:buChar char="○"/>
              <a:defRPr sz="4915"/>
            </a:lvl2pPr>
            <a:lvl3pPr marL="1371600" lvl="2" indent="-304800" algn="l">
              <a:lnSpc>
                <a:spcPct val="115000"/>
              </a:lnSpc>
              <a:spcBef>
                <a:spcPts val="0"/>
              </a:spcBef>
              <a:spcAft>
                <a:spcPts val="0"/>
              </a:spcAft>
              <a:buSzPts val="1200"/>
              <a:buChar char="■"/>
              <a:defRPr sz="4915"/>
            </a:lvl3pPr>
            <a:lvl4pPr marL="1828800" lvl="3" indent="-304800" algn="l">
              <a:lnSpc>
                <a:spcPct val="115000"/>
              </a:lnSpc>
              <a:spcBef>
                <a:spcPts val="0"/>
              </a:spcBef>
              <a:spcAft>
                <a:spcPts val="0"/>
              </a:spcAft>
              <a:buSzPts val="1200"/>
              <a:buChar char="●"/>
              <a:defRPr sz="4915"/>
            </a:lvl4pPr>
            <a:lvl5pPr marL="2286000" lvl="4" indent="-304800" algn="l">
              <a:lnSpc>
                <a:spcPct val="115000"/>
              </a:lnSpc>
              <a:spcBef>
                <a:spcPts val="0"/>
              </a:spcBef>
              <a:spcAft>
                <a:spcPts val="0"/>
              </a:spcAft>
              <a:buSzPts val="1200"/>
              <a:buChar char="○"/>
              <a:defRPr sz="4915"/>
            </a:lvl5pPr>
            <a:lvl6pPr marL="2743200" lvl="5" indent="-304800" algn="l">
              <a:lnSpc>
                <a:spcPct val="115000"/>
              </a:lnSpc>
              <a:spcBef>
                <a:spcPts val="0"/>
              </a:spcBef>
              <a:spcAft>
                <a:spcPts val="0"/>
              </a:spcAft>
              <a:buSzPts val="1200"/>
              <a:buChar char="■"/>
              <a:defRPr sz="4915"/>
            </a:lvl6pPr>
            <a:lvl7pPr marL="3200400" lvl="6" indent="-304800" algn="l">
              <a:lnSpc>
                <a:spcPct val="115000"/>
              </a:lnSpc>
              <a:spcBef>
                <a:spcPts val="0"/>
              </a:spcBef>
              <a:spcAft>
                <a:spcPts val="0"/>
              </a:spcAft>
              <a:buSzPts val="1200"/>
              <a:buChar char="●"/>
              <a:defRPr sz="4915"/>
            </a:lvl7pPr>
            <a:lvl8pPr marL="3657600" lvl="7" indent="-304800" algn="l">
              <a:lnSpc>
                <a:spcPct val="115000"/>
              </a:lnSpc>
              <a:spcBef>
                <a:spcPts val="0"/>
              </a:spcBef>
              <a:spcAft>
                <a:spcPts val="0"/>
              </a:spcAft>
              <a:buSzPts val="1200"/>
              <a:buChar char="○"/>
              <a:defRPr sz="4915"/>
            </a:lvl8pPr>
            <a:lvl9pPr marL="4114800" lvl="8" indent="-304800" algn="l">
              <a:lnSpc>
                <a:spcPct val="115000"/>
              </a:lnSpc>
              <a:spcBef>
                <a:spcPts val="0"/>
              </a:spcBef>
              <a:spcAft>
                <a:spcPts val="0"/>
              </a:spcAft>
              <a:buSzPts val="1200"/>
              <a:buChar char="■"/>
              <a:defRPr sz="4915"/>
            </a:lvl9pPr>
          </a:lstStyle>
          <a:p>
            <a:endParaRPr/>
          </a:p>
        </p:txBody>
      </p:sp>
      <p:sp>
        <p:nvSpPr>
          <p:cNvPr id="24" name="Google Shape;24;p6"/>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7"/>
            <a:ext cx="34909313" cy="2345772"/>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7"/>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0" y="2275731"/>
            <a:ext cx="11504513" cy="3095338"/>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a:endParaRPr/>
          </a:p>
        </p:txBody>
      </p:sp>
      <p:sp>
        <p:nvSpPr>
          <p:cNvPr id="30" name="Google Shape;30;p8"/>
          <p:cNvSpPr txBox="1">
            <a:spLocks noGrp="1"/>
          </p:cNvSpPr>
          <p:nvPr>
            <p:ph type="body" idx="1"/>
          </p:nvPr>
        </p:nvSpPr>
        <p:spPr>
          <a:xfrm>
            <a:off x="1277050" y="5691785"/>
            <a:ext cx="11504513" cy="13022783"/>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4915"/>
            </a:lvl1pPr>
            <a:lvl2pPr marL="914400" lvl="1" indent="-304800" algn="l">
              <a:lnSpc>
                <a:spcPct val="115000"/>
              </a:lnSpc>
              <a:spcBef>
                <a:spcPts val="0"/>
              </a:spcBef>
              <a:spcAft>
                <a:spcPts val="0"/>
              </a:spcAft>
              <a:buSzPts val="1200"/>
              <a:buChar char="○"/>
              <a:defRPr sz="4915"/>
            </a:lvl2pPr>
            <a:lvl3pPr marL="1371600" lvl="2" indent="-304800" algn="l">
              <a:lnSpc>
                <a:spcPct val="115000"/>
              </a:lnSpc>
              <a:spcBef>
                <a:spcPts val="0"/>
              </a:spcBef>
              <a:spcAft>
                <a:spcPts val="0"/>
              </a:spcAft>
              <a:buSzPts val="1200"/>
              <a:buChar char="■"/>
              <a:defRPr sz="4915"/>
            </a:lvl3pPr>
            <a:lvl4pPr marL="1828800" lvl="3" indent="-304800" algn="l">
              <a:lnSpc>
                <a:spcPct val="115000"/>
              </a:lnSpc>
              <a:spcBef>
                <a:spcPts val="0"/>
              </a:spcBef>
              <a:spcAft>
                <a:spcPts val="0"/>
              </a:spcAft>
              <a:buSzPts val="1200"/>
              <a:buChar char="●"/>
              <a:defRPr sz="4915"/>
            </a:lvl4pPr>
            <a:lvl5pPr marL="2286000" lvl="4" indent="-304800" algn="l">
              <a:lnSpc>
                <a:spcPct val="115000"/>
              </a:lnSpc>
              <a:spcBef>
                <a:spcPts val="0"/>
              </a:spcBef>
              <a:spcAft>
                <a:spcPts val="0"/>
              </a:spcAft>
              <a:buSzPts val="1200"/>
              <a:buChar char="○"/>
              <a:defRPr sz="4915"/>
            </a:lvl5pPr>
            <a:lvl6pPr marL="2743200" lvl="5" indent="-304800" algn="l">
              <a:lnSpc>
                <a:spcPct val="115000"/>
              </a:lnSpc>
              <a:spcBef>
                <a:spcPts val="0"/>
              </a:spcBef>
              <a:spcAft>
                <a:spcPts val="0"/>
              </a:spcAft>
              <a:buSzPts val="1200"/>
              <a:buChar char="■"/>
              <a:defRPr sz="4915"/>
            </a:lvl6pPr>
            <a:lvl7pPr marL="3200400" lvl="6" indent="-304800" algn="l">
              <a:lnSpc>
                <a:spcPct val="115000"/>
              </a:lnSpc>
              <a:spcBef>
                <a:spcPts val="0"/>
              </a:spcBef>
              <a:spcAft>
                <a:spcPts val="0"/>
              </a:spcAft>
              <a:buSzPts val="1200"/>
              <a:buChar char="●"/>
              <a:defRPr sz="4915"/>
            </a:lvl7pPr>
            <a:lvl8pPr marL="3657600" lvl="7" indent="-304800" algn="l">
              <a:lnSpc>
                <a:spcPct val="115000"/>
              </a:lnSpc>
              <a:spcBef>
                <a:spcPts val="0"/>
              </a:spcBef>
              <a:spcAft>
                <a:spcPts val="0"/>
              </a:spcAft>
              <a:buSzPts val="1200"/>
              <a:buChar char="○"/>
              <a:defRPr sz="4915"/>
            </a:lvl8pPr>
            <a:lvl9pPr marL="4114800" lvl="8" indent="-304800" algn="l">
              <a:lnSpc>
                <a:spcPct val="115000"/>
              </a:lnSpc>
              <a:spcBef>
                <a:spcPts val="0"/>
              </a:spcBef>
              <a:spcAft>
                <a:spcPts val="0"/>
              </a:spcAft>
              <a:buSzPts val="1200"/>
              <a:buChar char="■"/>
              <a:defRPr sz="4915"/>
            </a:lvl9pPr>
          </a:lstStyle>
          <a:p>
            <a:endParaRPr/>
          </a:p>
        </p:txBody>
      </p:sp>
      <p:sp>
        <p:nvSpPr>
          <p:cNvPr id="31" name="Google Shape;31;p8"/>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9186" cy="16755867"/>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a:endParaRPr/>
          </a:p>
        </p:txBody>
      </p:sp>
      <p:sp>
        <p:nvSpPr>
          <p:cNvPr id="34" name="Google Shape;34;p9"/>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spcFirstLastPara="1" wrap="square" lIns="374475" tIns="374475" rIns="374475" bIns="374475" anchor="ctr" anchorCtr="0">
            <a:noAutofit/>
          </a:bodyPr>
          <a:lstStyle/>
          <a:p>
            <a:pPr marL="0" marR="0" lvl="0" indent="0" algn="l" rtl="0">
              <a:lnSpc>
                <a:spcPct val="100000"/>
              </a:lnSpc>
              <a:spcBef>
                <a:spcPts val="0"/>
              </a:spcBef>
              <a:spcAft>
                <a:spcPts val="0"/>
              </a:spcAft>
              <a:buClr>
                <a:srgbClr val="000000"/>
              </a:buClr>
              <a:buSzPts val="23491"/>
              <a:buFont typeface="Arial"/>
              <a:buNone/>
            </a:pPr>
            <a:endParaRPr sz="23491"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7" y="5051070"/>
            <a:ext cx="16573381" cy="6071483"/>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a:endParaRPr/>
          </a:p>
        </p:txBody>
      </p:sp>
      <p:sp>
        <p:nvSpPr>
          <p:cNvPr id="38" name="Google Shape;38;p10"/>
          <p:cNvSpPr txBox="1">
            <a:spLocks noGrp="1"/>
          </p:cNvSpPr>
          <p:nvPr>
            <p:ph type="subTitle" idx="1"/>
          </p:nvPr>
        </p:nvSpPr>
        <p:spPr>
          <a:xfrm>
            <a:off x="1087767" y="11481361"/>
            <a:ext cx="16573381" cy="5058954"/>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a:endParaRPr/>
          </a:p>
        </p:txBody>
      </p:sp>
      <p:sp>
        <p:nvSpPr>
          <p:cNvPr id="39" name="Google Shape;39;p10"/>
          <p:cNvSpPr txBox="1">
            <a:spLocks noGrp="1"/>
          </p:cNvSpPr>
          <p:nvPr>
            <p:ph type="body" idx="2"/>
          </p:nvPr>
        </p:nvSpPr>
        <p:spPr>
          <a:xfrm>
            <a:off x="20237372" y="2965803"/>
            <a:ext cx="15720376" cy="15135084"/>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0"/>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0" y="17328383"/>
            <a:ext cx="24577376" cy="2478482"/>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1"/>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4096"/>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7"/>
            <a:ext cx="34909313" cy="2345772"/>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3"/>
            <a:ext cx="34909313" cy="13993533"/>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5734"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3" y="19100480"/>
            <a:ext cx="2248051" cy="1612181"/>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96"/>
              <a:buFont typeface="Arial"/>
              <a:buNone/>
              <a:defRPr sz="4096"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53"/>
        <p:cNvGrpSpPr/>
        <p:nvPr/>
      </p:nvGrpSpPr>
      <p:grpSpPr>
        <a:xfrm>
          <a:off x="0" y="0"/>
          <a:ext cx="0" cy="0"/>
          <a:chOff x="0" y="0"/>
          <a:chExt cx="0" cy="0"/>
        </a:xfrm>
      </p:grpSpPr>
      <p:sp>
        <p:nvSpPr>
          <p:cNvPr id="54" name="Google Shape;54;p1"/>
          <p:cNvSpPr txBox="1"/>
          <p:nvPr/>
        </p:nvSpPr>
        <p:spPr>
          <a:xfrm>
            <a:off x="10007653" y="-11325"/>
            <a:ext cx="15652500" cy="2529000"/>
          </a:xfrm>
          <a:prstGeom prst="rect">
            <a:avLst/>
          </a:prstGeom>
          <a:noFill/>
          <a:ln>
            <a:noFill/>
          </a:ln>
        </p:spPr>
        <p:txBody>
          <a:bodyPr spcFirstLastPara="1" wrap="square" lIns="58450" tIns="58450" rIns="58450" bIns="58450" anchor="ctr" anchorCtr="0">
            <a:noAutofit/>
          </a:bodyPr>
          <a:lstStyle/>
          <a:p>
            <a:pPr marL="0" marR="0" lvl="0" indent="0" algn="ctr" rtl="0">
              <a:lnSpc>
                <a:spcPct val="100000"/>
              </a:lnSpc>
              <a:spcBef>
                <a:spcPts val="0"/>
              </a:spcBef>
              <a:spcAft>
                <a:spcPts val="0"/>
              </a:spcAft>
              <a:buNone/>
            </a:pPr>
            <a:r>
              <a:rPr lang="en" sz="5000" b="1" dirty="0">
                <a:latin typeface="Calibri"/>
                <a:ea typeface="Calibri"/>
                <a:cs typeface="Calibri"/>
                <a:sym typeface="Calibri"/>
              </a:rPr>
              <a:t>Accelerating Neuroplasticity in Antidepressants</a:t>
            </a:r>
            <a:endParaRPr sz="5000" b="1"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4000" dirty="0">
                <a:latin typeface="Calibri"/>
                <a:ea typeface="Calibri"/>
                <a:cs typeface="Calibri"/>
                <a:sym typeface="Calibri"/>
              </a:rPr>
              <a:t>Miley Arora, Serena Ma</a:t>
            </a:r>
            <a:r>
              <a:rPr lang="en" sz="4000" i="0" u="none" strike="noStrike" cap="none" dirty="0">
                <a:solidFill>
                  <a:srgbClr val="000000"/>
                </a:solidFill>
                <a:latin typeface="Calibri"/>
                <a:ea typeface="Calibri"/>
                <a:cs typeface="Calibri"/>
                <a:sym typeface="Calibri"/>
              </a:rPr>
              <a:t>, </a:t>
            </a:r>
            <a:r>
              <a:rPr lang="en" sz="4000" dirty="0">
                <a:latin typeface="Calibri"/>
                <a:ea typeface="Calibri"/>
                <a:cs typeface="Calibri"/>
                <a:sym typeface="Calibri"/>
              </a:rPr>
              <a:t>Dr. Lindsey L’Ecuyer</a:t>
            </a:r>
            <a:r>
              <a:rPr lang="en" sz="4000" i="0" u="none" strike="noStrike" cap="none" dirty="0">
                <a:solidFill>
                  <a:srgbClr val="000000"/>
                </a:solidFill>
                <a:latin typeface="Calibri"/>
                <a:ea typeface="Calibri"/>
                <a:cs typeface="Calibri"/>
                <a:sym typeface="Calibri"/>
              </a:rPr>
              <a:t>, M</a:t>
            </a:r>
            <a:r>
              <a:rPr lang="en" sz="4000" dirty="0">
                <a:latin typeface="Calibri"/>
                <a:ea typeface="Calibri"/>
                <a:cs typeface="Calibri"/>
                <a:sym typeface="Calibri"/>
              </a:rPr>
              <a:t>adi Garton</a:t>
            </a:r>
            <a:r>
              <a:rPr lang="en" sz="4000" i="0" u="none" strike="noStrike" cap="none" dirty="0">
                <a:solidFill>
                  <a:srgbClr val="000000"/>
                </a:solidFill>
                <a:latin typeface="Calibri"/>
                <a:ea typeface="Calibri"/>
                <a:cs typeface="Calibri"/>
                <a:sym typeface="Calibri"/>
              </a:rPr>
              <a:t> (</a:t>
            </a:r>
            <a:r>
              <a:rPr lang="en" sz="4000" dirty="0">
                <a:latin typeface="Calibri"/>
                <a:ea typeface="Calibri"/>
                <a:cs typeface="Calibri"/>
                <a:sym typeface="Calibri"/>
              </a:rPr>
              <a:t>UCB</a:t>
            </a:r>
            <a:r>
              <a:rPr lang="en" sz="4000" i="0" u="none" strike="noStrike" cap="none" dirty="0">
                <a:solidFill>
                  <a:srgbClr val="000000"/>
                </a:solidFill>
                <a:latin typeface="Calibri"/>
                <a:ea typeface="Calibri"/>
                <a:cs typeface="Calibri"/>
                <a:sym typeface="Calibri"/>
              </a:rPr>
              <a:t>)</a:t>
            </a:r>
            <a:endParaRPr sz="400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 sz="4000" dirty="0">
                <a:latin typeface="Calibri"/>
                <a:ea typeface="Calibri"/>
                <a:cs typeface="Calibri"/>
                <a:sym typeface="Calibri"/>
              </a:rPr>
              <a:t>Andover High School</a:t>
            </a:r>
            <a:r>
              <a:rPr lang="en" sz="4000" i="0" u="none" strike="noStrike" cap="none" dirty="0">
                <a:solidFill>
                  <a:srgbClr val="000000"/>
                </a:solidFill>
                <a:latin typeface="Calibri"/>
                <a:ea typeface="Calibri"/>
                <a:cs typeface="Calibri"/>
                <a:sym typeface="Calibri"/>
              </a:rPr>
              <a:t>, </a:t>
            </a:r>
            <a:r>
              <a:rPr lang="en" sz="4000" dirty="0">
                <a:latin typeface="Calibri"/>
                <a:ea typeface="Calibri"/>
                <a:cs typeface="Calibri"/>
                <a:sym typeface="Calibri"/>
              </a:rPr>
              <a:t>Andover</a:t>
            </a:r>
            <a:r>
              <a:rPr lang="en" sz="4000" i="0" u="none" strike="noStrike" cap="none" dirty="0">
                <a:solidFill>
                  <a:srgbClr val="000000"/>
                </a:solidFill>
                <a:latin typeface="Calibri"/>
                <a:ea typeface="Calibri"/>
                <a:cs typeface="Calibri"/>
                <a:sym typeface="Calibri"/>
              </a:rPr>
              <a:t>, </a:t>
            </a:r>
            <a:r>
              <a:rPr lang="en" sz="4000" dirty="0">
                <a:latin typeface="Calibri"/>
                <a:ea typeface="Calibri"/>
                <a:cs typeface="Calibri"/>
                <a:sym typeface="Calibri"/>
              </a:rPr>
              <a:t>MA</a:t>
            </a:r>
            <a:r>
              <a:rPr lang="en" sz="4000" i="0" u="none" strike="noStrike" cap="none" dirty="0">
                <a:solidFill>
                  <a:srgbClr val="000000"/>
                </a:solidFill>
                <a:latin typeface="Calibri"/>
                <a:ea typeface="Calibri"/>
                <a:cs typeface="Calibri"/>
                <a:sym typeface="Calibri"/>
              </a:rPr>
              <a:t>, </a:t>
            </a:r>
            <a:r>
              <a:rPr lang="en" sz="4000" dirty="0">
                <a:latin typeface="Calibri"/>
                <a:ea typeface="Calibri"/>
                <a:cs typeface="Calibri"/>
                <a:sym typeface="Calibri"/>
              </a:rPr>
              <a:t>United States</a:t>
            </a:r>
            <a:endParaRPr sz="4000" i="0" u="none" strike="noStrike" cap="none" dirty="0">
              <a:solidFill>
                <a:srgbClr val="000000"/>
              </a:solidFill>
              <a:latin typeface="Calibri"/>
              <a:ea typeface="Calibri"/>
              <a:cs typeface="Calibri"/>
              <a:sym typeface="Calibri"/>
            </a:endParaRPr>
          </a:p>
        </p:txBody>
      </p:sp>
      <p:sp>
        <p:nvSpPr>
          <p:cNvPr id="55" name="Google Shape;55;p1"/>
          <p:cNvSpPr txBox="1"/>
          <p:nvPr/>
        </p:nvSpPr>
        <p:spPr>
          <a:xfrm>
            <a:off x="24813650" y="234750"/>
            <a:ext cx="12540600" cy="6854700"/>
          </a:xfrm>
          <a:prstGeom prst="rect">
            <a:avLst/>
          </a:prstGeom>
          <a:noFill/>
          <a:ln>
            <a:noFill/>
          </a:ln>
        </p:spPr>
        <p:txBody>
          <a:bodyPr spcFirstLastPara="1" wrap="square" lIns="58450" tIns="58450" rIns="58450" bIns="58450" anchor="ctr" anchorCtr="0">
            <a:spAutoFit/>
          </a:bodyPr>
          <a:lstStyle/>
          <a:p>
            <a:pPr marL="0" marR="0" lvl="0" indent="0" algn="ctr" rtl="0">
              <a:lnSpc>
                <a:spcPct val="115000"/>
              </a:lnSpc>
              <a:spcBef>
                <a:spcPts val="0"/>
              </a:spcBef>
              <a:spcAft>
                <a:spcPts val="0"/>
              </a:spcAft>
              <a:buNone/>
            </a:pPr>
            <a:r>
              <a:rPr lang="en" sz="4500" b="1">
                <a:latin typeface="Calibri"/>
                <a:ea typeface="Calibri"/>
                <a:cs typeface="Calibri"/>
                <a:sym typeface="Calibri"/>
              </a:rPr>
              <a:t>About the Team</a:t>
            </a:r>
            <a:endParaRPr sz="4500" b="1" i="0" u="none" strike="noStrike" cap="none">
              <a:solidFill>
                <a:srgbClr val="000000"/>
              </a:solidFill>
              <a:latin typeface="Calibri"/>
              <a:ea typeface="Calibri"/>
              <a:cs typeface="Calibri"/>
              <a:sym typeface="Calibri"/>
            </a:endParaRPr>
          </a:p>
          <a:p>
            <a:pPr marL="0" marR="0" lvl="0" indent="457200" algn="just" rtl="0">
              <a:lnSpc>
                <a:spcPct val="115000"/>
              </a:lnSpc>
              <a:spcBef>
                <a:spcPts val="0"/>
              </a:spcBef>
              <a:spcAft>
                <a:spcPts val="0"/>
              </a:spcAft>
              <a:buNone/>
            </a:pPr>
            <a:r>
              <a:rPr lang="en" sz="3400">
                <a:solidFill>
                  <a:schemeClr val="dk1"/>
                </a:solidFill>
                <a:latin typeface="Calibri"/>
                <a:ea typeface="Calibri"/>
                <a:cs typeface="Calibri"/>
                <a:sym typeface="Calibri"/>
              </a:rPr>
              <a:t>We are a new team. Miley is a returning member of BioBuilder Club in her second year of participation, and Serena is a first-year member. Miley and Serena were inspired to start this project based on their passion for both science and mental health. Dr. L’Ecuyer, a biology teacher and BioBuilder Club advisor at Andover High School has guided the team in their research planning and execution. Madi Garton, a structural biologist working for UCB Biopharma has advised the </a:t>
            </a:r>
            <a:r>
              <a:rPr lang="en" sz="3400" i="0" u="none" strike="noStrike" cap="none">
                <a:solidFill>
                  <a:schemeClr val="dk1"/>
                </a:solidFill>
                <a:latin typeface="Calibri"/>
                <a:ea typeface="Calibri"/>
                <a:cs typeface="Calibri"/>
                <a:sym typeface="Calibri"/>
              </a:rPr>
              <a:t>members on the team as a mentor.</a:t>
            </a:r>
            <a:r>
              <a:rPr lang="en" sz="3400">
                <a:solidFill>
                  <a:schemeClr val="dk1"/>
                </a:solidFill>
                <a:latin typeface="Calibri"/>
                <a:ea typeface="Calibri"/>
                <a:cs typeface="Calibri"/>
                <a:sym typeface="Calibri"/>
              </a:rPr>
              <a:t> </a:t>
            </a:r>
            <a:endParaRPr sz="3400">
              <a:solidFill>
                <a:schemeClr val="dk1"/>
              </a:solidFill>
              <a:latin typeface="Calibri"/>
              <a:ea typeface="Calibri"/>
              <a:cs typeface="Calibri"/>
              <a:sym typeface="Calibri"/>
            </a:endParaRPr>
          </a:p>
          <a:p>
            <a:pPr marL="0" lvl="0" indent="457200" algn="just" rtl="0">
              <a:lnSpc>
                <a:spcPct val="115000"/>
              </a:lnSpc>
              <a:spcBef>
                <a:spcPts val="0"/>
              </a:spcBef>
              <a:spcAft>
                <a:spcPts val="0"/>
              </a:spcAft>
              <a:buNone/>
            </a:pPr>
            <a:endParaRPr sz="34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3400" i="0" u="none" strike="noStrike" cap="none">
              <a:solidFill>
                <a:srgbClr val="000000"/>
              </a:solidFill>
              <a:latin typeface="Times New Roman"/>
              <a:ea typeface="Times New Roman"/>
              <a:cs typeface="Times New Roman"/>
              <a:sym typeface="Times New Roman"/>
            </a:endParaRPr>
          </a:p>
        </p:txBody>
      </p:sp>
      <p:sp>
        <p:nvSpPr>
          <p:cNvPr id="56" name="Google Shape;56;p1"/>
          <p:cNvSpPr txBox="1"/>
          <p:nvPr/>
        </p:nvSpPr>
        <p:spPr>
          <a:xfrm>
            <a:off x="27122450" y="12597738"/>
            <a:ext cx="5424600" cy="5866500"/>
          </a:xfrm>
          <a:prstGeom prst="rect">
            <a:avLst/>
          </a:prstGeom>
          <a:noFill/>
          <a:ln>
            <a:noFill/>
          </a:ln>
        </p:spPr>
        <p:txBody>
          <a:bodyPr spcFirstLastPara="1" wrap="square" lIns="58450" tIns="58450" rIns="58450" bIns="58450" anchor="t" anchorCtr="0">
            <a:noAutofit/>
          </a:bodyPr>
          <a:lstStyle/>
          <a:p>
            <a:pPr marL="0" marR="0" lvl="0" indent="0" algn="ctr" rtl="0">
              <a:lnSpc>
                <a:spcPct val="115000"/>
              </a:lnSpc>
              <a:spcBef>
                <a:spcPts val="0"/>
              </a:spcBef>
              <a:spcAft>
                <a:spcPts val="0"/>
              </a:spcAft>
              <a:buNone/>
            </a:pPr>
            <a:r>
              <a:rPr lang="en" sz="4000" b="1" dirty="0">
                <a:solidFill>
                  <a:schemeClr val="dk1"/>
                </a:solidFill>
                <a:latin typeface="Calibri"/>
                <a:ea typeface="Calibri"/>
                <a:cs typeface="Calibri"/>
                <a:sym typeface="Calibri"/>
              </a:rPr>
              <a:t>A</a:t>
            </a:r>
            <a:r>
              <a:rPr lang="en" sz="4000" b="1" i="0" u="none" strike="noStrike" cap="none" dirty="0">
                <a:solidFill>
                  <a:schemeClr val="dk1"/>
                </a:solidFill>
                <a:latin typeface="Calibri"/>
                <a:ea typeface="Calibri"/>
                <a:cs typeface="Calibri"/>
                <a:sym typeface="Calibri"/>
              </a:rPr>
              <a:t>cknowledgements</a:t>
            </a:r>
            <a:endParaRPr sz="4000" b="1" i="0" u="none" strike="noStrike" cap="none" dirty="0">
              <a:solidFill>
                <a:schemeClr val="dk1"/>
              </a:solidFill>
              <a:latin typeface="Calibri"/>
              <a:ea typeface="Calibri"/>
              <a:cs typeface="Calibri"/>
              <a:sym typeface="Calibri"/>
            </a:endParaRPr>
          </a:p>
          <a:p>
            <a:pPr marL="312115" marR="0" lvl="0" indent="145084" algn="just" rtl="0">
              <a:lnSpc>
                <a:spcPct val="115000"/>
              </a:lnSpc>
              <a:spcBef>
                <a:spcPts val="0"/>
              </a:spcBef>
              <a:spcAft>
                <a:spcPts val="0"/>
              </a:spcAft>
              <a:buNone/>
            </a:pPr>
            <a:r>
              <a:rPr lang="en" sz="3000" i="0" u="none" strike="noStrike" cap="none" dirty="0">
                <a:solidFill>
                  <a:schemeClr val="dk1"/>
                </a:solidFill>
                <a:latin typeface="Calibri"/>
                <a:ea typeface="Calibri"/>
                <a:cs typeface="Calibri"/>
                <a:sym typeface="Calibri"/>
              </a:rPr>
              <a:t>We’d like to than</a:t>
            </a:r>
            <a:r>
              <a:rPr lang="en" sz="3000" dirty="0">
                <a:solidFill>
                  <a:schemeClr val="dk1"/>
                </a:solidFill>
                <a:latin typeface="Calibri"/>
                <a:ea typeface="Calibri"/>
                <a:cs typeface="Calibri"/>
                <a:sym typeface="Calibri"/>
              </a:rPr>
              <a:t>k Dr. L’Ecuyer for overseeing our project from the beginning, and for always pushing us to be better scientists. We’d also like to thank Madi Garton for the expertise that she provided on the science and realistic applications of the project. </a:t>
            </a:r>
            <a:endParaRPr sz="3000" i="0" u="none" strike="noStrike" cap="none" dirty="0">
              <a:solidFill>
                <a:schemeClr val="dk1"/>
              </a:solidFill>
              <a:latin typeface="Calibri"/>
              <a:ea typeface="Calibri"/>
              <a:cs typeface="Calibri"/>
              <a:sym typeface="Calibri"/>
            </a:endParaRPr>
          </a:p>
        </p:txBody>
      </p:sp>
      <p:pic>
        <p:nvPicPr>
          <p:cNvPr id="57" name="Google Shape;57;p1"/>
          <p:cNvPicPr preferRelativeResize="0"/>
          <p:nvPr/>
        </p:nvPicPr>
        <p:blipFill rotWithShape="1">
          <a:blip r:embed="rId3">
            <a:alphaModFix/>
          </a:blip>
          <a:srcRect b="-9660"/>
          <a:stretch/>
        </p:blipFill>
        <p:spPr>
          <a:xfrm>
            <a:off x="1055093" y="-141807"/>
            <a:ext cx="7088774" cy="2789982"/>
          </a:xfrm>
          <a:prstGeom prst="rect">
            <a:avLst/>
          </a:prstGeom>
          <a:noFill/>
          <a:ln>
            <a:noFill/>
          </a:ln>
        </p:spPr>
      </p:pic>
      <p:sp>
        <p:nvSpPr>
          <p:cNvPr id="58" name="Google Shape;58;p1"/>
          <p:cNvSpPr/>
          <p:nvPr/>
        </p:nvSpPr>
        <p:spPr>
          <a:xfrm>
            <a:off x="3899569" y="9349967"/>
            <a:ext cx="3012900" cy="3014100"/>
          </a:xfrm>
          <a:prstGeom prst="rect">
            <a:avLst/>
          </a:prstGeom>
          <a:noFill/>
          <a:ln>
            <a:noFill/>
          </a:ln>
        </p:spPr>
        <p:txBody>
          <a:bodyPr spcFirstLastPara="1" wrap="square" lIns="91425" tIns="45650" rIns="91425" bIns="45650" anchor="t" anchorCtr="0">
            <a:noAutofit/>
          </a:bodyPr>
          <a:lstStyle/>
          <a:p>
            <a:pPr marL="0" marR="0" lvl="0" indent="0" algn="l" rtl="0">
              <a:lnSpc>
                <a:spcPct val="100000"/>
              </a:lnSpc>
              <a:spcBef>
                <a:spcPts val="0"/>
              </a:spcBef>
              <a:spcAft>
                <a:spcPts val="0"/>
              </a:spcAft>
              <a:buNone/>
            </a:pPr>
            <a:endParaRPr sz="1229" b="0" i="0" u="none" strike="noStrike" cap="none">
              <a:solidFill>
                <a:srgbClr val="000000"/>
              </a:solidFill>
              <a:latin typeface="Arial"/>
              <a:ea typeface="Arial"/>
              <a:cs typeface="Arial"/>
              <a:sym typeface="Arial"/>
            </a:endParaRPr>
          </a:p>
        </p:txBody>
      </p:sp>
      <p:pic>
        <p:nvPicPr>
          <p:cNvPr id="59" name="Google Shape;59;p1"/>
          <p:cNvPicPr preferRelativeResize="0"/>
          <p:nvPr/>
        </p:nvPicPr>
        <p:blipFill rotWithShape="1">
          <a:blip r:embed="rId4">
            <a:alphaModFix/>
          </a:blip>
          <a:srcRect t="13550" b="12032"/>
          <a:stretch/>
        </p:blipFill>
        <p:spPr>
          <a:xfrm>
            <a:off x="17121555" y="19075639"/>
            <a:ext cx="5073884" cy="1054827"/>
          </a:xfrm>
          <a:prstGeom prst="rect">
            <a:avLst/>
          </a:prstGeom>
          <a:noFill/>
          <a:ln>
            <a:noFill/>
          </a:ln>
        </p:spPr>
      </p:pic>
      <p:pic>
        <p:nvPicPr>
          <p:cNvPr id="60" name="Google Shape;60;p1"/>
          <p:cNvPicPr preferRelativeResize="0"/>
          <p:nvPr/>
        </p:nvPicPr>
        <p:blipFill rotWithShape="1">
          <a:blip r:embed="rId5">
            <a:alphaModFix/>
          </a:blip>
          <a:srcRect l="9561" t="23329" r="11287" b="23600"/>
          <a:stretch/>
        </p:blipFill>
        <p:spPr>
          <a:xfrm>
            <a:off x="11173296" y="18820379"/>
            <a:ext cx="4590861" cy="1565347"/>
          </a:xfrm>
          <a:prstGeom prst="rect">
            <a:avLst/>
          </a:prstGeom>
          <a:noFill/>
          <a:ln>
            <a:noFill/>
          </a:ln>
        </p:spPr>
      </p:pic>
      <p:pic>
        <p:nvPicPr>
          <p:cNvPr id="61" name="Google Shape;61;p1"/>
          <p:cNvPicPr preferRelativeResize="0"/>
          <p:nvPr/>
        </p:nvPicPr>
        <p:blipFill rotWithShape="1">
          <a:blip r:embed="rId6">
            <a:alphaModFix/>
          </a:blip>
          <a:srcRect/>
          <a:stretch/>
        </p:blipFill>
        <p:spPr>
          <a:xfrm>
            <a:off x="31940613" y="18858439"/>
            <a:ext cx="3849561" cy="1489301"/>
          </a:xfrm>
          <a:prstGeom prst="rect">
            <a:avLst/>
          </a:prstGeom>
          <a:noFill/>
          <a:ln>
            <a:noFill/>
          </a:ln>
        </p:spPr>
      </p:pic>
      <p:pic>
        <p:nvPicPr>
          <p:cNvPr id="62" name="Google Shape;62;p1"/>
          <p:cNvPicPr preferRelativeResize="0"/>
          <p:nvPr/>
        </p:nvPicPr>
        <p:blipFill rotWithShape="1">
          <a:blip r:embed="rId7">
            <a:alphaModFix/>
          </a:blip>
          <a:srcRect/>
          <a:stretch/>
        </p:blipFill>
        <p:spPr>
          <a:xfrm>
            <a:off x="7761119" y="18820328"/>
            <a:ext cx="1772317" cy="1720278"/>
          </a:xfrm>
          <a:prstGeom prst="rect">
            <a:avLst/>
          </a:prstGeom>
          <a:noFill/>
          <a:ln>
            <a:noFill/>
          </a:ln>
        </p:spPr>
      </p:pic>
      <p:pic>
        <p:nvPicPr>
          <p:cNvPr id="63" name="Google Shape;63;p1"/>
          <p:cNvPicPr preferRelativeResize="0"/>
          <p:nvPr/>
        </p:nvPicPr>
        <p:blipFill rotWithShape="1">
          <a:blip r:embed="rId8">
            <a:alphaModFix/>
          </a:blip>
          <a:srcRect r="7621"/>
          <a:stretch/>
        </p:blipFill>
        <p:spPr>
          <a:xfrm>
            <a:off x="1673468" y="18820297"/>
            <a:ext cx="4447837" cy="1565388"/>
          </a:xfrm>
          <a:prstGeom prst="rect">
            <a:avLst/>
          </a:prstGeom>
          <a:noFill/>
          <a:ln>
            <a:noFill/>
          </a:ln>
        </p:spPr>
      </p:pic>
      <p:pic>
        <p:nvPicPr>
          <p:cNvPr id="64" name="Google Shape;64;p1"/>
          <p:cNvPicPr preferRelativeResize="0"/>
          <p:nvPr/>
        </p:nvPicPr>
        <p:blipFill rotWithShape="1">
          <a:blip r:embed="rId9">
            <a:alphaModFix/>
          </a:blip>
          <a:srcRect/>
          <a:stretch/>
        </p:blipFill>
        <p:spPr>
          <a:xfrm>
            <a:off x="23552839" y="18858378"/>
            <a:ext cx="6718247" cy="1489260"/>
          </a:xfrm>
          <a:prstGeom prst="rect">
            <a:avLst/>
          </a:prstGeom>
          <a:noFill/>
          <a:ln>
            <a:noFill/>
          </a:ln>
        </p:spPr>
      </p:pic>
      <p:sp>
        <p:nvSpPr>
          <p:cNvPr id="65" name="Google Shape;65;p1"/>
          <p:cNvSpPr txBox="1"/>
          <p:nvPr/>
        </p:nvSpPr>
        <p:spPr>
          <a:xfrm>
            <a:off x="315700" y="1572300"/>
            <a:ext cx="11973900" cy="8726700"/>
          </a:xfrm>
          <a:prstGeom prst="rect">
            <a:avLst/>
          </a:prstGeom>
          <a:noFill/>
          <a:ln>
            <a:noFill/>
          </a:ln>
        </p:spPr>
        <p:txBody>
          <a:bodyPr spcFirstLastPara="1" wrap="square" lIns="91425" tIns="91425" rIns="91425" bIns="91425" anchor="t" anchorCtr="0">
            <a:spAutoFit/>
          </a:bodyPr>
          <a:lstStyle/>
          <a:p>
            <a:pPr marL="4114800" lvl="0" indent="0" algn="l" rtl="0">
              <a:lnSpc>
                <a:spcPct val="115000"/>
              </a:lnSpc>
              <a:spcBef>
                <a:spcPts val="0"/>
              </a:spcBef>
              <a:spcAft>
                <a:spcPts val="0"/>
              </a:spcAft>
              <a:buClr>
                <a:schemeClr val="dk1"/>
              </a:buClr>
              <a:buSzPts val="1100"/>
              <a:buFont typeface="Arial"/>
              <a:buNone/>
            </a:pPr>
            <a:r>
              <a:rPr lang="en" sz="4500" b="1" dirty="0">
                <a:solidFill>
                  <a:schemeClr val="dk1"/>
                </a:solidFill>
                <a:latin typeface="Calibri"/>
                <a:ea typeface="Calibri"/>
                <a:cs typeface="Calibri"/>
                <a:sym typeface="Calibri"/>
              </a:rPr>
              <a:t>Introduction</a:t>
            </a:r>
            <a:endParaRPr sz="4500" b="1" dirty="0">
              <a:solidFill>
                <a:schemeClr val="dk1"/>
              </a:solidFill>
              <a:latin typeface="Calibri"/>
              <a:ea typeface="Calibri"/>
              <a:cs typeface="Calibri"/>
              <a:sym typeface="Calibri"/>
            </a:endParaRPr>
          </a:p>
          <a:p>
            <a:pPr marL="0" lvl="0" indent="457200" algn="just" rtl="0">
              <a:lnSpc>
                <a:spcPct val="115000"/>
              </a:lnSpc>
              <a:spcBef>
                <a:spcPts val="0"/>
              </a:spcBef>
              <a:spcAft>
                <a:spcPts val="0"/>
              </a:spcAft>
              <a:buClr>
                <a:schemeClr val="dk1"/>
              </a:buClr>
              <a:buSzPts val="1100"/>
              <a:buFont typeface="Arial"/>
              <a:buNone/>
            </a:pPr>
            <a:r>
              <a:rPr lang="en" sz="3400" dirty="0">
                <a:solidFill>
                  <a:schemeClr val="dk1"/>
                </a:solidFill>
                <a:latin typeface="Calibri"/>
                <a:ea typeface="Calibri"/>
                <a:cs typeface="Calibri"/>
                <a:sym typeface="Calibri"/>
              </a:rPr>
              <a:t>With one in five adults in the U.S. having been diagnosed with Major Depressive Disorder (MDD), antidepressants, particularly selective serotonin reuptake inhibitors (SSRIs), are widely used. SSRIs stop or delay the body from reabsorbing serotonin, leaving more of it available for the body to use. This regulates mood, but patients don’t see results for an average of two to four weeks. However research found that depression is the failure of neuroplasticity (the brain’s ability to change and adapt), and that SSRIs work partly due to their ability to boost this. Studies found that synaptic density and plasticity were improved with prolonged use of SSRIs. But, this improvement often takes weeks, likely explaining the delay in mood enhancement. </a:t>
            </a:r>
            <a:endParaRPr sz="3400" dirty="0">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endParaRPr sz="3400" b="1" dirty="0">
              <a:solidFill>
                <a:schemeClr val="dk1"/>
              </a:solidFill>
              <a:latin typeface="Calibri"/>
              <a:ea typeface="Calibri"/>
              <a:cs typeface="Calibri"/>
              <a:sym typeface="Calibri"/>
            </a:endParaRPr>
          </a:p>
        </p:txBody>
      </p:sp>
      <p:pic>
        <p:nvPicPr>
          <p:cNvPr id="66" name="Google Shape;66;p1"/>
          <p:cNvPicPr preferRelativeResize="0"/>
          <p:nvPr/>
        </p:nvPicPr>
        <p:blipFill rotWithShape="1">
          <a:blip r:embed="rId10">
            <a:alphaModFix/>
          </a:blip>
          <a:srcRect l="192" r="3551"/>
          <a:stretch/>
        </p:blipFill>
        <p:spPr>
          <a:xfrm>
            <a:off x="13214250" y="2842325"/>
            <a:ext cx="10674750" cy="8751700"/>
          </a:xfrm>
          <a:prstGeom prst="rect">
            <a:avLst/>
          </a:prstGeom>
          <a:noFill/>
          <a:ln>
            <a:noFill/>
          </a:ln>
        </p:spPr>
      </p:pic>
      <p:pic>
        <p:nvPicPr>
          <p:cNvPr id="67" name="Google Shape;67;p1"/>
          <p:cNvPicPr preferRelativeResize="0"/>
          <p:nvPr/>
        </p:nvPicPr>
        <p:blipFill rotWithShape="1">
          <a:blip r:embed="rId11">
            <a:alphaModFix/>
          </a:blip>
          <a:srcRect l="2512" t="1101" r="3032" b="4745"/>
          <a:stretch/>
        </p:blipFill>
        <p:spPr>
          <a:xfrm>
            <a:off x="20776587" y="12203613"/>
            <a:ext cx="6345863" cy="6262425"/>
          </a:xfrm>
          <a:prstGeom prst="rect">
            <a:avLst/>
          </a:prstGeom>
          <a:noFill/>
          <a:ln>
            <a:noFill/>
          </a:ln>
        </p:spPr>
      </p:pic>
      <p:pic>
        <p:nvPicPr>
          <p:cNvPr id="68" name="Google Shape;68;p1"/>
          <p:cNvPicPr preferRelativeResize="0"/>
          <p:nvPr/>
        </p:nvPicPr>
        <p:blipFill rotWithShape="1">
          <a:blip r:embed="rId12">
            <a:alphaModFix/>
          </a:blip>
          <a:srcRect t="10018" r="1999" b="3990"/>
          <a:stretch/>
        </p:blipFill>
        <p:spPr>
          <a:xfrm>
            <a:off x="11282675" y="12203625"/>
            <a:ext cx="9201801" cy="6262424"/>
          </a:xfrm>
          <a:prstGeom prst="rect">
            <a:avLst/>
          </a:prstGeom>
          <a:noFill/>
          <a:ln>
            <a:noFill/>
          </a:ln>
        </p:spPr>
      </p:pic>
      <p:sp>
        <p:nvSpPr>
          <p:cNvPr id="69" name="Google Shape;69;p1"/>
          <p:cNvSpPr txBox="1"/>
          <p:nvPr/>
        </p:nvSpPr>
        <p:spPr>
          <a:xfrm>
            <a:off x="315700" y="9495450"/>
            <a:ext cx="10674900" cy="9580200"/>
          </a:xfrm>
          <a:prstGeom prst="rect">
            <a:avLst/>
          </a:prstGeom>
          <a:noFill/>
          <a:ln>
            <a:noFill/>
          </a:ln>
        </p:spPr>
        <p:txBody>
          <a:bodyPr spcFirstLastPara="1" wrap="square" lIns="91425" tIns="91425" rIns="91425" bIns="91425" anchor="t" anchorCtr="0">
            <a:spAutoFit/>
          </a:bodyPr>
          <a:lstStyle/>
          <a:p>
            <a:pPr marL="2286000" lvl="0" indent="457200" algn="just" rtl="0">
              <a:spcBef>
                <a:spcPts val="0"/>
              </a:spcBef>
              <a:spcAft>
                <a:spcPts val="0"/>
              </a:spcAft>
              <a:buClr>
                <a:schemeClr val="dk1"/>
              </a:buClr>
              <a:buSzPts val="1100"/>
              <a:buFont typeface="Arial"/>
              <a:buNone/>
            </a:pPr>
            <a:r>
              <a:rPr lang="en" sz="4500" b="1" dirty="0">
                <a:solidFill>
                  <a:schemeClr val="dk1"/>
                </a:solidFill>
                <a:latin typeface="Calibri"/>
                <a:ea typeface="Calibri"/>
                <a:cs typeface="Calibri"/>
                <a:sym typeface="Calibri"/>
              </a:rPr>
              <a:t>The Science of Using BDNF</a:t>
            </a:r>
            <a:endParaRPr sz="4500" b="1" dirty="0">
              <a:solidFill>
                <a:schemeClr val="dk1"/>
              </a:solidFill>
              <a:latin typeface="Calibri"/>
              <a:ea typeface="Calibri"/>
              <a:cs typeface="Calibri"/>
              <a:sym typeface="Calibri"/>
            </a:endParaRPr>
          </a:p>
          <a:p>
            <a:pPr marL="0" lvl="0" indent="457200" algn="just" rtl="0">
              <a:lnSpc>
                <a:spcPct val="115000"/>
              </a:lnSpc>
              <a:spcBef>
                <a:spcPts val="0"/>
              </a:spcBef>
              <a:spcAft>
                <a:spcPts val="0"/>
              </a:spcAft>
              <a:buNone/>
            </a:pPr>
            <a:r>
              <a:rPr lang="en" sz="3400" dirty="0">
                <a:solidFill>
                  <a:schemeClr val="dk1"/>
                </a:solidFill>
                <a:latin typeface="Calibri"/>
                <a:ea typeface="Calibri"/>
                <a:cs typeface="Calibri"/>
                <a:sym typeface="Calibri"/>
              </a:rPr>
              <a:t>SSRIs enhance brain-derived neurotrophic factor (BDNF) gene expression, which encodes the BDNF protein. BDNF regulates synapse functions through its TrkB receptors. The BDNF-TrkB pathway is key in supporting neuroplasticity. Epigenetic changes are observed in depressed patients; methyl gro</a:t>
            </a:r>
            <a:r>
              <a:rPr lang="en" sz="34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ups attach to BDNF histones,</a:t>
            </a:r>
            <a:r>
              <a:rPr lang="en" sz="3400" dirty="0">
                <a:solidFill>
                  <a:schemeClr val="dk1"/>
                </a:solidFill>
                <a:latin typeface="Calibri"/>
                <a:ea typeface="Calibri"/>
                <a:cs typeface="Calibri"/>
                <a:sym typeface="Calibri"/>
              </a:rPr>
              <a:t> inhibiting the gene expression, and there are not enough acetyl groups on its promoters to counteract this. Activating the transcription factor CREB (cAMP response element binding protein)</a:t>
            </a:r>
            <a:endParaRPr sz="3400"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en" sz="3400" dirty="0">
                <a:solidFill>
                  <a:schemeClr val="dk1"/>
                </a:solidFill>
                <a:latin typeface="Calibri"/>
                <a:ea typeface="Calibri"/>
                <a:cs typeface="Calibri"/>
                <a:sym typeface="Calibri"/>
              </a:rPr>
              <a:t> induces BDNF expression by increasing acetylation which could decrease the time it takes to relieve depression symptoms. The potential for harmful side effects due to too much BDNF can be suppressed with inhibitors for protein kinase A (PKA).</a:t>
            </a:r>
            <a:endParaRPr sz="3400" b="1" dirty="0">
              <a:solidFill>
                <a:schemeClr val="dk1"/>
              </a:solidFill>
              <a:latin typeface="Calibri"/>
              <a:ea typeface="Calibri"/>
              <a:cs typeface="Calibri"/>
              <a:sym typeface="Calibri"/>
            </a:endParaRPr>
          </a:p>
          <a:p>
            <a:pPr marL="0" lvl="0" indent="0" algn="just" rtl="0">
              <a:spcBef>
                <a:spcPts val="0"/>
              </a:spcBef>
              <a:spcAft>
                <a:spcPts val="0"/>
              </a:spcAft>
              <a:buNone/>
            </a:pPr>
            <a:endParaRPr sz="1800" dirty="0">
              <a:solidFill>
                <a:schemeClr val="dk2"/>
              </a:solidFill>
            </a:endParaRPr>
          </a:p>
        </p:txBody>
      </p:sp>
      <p:pic>
        <p:nvPicPr>
          <p:cNvPr id="70" name="Google Shape;70;p1"/>
          <p:cNvPicPr preferRelativeResize="0"/>
          <p:nvPr/>
        </p:nvPicPr>
        <p:blipFill>
          <a:blip r:embed="rId13">
            <a:alphaModFix/>
          </a:blip>
          <a:stretch>
            <a:fillRect/>
          </a:stretch>
        </p:blipFill>
        <p:spPr>
          <a:xfrm>
            <a:off x="33230825" y="14004338"/>
            <a:ext cx="3840075" cy="3840075"/>
          </a:xfrm>
          <a:prstGeom prst="rect">
            <a:avLst/>
          </a:prstGeom>
          <a:noFill/>
          <a:ln>
            <a:noFill/>
          </a:ln>
        </p:spPr>
      </p:pic>
      <p:sp>
        <p:nvSpPr>
          <p:cNvPr id="71" name="Google Shape;71;p1"/>
          <p:cNvSpPr txBox="1"/>
          <p:nvPr/>
        </p:nvSpPr>
        <p:spPr>
          <a:xfrm>
            <a:off x="25097000" y="5884425"/>
            <a:ext cx="11973900" cy="6319200"/>
          </a:xfrm>
          <a:prstGeom prst="rect">
            <a:avLst/>
          </a:prstGeom>
          <a:noFill/>
          <a:ln>
            <a:noFill/>
          </a:ln>
        </p:spPr>
        <p:txBody>
          <a:bodyPr spcFirstLastPara="1" wrap="square" lIns="91425" tIns="91425" rIns="91425" bIns="91425" anchor="ctr" anchorCtr="0">
            <a:spAutoFit/>
          </a:bodyPr>
          <a:lstStyle/>
          <a:p>
            <a:pPr marL="0" lvl="0" indent="0" algn="ctr" rtl="0">
              <a:lnSpc>
                <a:spcPct val="115000"/>
              </a:lnSpc>
              <a:spcBef>
                <a:spcPts val="0"/>
              </a:spcBef>
              <a:spcAft>
                <a:spcPts val="0"/>
              </a:spcAft>
              <a:buClr>
                <a:schemeClr val="dk1"/>
              </a:buClr>
              <a:buSzPts val="1100"/>
              <a:buFont typeface="Arial"/>
              <a:buNone/>
            </a:pPr>
            <a:r>
              <a:rPr lang="en" sz="4500" b="1" dirty="0">
                <a:solidFill>
                  <a:schemeClr val="dk1"/>
                </a:solidFill>
                <a:latin typeface="Calibri"/>
                <a:ea typeface="Calibri"/>
                <a:cs typeface="Calibri"/>
                <a:sym typeface="Calibri"/>
              </a:rPr>
              <a:t>Future Steps</a:t>
            </a:r>
            <a:endParaRPr sz="4500" b="1" dirty="0">
              <a:solidFill>
                <a:schemeClr val="dk1"/>
              </a:solidFill>
              <a:latin typeface="Calibri"/>
              <a:ea typeface="Calibri"/>
              <a:cs typeface="Calibri"/>
              <a:sym typeface="Calibri"/>
            </a:endParaRPr>
          </a:p>
          <a:p>
            <a:pPr marL="0" lvl="0" indent="457200" algn="just" rtl="0">
              <a:lnSpc>
                <a:spcPct val="115000"/>
              </a:lnSpc>
              <a:spcBef>
                <a:spcPts val="0"/>
              </a:spcBef>
              <a:spcAft>
                <a:spcPts val="0"/>
              </a:spcAft>
              <a:buClr>
                <a:schemeClr val="dk1"/>
              </a:buClr>
              <a:buSzPts val="1100"/>
              <a:buFont typeface="Arial"/>
              <a:buNone/>
            </a:pPr>
            <a:r>
              <a:rPr lang="en" sz="3400" dirty="0">
                <a:solidFill>
                  <a:schemeClr val="dk1"/>
                </a:solidFill>
                <a:latin typeface="Calibri"/>
                <a:ea typeface="Calibri"/>
                <a:cs typeface="Calibri"/>
                <a:sym typeface="Calibri"/>
              </a:rPr>
              <a:t>We propose the intrastriatal injection of engineered mesenchymal stem cells (MSCs) to accelerate neuroplasticity via BDNF complementing the use of SSRIs. However, we need more research on how to construct the cell vector, and creating experimentation that is feasible at the high school level. If someone picks up the project next year, they could also push the research further by considering if our approach to accelerating neuroplasticity would work for other types of antidepressants such as TCAs, MAOIs, SNRIs, etc.</a:t>
            </a:r>
            <a:endParaRPr sz="1800" dirty="0">
              <a:solidFill>
                <a:schemeClr val="dk2"/>
              </a:solidFill>
            </a:endParaRPr>
          </a:p>
        </p:txBody>
      </p:sp>
      <p:sp>
        <p:nvSpPr>
          <p:cNvPr id="72" name="Google Shape;72;p1"/>
          <p:cNvSpPr txBox="1"/>
          <p:nvPr/>
        </p:nvSpPr>
        <p:spPr>
          <a:xfrm>
            <a:off x="33535625" y="12573750"/>
            <a:ext cx="449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References</a:t>
            </a:r>
            <a:endParaRPr sz="4000" b="1">
              <a:solidFill>
                <a:schemeClr val="dk1"/>
              </a:solidFill>
              <a:latin typeface="Calibri"/>
              <a:ea typeface="Calibri"/>
              <a:cs typeface="Calibri"/>
              <a:sym typeface="Calibri"/>
            </a:endParaRPr>
          </a:p>
        </p:txBody>
      </p:sp>
      <p:sp>
        <p:nvSpPr>
          <p:cNvPr id="73" name="Google Shape;73;p1"/>
          <p:cNvSpPr/>
          <p:nvPr/>
        </p:nvSpPr>
        <p:spPr>
          <a:xfrm>
            <a:off x="14314800" y="4493325"/>
            <a:ext cx="9574200" cy="485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
          <p:cNvSpPr/>
          <p:nvPr/>
        </p:nvSpPr>
        <p:spPr>
          <a:xfrm>
            <a:off x="22587850" y="8817425"/>
            <a:ext cx="1301100" cy="1251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
          <p:cNvSpPr/>
          <p:nvPr/>
        </p:nvSpPr>
        <p:spPr>
          <a:xfrm>
            <a:off x="13743225" y="5715000"/>
            <a:ext cx="2612700" cy="261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
          <p:cNvSpPr txBox="1"/>
          <p:nvPr/>
        </p:nvSpPr>
        <p:spPr>
          <a:xfrm>
            <a:off x="15947575" y="5535450"/>
            <a:ext cx="15675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Intermediate molecules </a:t>
            </a:r>
            <a:endParaRPr sz="4000" b="1">
              <a:solidFill>
                <a:schemeClr val="dk1"/>
              </a:solidFill>
              <a:latin typeface="Calibri"/>
              <a:ea typeface="Calibri"/>
              <a:cs typeface="Calibri"/>
              <a:sym typeface="Calibri"/>
            </a:endParaRPr>
          </a:p>
        </p:txBody>
      </p:sp>
      <p:sp>
        <p:nvSpPr>
          <p:cNvPr id="77" name="Google Shape;77;p1"/>
          <p:cNvSpPr/>
          <p:nvPr/>
        </p:nvSpPr>
        <p:spPr>
          <a:xfrm>
            <a:off x="15192525" y="5191050"/>
            <a:ext cx="6718200" cy="14892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8" name="Google Shape;78;p1"/>
          <p:cNvCxnSpPr>
            <a:stCxn id="77" idx="3"/>
          </p:cNvCxnSpPr>
          <p:nvPr/>
        </p:nvCxnSpPr>
        <p:spPr>
          <a:xfrm>
            <a:off x="16176383" y="6462162"/>
            <a:ext cx="125100" cy="2926800"/>
          </a:xfrm>
          <a:prstGeom prst="straightConnector1">
            <a:avLst/>
          </a:prstGeom>
          <a:noFill/>
          <a:ln w="38100" cap="flat" cmpd="sng">
            <a:solidFill>
              <a:schemeClr val="dk1"/>
            </a:solidFill>
            <a:prstDash val="solid"/>
            <a:round/>
            <a:headEnd type="none" w="med" len="med"/>
            <a:tailEnd type="triangle" w="med" len="med"/>
          </a:ln>
        </p:spPr>
      </p:cxnSp>
      <p:cxnSp>
        <p:nvCxnSpPr>
          <p:cNvPr id="79" name="Google Shape;79;p1"/>
          <p:cNvCxnSpPr/>
          <p:nvPr/>
        </p:nvCxnSpPr>
        <p:spPr>
          <a:xfrm>
            <a:off x="18551625" y="6680250"/>
            <a:ext cx="117300" cy="2463900"/>
          </a:xfrm>
          <a:prstGeom prst="straightConnector1">
            <a:avLst/>
          </a:prstGeom>
          <a:noFill/>
          <a:ln w="38100" cap="flat" cmpd="sng">
            <a:solidFill>
              <a:schemeClr val="dk1"/>
            </a:solidFill>
            <a:prstDash val="solid"/>
            <a:round/>
            <a:headEnd type="none" w="med" len="med"/>
            <a:tailEnd type="triangle" w="med" len="med"/>
          </a:ln>
        </p:spPr>
      </p:cxnSp>
      <p:cxnSp>
        <p:nvCxnSpPr>
          <p:cNvPr id="80" name="Google Shape;80;p1"/>
          <p:cNvCxnSpPr/>
          <p:nvPr/>
        </p:nvCxnSpPr>
        <p:spPr>
          <a:xfrm>
            <a:off x="20084150" y="6830775"/>
            <a:ext cx="326700" cy="2449200"/>
          </a:xfrm>
          <a:prstGeom prst="straightConnector1">
            <a:avLst/>
          </a:prstGeom>
          <a:noFill/>
          <a:ln w="38100" cap="flat" cmpd="sng">
            <a:solidFill>
              <a:schemeClr val="dk2"/>
            </a:solidFill>
            <a:prstDash val="solid"/>
            <a:round/>
            <a:headEnd type="none" w="med" len="med"/>
            <a:tailEnd type="triangle" w="med" len="med"/>
          </a:ln>
        </p:spPr>
      </p:cxnSp>
      <p:cxnSp>
        <p:nvCxnSpPr>
          <p:cNvPr id="81" name="Google Shape;81;p1"/>
          <p:cNvCxnSpPr>
            <a:endCxn id="74" idx="1"/>
          </p:cNvCxnSpPr>
          <p:nvPr/>
        </p:nvCxnSpPr>
        <p:spPr>
          <a:xfrm>
            <a:off x="21335950" y="6803675"/>
            <a:ext cx="1251900" cy="2639700"/>
          </a:xfrm>
          <a:prstGeom prst="straightConnector1">
            <a:avLst/>
          </a:prstGeom>
          <a:noFill/>
          <a:ln w="38100" cap="flat" cmpd="sng">
            <a:solidFill>
              <a:schemeClr val="dk1"/>
            </a:solidFill>
            <a:prstDash val="solid"/>
            <a:round/>
            <a:headEnd type="none" w="med" len="med"/>
            <a:tailEnd type="triangle" w="med" len="med"/>
          </a:ln>
        </p:spPr>
      </p:cxnSp>
      <p:sp>
        <p:nvSpPr>
          <p:cNvPr id="82" name="Google Shape;82;p1"/>
          <p:cNvSpPr/>
          <p:nvPr/>
        </p:nvSpPr>
        <p:spPr>
          <a:xfrm>
            <a:off x="17644375" y="3134925"/>
            <a:ext cx="907200" cy="342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3" name="Google Shape;83;p1"/>
          <p:cNvSpPr txBox="1"/>
          <p:nvPr/>
        </p:nvSpPr>
        <p:spPr>
          <a:xfrm>
            <a:off x="16868950" y="2820375"/>
            <a:ext cx="5326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TrkB</a:t>
            </a:r>
            <a:endParaRPr sz="4000" b="1">
              <a:solidFill>
                <a:schemeClr val="dk1"/>
              </a:solidFill>
              <a:latin typeface="Calibri"/>
              <a:ea typeface="Calibri"/>
              <a:cs typeface="Calibri"/>
              <a:sym typeface="Calibri"/>
            </a:endParaRPr>
          </a:p>
        </p:txBody>
      </p:sp>
      <p:cxnSp>
        <p:nvCxnSpPr>
          <p:cNvPr id="84" name="Google Shape;84;p1"/>
          <p:cNvCxnSpPr/>
          <p:nvPr/>
        </p:nvCxnSpPr>
        <p:spPr>
          <a:xfrm>
            <a:off x="19101900" y="4493325"/>
            <a:ext cx="0" cy="0"/>
          </a:xfrm>
          <a:prstGeom prst="straightConnector1">
            <a:avLst/>
          </a:prstGeom>
          <a:noFill/>
          <a:ln w="9525" cap="flat" cmpd="sng">
            <a:solidFill>
              <a:schemeClr val="dk2"/>
            </a:solidFill>
            <a:prstDash val="solid"/>
            <a:round/>
            <a:headEnd type="none" w="med" len="med"/>
            <a:tailEnd type="triangle" w="med" len="med"/>
          </a:ln>
        </p:spPr>
      </p:cxnSp>
      <p:cxnSp>
        <p:nvCxnSpPr>
          <p:cNvPr id="85" name="Google Shape;85;p1"/>
          <p:cNvCxnSpPr/>
          <p:nvPr/>
        </p:nvCxnSpPr>
        <p:spPr>
          <a:xfrm flipH="1">
            <a:off x="18903600" y="4610550"/>
            <a:ext cx="7800" cy="752700"/>
          </a:xfrm>
          <a:prstGeom prst="straightConnector1">
            <a:avLst/>
          </a:prstGeom>
          <a:noFill/>
          <a:ln w="38100" cap="flat" cmpd="sng">
            <a:solidFill>
              <a:schemeClr val="dk1"/>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540</Words>
  <Application>Microsoft Office PowerPoint</Application>
  <PresentationFormat>Custom</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lastModifiedBy>Chloe Weisberg</cp:lastModifiedBy>
  <cp:revision>1</cp:revision>
  <dcterms:modified xsi:type="dcterms:W3CDTF">2025-03-09T00:07:20Z</dcterms:modified>
</cp:coreProperties>
</file>