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8" r:id="rId2"/>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 roundtripDataSignature="AMtx7miFXobPvsLyE6DzdabszXNIllOv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1110" y="276"/>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1DA5AA95-793B-7907-6208-2FBD7B58043E}"/>
            </a:ext>
          </a:extLst>
        </p:cNvPr>
        <p:cNvGrpSpPr/>
        <p:nvPr/>
      </p:nvGrpSpPr>
      <p:grpSpPr>
        <a:xfrm>
          <a:off x="0" y="0"/>
          <a:ext cx="0" cy="0"/>
          <a:chOff x="0" y="0"/>
          <a:chExt cx="0" cy="0"/>
        </a:xfrm>
      </p:grpSpPr>
      <p:sp>
        <p:nvSpPr>
          <p:cNvPr id="51" name="Google Shape;51;g1efd191b55a_0_0:notes">
            <a:extLst>
              <a:ext uri="{FF2B5EF4-FFF2-40B4-BE49-F238E27FC236}">
                <a16:creationId xmlns:a16="http://schemas.microsoft.com/office/drawing/2014/main" id="{948253C7-8677-3D8F-DC18-0D34A685AB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efd191b55a_0_0:notes">
            <a:extLst>
              <a:ext uri="{FF2B5EF4-FFF2-40B4-BE49-F238E27FC236}">
                <a16:creationId xmlns:a16="http://schemas.microsoft.com/office/drawing/2014/main" id="{EBC4D4D1-EEF2-31A9-0F0D-FF2EB321C61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533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1277084" y="3049771"/>
            <a:ext cx="34909415" cy="8407463"/>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a:endParaRPr/>
          </a:p>
        </p:txBody>
      </p:sp>
      <p:sp>
        <p:nvSpPr>
          <p:cNvPr id="11" name="Google Shape;11;p3"/>
          <p:cNvSpPr txBox="1">
            <a:spLocks noGrp="1"/>
          </p:cNvSpPr>
          <p:nvPr>
            <p:ph type="subTitle" idx="1"/>
          </p:nvPr>
        </p:nvSpPr>
        <p:spPr>
          <a:xfrm>
            <a:off x="1277050" y="11608541"/>
            <a:ext cx="34909415" cy="3246518"/>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a:endParaRPr/>
          </a:p>
        </p:txBody>
      </p:sp>
      <p:sp>
        <p:nvSpPr>
          <p:cNvPr id="12" name="Google Shape;12;p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2"/>
          <p:cNvSpPr txBox="1">
            <a:spLocks noGrp="1"/>
          </p:cNvSpPr>
          <p:nvPr>
            <p:ph type="title" hasCustomPrompt="1"/>
          </p:nvPr>
        </p:nvSpPr>
        <p:spPr>
          <a:xfrm>
            <a:off x="1277050" y="4530674"/>
            <a:ext cx="34909415" cy="8042472"/>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a:spLocks noGrp="1"/>
          </p:cNvSpPr>
          <p:nvPr>
            <p:ph type="body" idx="1"/>
          </p:nvPr>
        </p:nvSpPr>
        <p:spPr>
          <a:xfrm>
            <a:off x="1277050" y="12911475"/>
            <a:ext cx="34909415" cy="5327984"/>
          </a:xfrm>
          <a:prstGeom prst="rect">
            <a:avLst/>
          </a:prstGeom>
          <a:noFill/>
          <a:ln>
            <a:noFill/>
          </a:ln>
        </p:spPr>
        <p:txBody>
          <a:bodyPr spcFirstLastPara="1" wrap="square" lIns="371025" tIns="371025" rIns="371025" bIns="371025" anchor="t" anchorCtr="0">
            <a:normAutofit/>
          </a:bodyPr>
          <a:lstStyle>
            <a:lvl1pPr marL="457200" lvl="0" indent="-692150" algn="ctr">
              <a:lnSpc>
                <a:spcPct val="115000"/>
              </a:lnSpc>
              <a:spcBef>
                <a:spcPts val="0"/>
              </a:spcBef>
              <a:spcAft>
                <a:spcPts val="0"/>
              </a:spcAft>
              <a:buSzPts val="7300"/>
              <a:buChar char="●"/>
              <a:defRPr/>
            </a:lvl1pPr>
            <a:lvl2pPr marL="914400" lvl="1" indent="-590550" algn="ctr">
              <a:lnSpc>
                <a:spcPct val="115000"/>
              </a:lnSpc>
              <a:spcBef>
                <a:spcPts val="0"/>
              </a:spcBef>
              <a:spcAft>
                <a:spcPts val="0"/>
              </a:spcAft>
              <a:buSzPts val="5700"/>
              <a:buChar char="○"/>
              <a:defRPr/>
            </a:lvl2pPr>
            <a:lvl3pPr marL="1371600" lvl="2" indent="-590550" algn="ctr">
              <a:lnSpc>
                <a:spcPct val="115000"/>
              </a:lnSpc>
              <a:spcBef>
                <a:spcPts val="0"/>
              </a:spcBef>
              <a:spcAft>
                <a:spcPts val="0"/>
              </a:spcAft>
              <a:buSzPts val="5700"/>
              <a:buChar char="■"/>
              <a:defRPr/>
            </a:lvl3pPr>
            <a:lvl4pPr marL="1828800" lvl="3" indent="-590550" algn="ctr">
              <a:lnSpc>
                <a:spcPct val="115000"/>
              </a:lnSpc>
              <a:spcBef>
                <a:spcPts val="0"/>
              </a:spcBef>
              <a:spcAft>
                <a:spcPts val="0"/>
              </a:spcAft>
              <a:buSzPts val="5700"/>
              <a:buChar char="●"/>
              <a:defRPr/>
            </a:lvl4pPr>
            <a:lvl5pPr marL="2286000" lvl="4" indent="-590550" algn="ctr">
              <a:lnSpc>
                <a:spcPct val="115000"/>
              </a:lnSpc>
              <a:spcBef>
                <a:spcPts val="0"/>
              </a:spcBef>
              <a:spcAft>
                <a:spcPts val="0"/>
              </a:spcAft>
              <a:buSzPts val="5700"/>
              <a:buChar char="○"/>
              <a:defRPr/>
            </a:lvl5pPr>
            <a:lvl6pPr marL="2743200" lvl="5" indent="-590550" algn="ctr">
              <a:lnSpc>
                <a:spcPct val="115000"/>
              </a:lnSpc>
              <a:spcBef>
                <a:spcPts val="0"/>
              </a:spcBef>
              <a:spcAft>
                <a:spcPts val="0"/>
              </a:spcAft>
              <a:buSzPts val="5700"/>
              <a:buChar char="■"/>
              <a:defRPr/>
            </a:lvl6pPr>
            <a:lvl7pPr marL="3200400" lvl="6" indent="-590550" algn="ctr">
              <a:lnSpc>
                <a:spcPct val="115000"/>
              </a:lnSpc>
              <a:spcBef>
                <a:spcPts val="0"/>
              </a:spcBef>
              <a:spcAft>
                <a:spcPts val="0"/>
              </a:spcAft>
              <a:buSzPts val="5700"/>
              <a:buChar char="●"/>
              <a:defRPr/>
            </a:lvl7pPr>
            <a:lvl8pPr marL="3657600" lvl="7" indent="-590550" algn="ctr">
              <a:lnSpc>
                <a:spcPct val="115000"/>
              </a:lnSpc>
              <a:spcBef>
                <a:spcPts val="0"/>
              </a:spcBef>
              <a:spcAft>
                <a:spcPts val="0"/>
              </a:spcAft>
              <a:buSzPts val="5700"/>
              <a:buChar char="○"/>
              <a:defRPr/>
            </a:lvl8pPr>
            <a:lvl9pPr marL="4114800" lvl="8" indent="-590550" algn="ctr">
              <a:lnSpc>
                <a:spcPct val="115000"/>
              </a:lnSpc>
              <a:spcBef>
                <a:spcPts val="0"/>
              </a:spcBef>
              <a:spcAft>
                <a:spcPts val="0"/>
              </a:spcAft>
              <a:buSzPts val="5700"/>
              <a:buChar char="■"/>
              <a:defRPr/>
            </a:lvl9pPr>
          </a:lstStyle>
          <a:p>
            <a:endParaRPr/>
          </a:p>
        </p:txBody>
      </p:sp>
      <p:sp>
        <p:nvSpPr>
          <p:cNvPr id="47" name="Google Shape;47;p1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277050" y="8809855"/>
            <a:ext cx="34909415" cy="3447926"/>
          </a:xfrm>
          <a:prstGeom prst="rect">
            <a:avLst/>
          </a:prstGeom>
          <a:noFill/>
          <a:ln>
            <a:noFill/>
          </a:ln>
        </p:spPr>
        <p:txBody>
          <a:bodyPr spcFirstLastPara="1" wrap="square" lIns="371025" tIns="371025" rIns="371025" bIns="371025" anchor="ctr" anchorCtr="0">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a:endParaRPr/>
          </a:p>
        </p:txBody>
      </p:sp>
      <p:sp>
        <p:nvSpPr>
          <p:cNvPr id="15" name="Google Shape;15;p4"/>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18" name="Google Shape;18;p5"/>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19" name="Google Shape;19;p5"/>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2" name="Google Shape;22;p6"/>
          <p:cNvSpPr txBox="1">
            <a:spLocks noGrp="1"/>
          </p:cNvSpPr>
          <p:nvPr>
            <p:ph type="body" idx="1"/>
          </p:nvPr>
        </p:nvSpPr>
        <p:spPr>
          <a:xfrm>
            <a:off x="1277051"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3" name="Google Shape;23;p6"/>
          <p:cNvSpPr txBox="1">
            <a:spLocks noGrp="1"/>
          </p:cNvSpPr>
          <p:nvPr>
            <p:ph type="body" idx="2"/>
          </p:nvPr>
        </p:nvSpPr>
        <p:spPr>
          <a:xfrm>
            <a:off x="19798579"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4" name="Google Shape;24;p6"/>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7" name="Google Shape;27;p7"/>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277051" y="2275731"/>
            <a:ext cx="11504513" cy="3095415"/>
          </a:xfrm>
          <a:prstGeom prst="rect">
            <a:avLst/>
          </a:prstGeom>
          <a:noFill/>
          <a:ln>
            <a:noFill/>
          </a:ln>
        </p:spPr>
        <p:txBody>
          <a:bodyPr spcFirstLastPara="1" wrap="square" lIns="371025" tIns="371025" rIns="371025" bIns="371025" anchor="b" anchorCtr="0">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a:endParaRPr/>
          </a:p>
        </p:txBody>
      </p:sp>
      <p:sp>
        <p:nvSpPr>
          <p:cNvPr id="30" name="Google Shape;30;p8"/>
          <p:cNvSpPr txBox="1">
            <a:spLocks noGrp="1"/>
          </p:cNvSpPr>
          <p:nvPr>
            <p:ph type="body" idx="1"/>
          </p:nvPr>
        </p:nvSpPr>
        <p:spPr>
          <a:xfrm>
            <a:off x="1277051" y="5691785"/>
            <a:ext cx="11504513" cy="13022745"/>
          </a:xfrm>
          <a:prstGeom prst="rect">
            <a:avLst/>
          </a:prstGeom>
          <a:noFill/>
          <a:ln>
            <a:noFill/>
          </a:ln>
        </p:spPr>
        <p:txBody>
          <a:bodyPr spcFirstLastPara="1" wrap="square" lIns="371025" tIns="371025" rIns="371025" bIns="371025" anchor="t" anchorCtr="0">
            <a:normAutofit/>
          </a:bodyPr>
          <a:lstStyle>
            <a:lvl1pPr marL="457200" lvl="0" indent="-539750" algn="l">
              <a:lnSpc>
                <a:spcPct val="115000"/>
              </a:lnSpc>
              <a:spcBef>
                <a:spcPts val="0"/>
              </a:spcBef>
              <a:spcAft>
                <a:spcPts val="0"/>
              </a:spcAft>
              <a:buSzPts val="4900"/>
              <a:buChar char="●"/>
              <a:defRPr sz="3136"/>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31" name="Google Shape;31;p8"/>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008578" y="1843809"/>
            <a:ext cx="26088982" cy="16755790"/>
          </a:xfrm>
          <a:prstGeom prst="rect">
            <a:avLst/>
          </a:prstGeom>
          <a:noFill/>
          <a:ln>
            <a:noFill/>
          </a:ln>
        </p:spPr>
        <p:txBody>
          <a:bodyPr spcFirstLastPara="1" wrap="square" lIns="371025" tIns="371025" rIns="371025" bIns="371025" anchor="ctr" anchorCtr="0">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a:endParaRPr/>
          </a:p>
        </p:txBody>
      </p:sp>
      <p:sp>
        <p:nvSpPr>
          <p:cNvPr id="34" name="Google Shape;34;p9"/>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spcFirstLastPara="1" wrap="square" lIns="237450" tIns="237450" rIns="237450" bIns="237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96"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title"/>
          </p:nvPr>
        </p:nvSpPr>
        <p:spPr>
          <a:xfrm>
            <a:off x="1087766" y="5051070"/>
            <a:ext cx="16573586" cy="6071406"/>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a:endParaRPr/>
          </a:p>
        </p:txBody>
      </p:sp>
      <p:sp>
        <p:nvSpPr>
          <p:cNvPr id="38" name="Google Shape;38;p10"/>
          <p:cNvSpPr txBox="1">
            <a:spLocks noGrp="1"/>
          </p:cNvSpPr>
          <p:nvPr>
            <p:ph type="subTitle" idx="1"/>
          </p:nvPr>
        </p:nvSpPr>
        <p:spPr>
          <a:xfrm>
            <a:off x="1087766" y="11481361"/>
            <a:ext cx="16573586" cy="5058993"/>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a:endParaRPr/>
          </a:p>
        </p:txBody>
      </p:sp>
      <p:sp>
        <p:nvSpPr>
          <p:cNvPr id="39" name="Google Shape;39;p10"/>
          <p:cNvSpPr txBox="1">
            <a:spLocks noGrp="1"/>
          </p:cNvSpPr>
          <p:nvPr>
            <p:ph type="body" idx="2"/>
          </p:nvPr>
        </p:nvSpPr>
        <p:spPr>
          <a:xfrm>
            <a:off x="20237372" y="2965802"/>
            <a:ext cx="15720376" cy="15135123"/>
          </a:xfrm>
          <a:prstGeom prst="rect">
            <a:avLst/>
          </a:prstGeom>
          <a:noFill/>
          <a:ln>
            <a:noFill/>
          </a:ln>
        </p:spPr>
        <p:txBody>
          <a:bodyPr spcFirstLastPara="1" wrap="square" lIns="371025" tIns="371025" rIns="371025" bIns="371025" anchor="ctr"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40" name="Google Shape;40;p10"/>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1277051" y="17328384"/>
            <a:ext cx="24577171" cy="2478521"/>
          </a:xfrm>
          <a:prstGeom prst="rect">
            <a:avLst/>
          </a:prstGeom>
          <a:noFill/>
          <a:ln>
            <a:noFill/>
          </a:ln>
        </p:spPr>
        <p:txBody>
          <a:bodyPr spcFirstLastPara="1" wrap="square" lIns="371025" tIns="371025" rIns="371025" bIns="371025" anchor="ctr" anchorCtr="0">
            <a:normAutofit/>
          </a:bodyPr>
          <a:lstStyle>
            <a:lvl1pPr marL="457200" lvl="0" indent="-228600" algn="l">
              <a:lnSpc>
                <a:spcPct val="100000"/>
              </a:lnSpc>
              <a:spcBef>
                <a:spcPts val="0"/>
              </a:spcBef>
              <a:spcAft>
                <a:spcPts val="0"/>
              </a:spcAft>
              <a:buSzPts val="7300"/>
              <a:buNone/>
              <a:defRPr/>
            </a:lvl1pPr>
          </a:lstStyle>
          <a:p>
            <a:endParaRPr/>
          </a:p>
        </p:txBody>
      </p:sp>
      <p:sp>
        <p:nvSpPr>
          <p:cNvPr id="43" name="Google Shape;43;p11"/>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marR="0" lvl="0"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marR="0" lvl="0" indent="-692150" algn="l" rtl="0">
              <a:lnSpc>
                <a:spcPct val="115000"/>
              </a:lnSpc>
              <a:spcBef>
                <a:spcPts val="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1pPr>
            <a:lvl2pPr marL="914400" marR="0" lvl="1"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2pPr>
            <a:lvl3pPr marL="1371600" marR="0" lvl="2"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3pPr>
            <a:lvl4pPr marL="1828800" marR="0" lvl="3"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4pPr>
            <a:lvl5pPr marL="2286000" marR="0" lvl="4"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5pPr>
            <a:lvl6pPr marL="2743200" marR="0" lvl="5"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6pPr>
            <a:lvl7pPr marL="3200400" marR="0" lvl="6"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7pPr>
            <a:lvl8pPr marL="3657600" marR="0" lvl="7"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8pPr>
            <a:lvl9pPr marL="4114800" marR="0" lvl="8"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322A2C90-87F3-B10C-06F5-A4C123A43BA1}"/>
            </a:ext>
          </a:extLst>
        </p:cNvPr>
        <p:cNvGrpSpPr/>
        <p:nvPr/>
      </p:nvGrpSpPr>
      <p:grpSpPr>
        <a:xfrm>
          <a:off x="0" y="0"/>
          <a:ext cx="0" cy="0"/>
          <a:chOff x="0" y="0"/>
          <a:chExt cx="0" cy="0"/>
        </a:xfrm>
      </p:grpSpPr>
      <p:sp>
        <p:nvSpPr>
          <p:cNvPr id="54" name="Google Shape;54;g1efd191b55a_0_0">
            <a:extLst>
              <a:ext uri="{FF2B5EF4-FFF2-40B4-BE49-F238E27FC236}">
                <a16:creationId xmlns:a16="http://schemas.microsoft.com/office/drawing/2014/main" id="{E414CD42-E0CF-892D-6093-BC2AFE967B79}"/>
              </a:ext>
            </a:extLst>
          </p:cNvPr>
          <p:cNvSpPr txBox="1"/>
          <p:nvPr/>
        </p:nvSpPr>
        <p:spPr>
          <a:xfrm>
            <a:off x="1356852" y="2648172"/>
            <a:ext cx="10180012" cy="5410330"/>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r>
              <a:rPr lang="en" sz="2800" b="1" i="0" u="none" strike="noStrike" cap="none" dirty="0">
                <a:solidFill>
                  <a:srgbClr val="000000"/>
                </a:solidFill>
                <a:latin typeface="Times New Roman"/>
                <a:ea typeface="Arial"/>
                <a:cs typeface="Arial"/>
                <a:sym typeface="Arial"/>
              </a:rPr>
              <a:t>Abstract</a:t>
            </a:r>
            <a:endParaRPr lang="en-US" sz="2800" b="1" i="0" u="none" strike="noStrike" cap="none" dirty="0">
              <a:solidFill>
                <a:srgbClr val="000000"/>
              </a:solidFill>
              <a:latin typeface="Times New Roman"/>
              <a:ea typeface="Arial"/>
              <a:cs typeface="Arial"/>
            </a:endParaRPr>
          </a:p>
          <a:p>
            <a:r>
              <a:rPr lang="en" sz="2800" dirty="0">
                <a:latin typeface="Times New Roman"/>
                <a:cs typeface="Times New Roman"/>
              </a:rPr>
              <a:t>Our research are currently focusing a way to make water safer to drink by removing the harmful PFAS. Our study focuses to find a reasonable method for PFAS degradation. To do this, we are incorporating a prmA promoter known to be activated by PFAS (Young 2021) to the sfGFP-pBAD plasmid from addgene. The plasmid will then be inserted into BL21 Cells to confirm PFAS sensitivity. Then we would insert PFAS-degrading enzymes DeHa 1 and DeHa 2 to confirm we can eliminate PFAS from water (Harris, 2022). Then we would then add a kill switch gene that would induce the bacteria to self-destruct. </a:t>
            </a:r>
            <a:endParaRPr lang="en" sz="1700" dirty="0">
              <a:latin typeface="Times New Roman"/>
              <a:cs typeface="Times New Roman"/>
            </a:endParaRPr>
          </a:p>
        </p:txBody>
      </p:sp>
      <p:sp>
        <p:nvSpPr>
          <p:cNvPr id="55" name="Google Shape;55;g1efd191b55a_0_0">
            <a:extLst>
              <a:ext uri="{FF2B5EF4-FFF2-40B4-BE49-F238E27FC236}">
                <a16:creationId xmlns:a16="http://schemas.microsoft.com/office/drawing/2014/main" id="{90C91B8B-F8C1-E80E-B2B1-F148F60A77C8}"/>
              </a:ext>
            </a:extLst>
          </p:cNvPr>
          <p:cNvSpPr txBox="1"/>
          <p:nvPr/>
        </p:nvSpPr>
        <p:spPr>
          <a:xfrm>
            <a:off x="10903698" y="0"/>
            <a:ext cx="15656017" cy="2529016"/>
          </a:xfrm>
          <a:prstGeom prst="rect">
            <a:avLst/>
          </a:prstGeom>
          <a:noFill/>
          <a:ln>
            <a:noFill/>
          </a:ln>
        </p:spPr>
        <p:txBody>
          <a:bodyPr spcFirstLastPara="1" wrap="square" lIns="58500" tIns="58500" rIns="58500" bIns="58500" anchor="ctr" anchorCtr="0">
            <a:noAutofit/>
          </a:bodyPr>
          <a:lstStyle/>
          <a:p>
            <a:pPr algn="ctr"/>
            <a:r>
              <a:rPr lang="en" sz="5400" b="1" dirty="0">
                <a:latin typeface="Times New Roman"/>
                <a:cs typeface="Times New Roman"/>
              </a:rPr>
              <a:t>Water Treatment Degradation of PFAS</a:t>
            </a:r>
            <a:endParaRPr lang="en" sz="5400" i="0" u="none" strike="noStrike" cap="none" dirty="0">
              <a:solidFill>
                <a:srgbClr val="000000"/>
              </a:solidFill>
              <a:latin typeface="Times New Roman"/>
              <a:cs typeface="Times New Roman"/>
            </a:endParaRPr>
          </a:p>
          <a:p>
            <a:pPr algn="ctr"/>
            <a:r>
              <a:rPr lang="en" sz="3700" dirty="0"/>
              <a:t>Juan Mendoza</a:t>
            </a:r>
            <a:r>
              <a:rPr lang="en" sz="3700" b="0" i="0" u="none" strike="noStrike" cap="none" dirty="0">
                <a:solidFill>
                  <a:srgbClr val="000000"/>
                </a:solidFill>
                <a:latin typeface="Arial"/>
                <a:ea typeface="Arial"/>
                <a:cs typeface="Arial"/>
                <a:sym typeface="Arial"/>
              </a:rPr>
              <a:t>, </a:t>
            </a:r>
            <a:r>
              <a:rPr lang="en" sz="3700" dirty="0"/>
              <a:t>Ana White </a:t>
            </a:r>
            <a:r>
              <a:rPr lang="en" sz="3700" b="0" i="0" u="none" strike="noStrike" cap="none" dirty="0">
                <a:solidFill>
                  <a:srgbClr val="000000"/>
                </a:solidFill>
                <a:latin typeface="Arial"/>
                <a:ea typeface="Arial"/>
                <a:cs typeface="Arial"/>
                <a:sym typeface="Arial"/>
              </a:rPr>
              <a:t>Teacher Leader, Dr. </a:t>
            </a:r>
            <a:r>
              <a:rPr lang="en" sz="3700" dirty="0"/>
              <a:t>Michael Sheets </a:t>
            </a:r>
            <a:r>
              <a:rPr lang="en" sz="3700" b="0" i="0" u="none" strike="noStrike" cap="none" dirty="0">
                <a:solidFill>
                  <a:srgbClr val="000000"/>
                </a:solidFill>
                <a:latin typeface="Arial"/>
                <a:ea typeface="Arial"/>
                <a:cs typeface="Arial"/>
                <a:sym typeface="Arial"/>
              </a:rPr>
              <a:t>Mentor (</a:t>
            </a:r>
            <a:r>
              <a:rPr lang="en" sz="3700" dirty="0"/>
              <a:t>Sunflower Therapeutics).</a:t>
            </a:r>
          </a:p>
          <a:p>
            <a:pPr marL="0" marR="0" lvl="0" indent="0" algn="ctr">
              <a:lnSpc>
                <a:spcPct val="100000"/>
              </a:lnSpc>
              <a:spcBef>
                <a:spcPts val="0"/>
              </a:spcBef>
              <a:spcAft>
                <a:spcPts val="0"/>
              </a:spcAft>
              <a:buNone/>
            </a:pPr>
            <a:endParaRPr lang="en-US" sz="1100" b="0" i="0" u="none" strike="noStrike" cap="none" dirty="0">
              <a:solidFill>
                <a:srgbClr val="000000"/>
              </a:solidFill>
              <a:latin typeface="Arial"/>
              <a:ea typeface="Arial"/>
              <a:cs typeface="Arial"/>
            </a:endParaRPr>
          </a:p>
          <a:p>
            <a:pPr algn="ctr"/>
            <a:r>
              <a:rPr lang="en" sz="3700" dirty="0"/>
              <a:t>Cross Keys High </a:t>
            </a:r>
            <a:r>
              <a:rPr lang="en" sz="3700" b="0" i="0" u="none" strike="noStrike" cap="none" dirty="0">
                <a:solidFill>
                  <a:srgbClr val="000000"/>
                </a:solidFill>
                <a:latin typeface="Arial"/>
                <a:ea typeface="Arial"/>
                <a:cs typeface="Arial"/>
                <a:sym typeface="Arial"/>
              </a:rPr>
              <a:t>School, </a:t>
            </a:r>
            <a:r>
              <a:rPr lang="en" sz="3700" dirty="0"/>
              <a:t>Atlanta</a:t>
            </a:r>
            <a:r>
              <a:rPr lang="en" sz="3700" b="0" i="0" u="none" strike="noStrike" cap="none" dirty="0">
                <a:solidFill>
                  <a:srgbClr val="000000"/>
                </a:solidFill>
                <a:latin typeface="Arial"/>
                <a:ea typeface="Arial"/>
                <a:cs typeface="Arial"/>
                <a:sym typeface="Arial"/>
              </a:rPr>
              <a:t>, </a:t>
            </a:r>
            <a:r>
              <a:rPr lang="en" sz="3700" dirty="0"/>
              <a:t>Georgia</a:t>
            </a:r>
            <a:r>
              <a:rPr lang="en" sz="3700" b="0" i="0" u="none" strike="noStrike" cap="none" dirty="0">
                <a:solidFill>
                  <a:srgbClr val="000000"/>
                </a:solidFill>
                <a:latin typeface="Arial"/>
                <a:ea typeface="Arial"/>
                <a:cs typeface="Arial"/>
                <a:sym typeface="Arial"/>
              </a:rPr>
              <a:t>, </a:t>
            </a:r>
            <a:r>
              <a:rPr lang="en" sz="3700" dirty="0"/>
              <a:t>United States of America</a:t>
            </a:r>
            <a:endParaRPr dirty="0"/>
          </a:p>
        </p:txBody>
      </p:sp>
      <p:sp>
        <p:nvSpPr>
          <p:cNvPr id="56" name="Google Shape;56;g1efd191b55a_0_0">
            <a:extLst>
              <a:ext uri="{FF2B5EF4-FFF2-40B4-BE49-F238E27FC236}">
                <a16:creationId xmlns:a16="http://schemas.microsoft.com/office/drawing/2014/main" id="{38C482BD-A457-AA9D-CDE8-06D4FBF46F5C}"/>
              </a:ext>
            </a:extLst>
          </p:cNvPr>
          <p:cNvSpPr txBox="1"/>
          <p:nvPr/>
        </p:nvSpPr>
        <p:spPr>
          <a:xfrm>
            <a:off x="1356221" y="8309741"/>
            <a:ext cx="10180012" cy="9811737"/>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a:lnSpc>
                <a:spcPct val="100000"/>
              </a:lnSpc>
              <a:spcBef>
                <a:spcPts val="0"/>
              </a:spcBef>
              <a:spcAft>
                <a:spcPts val="0"/>
              </a:spcAft>
              <a:buNone/>
            </a:pPr>
            <a:r>
              <a:rPr lang="en-US" sz="3200" b="1" i="0" u="none" strike="noStrike" cap="none" dirty="0">
                <a:solidFill>
                  <a:srgbClr val="000000"/>
                </a:solidFill>
                <a:latin typeface="Times New Roman"/>
                <a:ea typeface="Arial"/>
                <a:cs typeface="Arial"/>
                <a:sym typeface="Arial"/>
              </a:rPr>
              <a:t>Introduction/Background</a:t>
            </a:r>
            <a:endParaRPr lang="en-US" dirty="0"/>
          </a:p>
          <a:p>
            <a:pPr marL="457200" lvl="1"/>
            <a:r>
              <a:rPr lang="en-US" sz="2800" dirty="0">
                <a:solidFill>
                  <a:schemeClr val="dk1"/>
                </a:solidFill>
                <a:latin typeface="Times New Roman"/>
                <a:ea typeface="Calibri"/>
                <a:cs typeface="Times New Roman"/>
              </a:rPr>
              <a:t>Per-polyfluoroalkyl (PFAS) also known as forever chemicals are a group of microplastics used in various commercials products including fire-fight foam, nonstick, stain-resistant and waterproof products (</a:t>
            </a:r>
            <a:r>
              <a:rPr lang="en-US" sz="2800" dirty="0" err="1">
                <a:solidFill>
                  <a:schemeClr val="dk1"/>
                </a:solidFill>
                <a:latin typeface="Times New Roman"/>
                <a:ea typeface="Calibri"/>
                <a:cs typeface="Times New Roman"/>
              </a:rPr>
              <a:t>Schaider</a:t>
            </a:r>
            <a:r>
              <a:rPr lang="en-US" sz="2800" dirty="0">
                <a:solidFill>
                  <a:schemeClr val="dk1"/>
                </a:solidFill>
                <a:latin typeface="Times New Roman"/>
                <a:ea typeface="Calibri"/>
                <a:cs typeface="Times New Roman"/>
              </a:rPr>
              <a:t> 2017). PFAS are highly stable organic compounds containing multiples carbon-fluorine bonds making it difficult to degrade in the environment (</a:t>
            </a:r>
            <a:r>
              <a:rPr lang="en-US" sz="2800" dirty="0" err="1">
                <a:solidFill>
                  <a:schemeClr val="dk1"/>
                </a:solidFill>
                <a:latin typeface="Times New Roman"/>
                <a:ea typeface="Calibri"/>
                <a:cs typeface="Times New Roman"/>
              </a:rPr>
              <a:t>Shahsavari</a:t>
            </a:r>
            <a:r>
              <a:rPr lang="en-US" sz="2800" dirty="0">
                <a:solidFill>
                  <a:schemeClr val="dk1"/>
                </a:solidFill>
                <a:latin typeface="Times New Roman"/>
                <a:ea typeface="Calibri"/>
                <a:cs typeface="Times New Roman"/>
              </a:rPr>
              <a:t> 2021).</a:t>
            </a:r>
          </a:p>
          <a:p>
            <a:pPr marL="457200" lvl="1"/>
            <a:endParaRPr lang="en-US" sz="2800" dirty="0">
              <a:solidFill>
                <a:schemeClr val="dk1"/>
              </a:solidFill>
              <a:latin typeface="Times New Roman"/>
              <a:ea typeface="Calibri"/>
              <a:cs typeface="Times New Roman"/>
            </a:endParaRPr>
          </a:p>
          <a:p>
            <a:pPr marL="457200" lvl="1"/>
            <a:r>
              <a:rPr lang="en-US" sz="2800" dirty="0">
                <a:solidFill>
                  <a:schemeClr val="dk1"/>
                </a:solidFill>
                <a:latin typeface="Times New Roman"/>
                <a:ea typeface="Calibri"/>
                <a:cs typeface="Times New Roman"/>
              </a:rPr>
              <a:t>PFAS can enter our bodies through contaminated water, food consumption or dust containing PFAS. In addition, exposure to PFAS through products containing PFAS can cause adverse health effects. Furthermore, both long and shorts- chains PFAS influence in males and female's reproductive systems (Boyles, 2021; </a:t>
            </a:r>
            <a:r>
              <a:rPr lang="en-US" sz="2800" dirty="0" err="1">
                <a:solidFill>
                  <a:schemeClr val="dk1"/>
                </a:solidFill>
                <a:latin typeface="Times New Roman"/>
                <a:ea typeface="Calibri"/>
                <a:cs typeface="Calibri"/>
              </a:rPr>
              <a:t>Šabović</a:t>
            </a:r>
            <a:r>
              <a:rPr lang="en-US" sz="2800" dirty="0">
                <a:solidFill>
                  <a:schemeClr val="dk1"/>
                </a:solidFill>
                <a:latin typeface="Times New Roman"/>
                <a:ea typeface="Calibri"/>
                <a:cs typeface="Calibri"/>
              </a:rPr>
              <a:t>, 2019</a:t>
            </a:r>
            <a:r>
              <a:rPr lang="en-US" sz="2800" dirty="0">
                <a:solidFill>
                  <a:schemeClr val="dk1"/>
                </a:solidFill>
                <a:latin typeface="Times New Roman"/>
                <a:ea typeface="Calibri"/>
                <a:cs typeface="Times New Roman"/>
              </a:rPr>
              <a:t>).</a:t>
            </a:r>
          </a:p>
          <a:p>
            <a:pPr marL="457200" lvl="1"/>
            <a:endParaRPr lang="en-US" sz="2800" dirty="0">
              <a:solidFill>
                <a:schemeClr val="dk1"/>
              </a:solidFill>
              <a:latin typeface="Times New Roman"/>
              <a:ea typeface="Calibri"/>
              <a:cs typeface="Times New Roman"/>
            </a:endParaRPr>
          </a:p>
          <a:p>
            <a:pPr marL="457200" lvl="1"/>
            <a:endParaRPr lang="en-US" sz="2800" dirty="0">
              <a:solidFill>
                <a:schemeClr val="dk1"/>
              </a:solidFill>
              <a:latin typeface="Times New Roman"/>
              <a:ea typeface="Calibri"/>
              <a:cs typeface="Times New Roman"/>
            </a:endParaRPr>
          </a:p>
          <a:p>
            <a:pPr marL="457200" lvl="1"/>
            <a:endParaRPr lang="en-US" sz="2800" dirty="0">
              <a:solidFill>
                <a:schemeClr val="dk1"/>
              </a:solidFill>
              <a:latin typeface="Times New Roman"/>
              <a:ea typeface="Calibri"/>
              <a:cs typeface="Times New Roman"/>
            </a:endParaRPr>
          </a:p>
          <a:p>
            <a:pPr marL="457200" lvl="1"/>
            <a:endParaRPr lang="en-US" sz="2800" dirty="0">
              <a:solidFill>
                <a:schemeClr val="dk1"/>
              </a:solidFill>
              <a:latin typeface="Times New Roman"/>
              <a:ea typeface="Calibri"/>
              <a:cs typeface="Times New Roman"/>
            </a:endParaRPr>
          </a:p>
          <a:p>
            <a:pPr marL="457200" lvl="1"/>
            <a:endParaRPr lang="en-US" sz="2800" dirty="0">
              <a:solidFill>
                <a:schemeClr val="dk1"/>
              </a:solidFill>
              <a:latin typeface="Times New Roman"/>
              <a:ea typeface="Calibri"/>
              <a:cs typeface="Times New Roman"/>
            </a:endParaRPr>
          </a:p>
          <a:p>
            <a:pPr marL="457200" lvl="1"/>
            <a:endParaRPr lang="en-US" sz="2800" dirty="0">
              <a:solidFill>
                <a:schemeClr val="dk1"/>
              </a:solidFill>
              <a:latin typeface="Times New Roman"/>
              <a:ea typeface="Calibri"/>
              <a:cs typeface="Times New Roman"/>
            </a:endParaRPr>
          </a:p>
          <a:p>
            <a:pPr marL="457200" lvl="1"/>
            <a:endParaRPr lang="en-US" sz="2800" dirty="0">
              <a:solidFill>
                <a:schemeClr val="dk1"/>
              </a:solidFill>
              <a:latin typeface="Times New Roman"/>
              <a:ea typeface="Calibri"/>
              <a:cs typeface="Times New Roman"/>
            </a:endParaRPr>
          </a:p>
          <a:p>
            <a:pPr marL="457200" lvl="1"/>
            <a:endParaRPr lang="en-US" sz="2800" dirty="0">
              <a:solidFill>
                <a:schemeClr val="dk1"/>
              </a:solidFill>
              <a:latin typeface="Times New Roman"/>
              <a:ea typeface="Calibri"/>
              <a:cs typeface="Times New Roman"/>
            </a:endParaRPr>
          </a:p>
          <a:p>
            <a:pPr marL="457200" lvl="1"/>
            <a:endParaRPr lang="en-US" sz="2800" dirty="0">
              <a:solidFill>
                <a:schemeClr val="dk1"/>
              </a:solidFill>
              <a:latin typeface="Times New Roman"/>
              <a:ea typeface="Calibri"/>
              <a:cs typeface="Times New Roman"/>
            </a:endParaRPr>
          </a:p>
        </p:txBody>
      </p:sp>
      <p:sp>
        <p:nvSpPr>
          <p:cNvPr id="57" name="Google Shape;57;g1efd191b55a_0_0">
            <a:extLst>
              <a:ext uri="{FF2B5EF4-FFF2-40B4-BE49-F238E27FC236}">
                <a16:creationId xmlns:a16="http://schemas.microsoft.com/office/drawing/2014/main" id="{2A8E45A7-6768-0315-C8B4-66C14C1CCE79}"/>
              </a:ext>
            </a:extLst>
          </p:cNvPr>
          <p:cNvSpPr txBox="1"/>
          <p:nvPr/>
        </p:nvSpPr>
        <p:spPr>
          <a:xfrm>
            <a:off x="12013554" y="2647485"/>
            <a:ext cx="11633159" cy="15509759"/>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endParaRPr lang="en" sz="3200" b="1" i="0" u="none" strike="noStrike" cap="none">
              <a:solidFill>
                <a:srgbClr val="000000"/>
              </a:solidFill>
              <a:latin typeface="Arial"/>
              <a:ea typeface="Arial"/>
              <a:cs typeface="Arial"/>
            </a:endParaRPr>
          </a:p>
        </p:txBody>
      </p:sp>
      <p:sp>
        <p:nvSpPr>
          <p:cNvPr id="58" name="Google Shape;58;g1efd191b55a_0_0">
            <a:extLst>
              <a:ext uri="{FF2B5EF4-FFF2-40B4-BE49-F238E27FC236}">
                <a16:creationId xmlns:a16="http://schemas.microsoft.com/office/drawing/2014/main" id="{17AFE10C-3ED8-7F0C-B303-75ECDF609C42}"/>
              </a:ext>
            </a:extLst>
          </p:cNvPr>
          <p:cNvSpPr txBox="1"/>
          <p:nvPr/>
        </p:nvSpPr>
        <p:spPr>
          <a:xfrm>
            <a:off x="24248549" y="2639839"/>
            <a:ext cx="11858002" cy="15439630"/>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algn="ctr"/>
            <a:endParaRPr lang="en" sz="3200" b="1" dirty="0"/>
          </a:p>
          <a:p>
            <a:pPr algn="ctr"/>
            <a:endParaRPr lang="en" sz="3200" b="1" dirty="0"/>
          </a:p>
          <a:p>
            <a:pPr algn="ctr"/>
            <a:endParaRPr lang="en" sz="3200" b="1" dirty="0"/>
          </a:p>
          <a:p>
            <a:pPr algn="ctr"/>
            <a:endParaRPr lang="en" sz="3200" b="1" dirty="0"/>
          </a:p>
          <a:p>
            <a:pPr algn="ctr"/>
            <a:endParaRPr lang="en" sz="3200" b="1" dirty="0"/>
          </a:p>
          <a:p>
            <a:pPr algn="ctr"/>
            <a:endParaRPr lang="en" sz="3200" b="1" dirty="0"/>
          </a:p>
          <a:p>
            <a:pPr algn="ctr"/>
            <a:endParaRPr lang="en" sz="3200" b="1" dirty="0"/>
          </a:p>
          <a:p>
            <a:pPr algn="ctr"/>
            <a:endParaRPr lang="en" sz="3200" b="1" dirty="0"/>
          </a:p>
          <a:p>
            <a:pPr algn="ctr"/>
            <a:endParaRPr lang="en" sz="3200" b="1" dirty="0"/>
          </a:p>
          <a:p>
            <a:pPr algn="ctr"/>
            <a:endParaRPr lang="en" sz="3200" b="1" dirty="0"/>
          </a:p>
          <a:p>
            <a:pPr algn="ctr"/>
            <a:endParaRPr lang="en" sz="3200" b="1" dirty="0"/>
          </a:p>
          <a:p>
            <a:pPr marL="292100" indent="-259715">
              <a:buSzPts val="2800"/>
              <a:buFont typeface="Calibri"/>
              <a:buChar char="●"/>
            </a:pPr>
            <a:endParaRPr lang="en" sz="3050" dirty="0">
              <a:latin typeface="Calibri"/>
              <a:ea typeface="Calibri"/>
              <a:cs typeface="Calibri"/>
            </a:endParaRPr>
          </a:p>
          <a:p>
            <a:pPr marL="292100" indent="-259715">
              <a:buSzPts val="2800"/>
              <a:buFont typeface="Calibri"/>
              <a:buChar char="●"/>
            </a:pPr>
            <a:endParaRPr lang="en" sz="3050" dirty="0">
              <a:latin typeface="Calibri"/>
              <a:ea typeface="Calibri"/>
              <a:cs typeface="Calibri"/>
            </a:endParaRPr>
          </a:p>
          <a:p>
            <a:pPr marL="292100" marR="0" lvl="0" indent="-259715">
              <a:lnSpc>
                <a:spcPct val="100000"/>
              </a:lnSpc>
              <a:spcBef>
                <a:spcPts val="0"/>
              </a:spcBef>
              <a:spcAft>
                <a:spcPts val="0"/>
              </a:spcAft>
              <a:buSzPts val="2800"/>
              <a:buFont typeface="Calibri"/>
              <a:buChar char="●"/>
            </a:pPr>
            <a:endParaRPr lang="en" sz="3050" i="0" u="none" strike="noStrike" cap="none" dirty="0">
              <a:solidFill>
                <a:schemeClr val="dk1"/>
              </a:solidFill>
              <a:latin typeface="Calibri"/>
              <a:ea typeface="Calibri"/>
              <a:cs typeface="Calibri"/>
            </a:endParaRPr>
          </a:p>
          <a:p>
            <a:pPr marL="292100" marR="0" lvl="0" indent="-259715">
              <a:lnSpc>
                <a:spcPct val="100000"/>
              </a:lnSpc>
              <a:spcBef>
                <a:spcPts val="0"/>
              </a:spcBef>
              <a:spcAft>
                <a:spcPts val="0"/>
              </a:spcAft>
              <a:buSzPts val="2800"/>
              <a:buFont typeface="Calibri"/>
              <a:buChar char="●"/>
            </a:pPr>
            <a:endParaRPr lang="en" sz="3050" i="0" u="none" strike="noStrike" cap="none" dirty="0">
              <a:solidFill>
                <a:schemeClr val="dk1"/>
              </a:solidFill>
              <a:latin typeface="Calibri"/>
              <a:ea typeface="Calibri"/>
              <a:cs typeface="Calibri"/>
            </a:endParaRPr>
          </a:p>
          <a:p>
            <a:pPr marL="292100" indent="-259715">
              <a:buSzPts val="2800"/>
              <a:buFont typeface="Calibri"/>
              <a:buChar char="●"/>
            </a:pPr>
            <a:endParaRPr lang="en" sz="3050" dirty="0">
              <a:solidFill>
                <a:schemeClr val="dk1"/>
              </a:solidFill>
              <a:latin typeface="Calibri"/>
              <a:ea typeface="Calibri"/>
              <a:cs typeface="Calibri"/>
            </a:endParaRPr>
          </a:p>
          <a:p>
            <a:pPr marL="292100" indent="-259715">
              <a:buSzPts val="2800"/>
              <a:buFont typeface="Calibri"/>
              <a:buChar char="●"/>
            </a:pPr>
            <a:endParaRPr lang="en" sz="3050" dirty="0">
              <a:solidFill>
                <a:schemeClr val="dk1"/>
              </a:solidFill>
              <a:latin typeface="Calibri"/>
              <a:ea typeface="Calibri"/>
              <a:cs typeface="Calibri"/>
            </a:endParaRPr>
          </a:p>
          <a:p>
            <a:pPr marL="292100" indent="-259715">
              <a:buSzPts val="2800"/>
              <a:buFont typeface="Calibri"/>
              <a:buChar char="●"/>
            </a:pPr>
            <a:endParaRPr lang="en" sz="3050" dirty="0">
              <a:solidFill>
                <a:schemeClr val="dk1"/>
              </a:solidFill>
              <a:latin typeface="Calibri"/>
              <a:ea typeface="Calibri"/>
              <a:cs typeface="Calibri"/>
            </a:endParaRPr>
          </a:p>
          <a:p>
            <a:pPr marL="32385">
              <a:buSzPts val="2800"/>
            </a:pPr>
            <a:endParaRPr lang="en" sz="3050" dirty="0">
              <a:solidFill>
                <a:schemeClr val="dk1"/>
              </a:solidFill>
              <a:latin typeface="Calibri"/>
              <a:ea typeface="Calibri"/>
              <a:cs typeface="Calibri"/>
            </a:endParaRPr>
          </a:p>
          <a:p>
            <a:pPr marL="292100" indent="-259715">
              <a:buSzPts val="2800"/>
              <a:buFont typeface="Calibri"/>
              <a:buChar char="●"/>
            </a:pPr>
            <a:endParaRPr lang="en" sz="3050" dirty="0">
              <a:solidFill>
                <a:schemeClr val="dk1"/>
              </a:solidFill>
              <a:latin typeface="Calibri"/>
              <a:ea typeface="Calibri"/>
              <a:cs typeface="Calibri"/>
            </a:endParaRPr>
          </a:p>
          <a:p>
            <a:pPr marL="292100" indent="-259715">
              <a:buSzPts val="2800"/>
              <a:buFont typeface="Calibri"/>
              <a:buChar char="●"/>
            </a:pPr>
            <a:endParaRPr lang="en" sz="3050" dirty="0">
              <a:solidFill>
                <a:schemeClr val="dk1"/>
              </a:solidFill>
              <a:latin typeface="Calibri"/>
              <a:ea typeface="Calibri"/>
              <a:cs typeface="Calibri"/>
            </a:endParaRPr>
          </a:p>
          <a:p>
            <a:pPr marL="292100" indent="-259715">
              <a:buSzPts val="2800"/>
              <a:buFont typeface="Calibri"/>
              <a:buChar char="●"/>
            </a:pPr>
            <a:endParaRPr lang="en" sz="3050" dirty="0">
              <a:latin typeface="Calibri"/>
              <a:ea typeface="Calibri"/>
              <a:cs typeface="Calibri"/>
            </a:endParaRPr>
          </a:p>
          <a:p>
            <a:pPr marL="32385">
              <a:buSzPts val="2800"/>
            </a:pPr>
            <a:endParaRPr lang="en" sz="3050" dirty="0">
              <a:latin typeface="Calibri"/>
              <a:ea typeface="Calibri"/>
              <a:cs typeface="Calibri"/>
            </a:endParaRPr>
          </a:p>
          <a:p>
            <a:pPr marL="32385">
              <a:buSzPts val="2800"/>
            </a:pPr>
            <a:endParaRPr lang="en" sz="3050" dirty="0">
              <a:latin typeface="Calibri"/>
              <a:ea typeface="Calibri"/>
              <a:cs typeface="Calibri"/>
            </a:endParaRPr>
          </a:p>
          <a:p>
            <a:pPr marL="292100" indent="-97155"/>
            <a:r>
              <a:rPr lang="en" sz="3200" b="1" dirty="0"/>
              <a:t>          </a:t>
            </a:r>
            <a:r>
              <a:rPr lang="en" sz="3200" b="1" dirty="0">
                <a:latin typeface="Times New Roman"/>
              </a:rPr>
              <a:t> N</a:t>
            </a:r>
            <a:r>
              <a:rPr lang="en" sz="3200" b="1" i="0" u="none" strike="noStrike" cap="none" dirty="0">
                <a:solidFill>
                  <a:srgbClr val="000000"/>
                </a:solidFill>
                <a:latin typeface="Times New Roman"/>
                <a:ea typeface="Arial"/>
                <a:cs typeface="Arial"/>
                <a:sym typeface="Arial"/>
              </a:rPr>
              <a:t>ext </a:t>
            </a:r>
            <a:r>
              <a:rPr lang="en" sz="3200" b="1" dirty="0">
                <a:latin typeface="Times New Roman"/>
              </a:rPr>
              <a:t>S</a:t>
            </a:r>
            <a:r>
              <a:rPr lang="en" sz="3200" b="1" i="0" u="none" strike="noStrike" cap="none" dirty="0">
                <a:solidFill>
                  <a:srgbClr val="000000"/>
                </a:solidFill>
                <a:latin typeface="Times New Roman"/>
                <a:ea typeface="Arial"/>
                <a:cs typeface="Arial"/>
                <a:sym typeface="Arial"/>
              </a:rPr>
              <a:t>teps:</a:t>
            </a:r>
            <a:endParaRPr sz="3200" b="1" i="0" u="none" strike="noStrike" cap="none" dirty="0">
              <a:solidFill>
                <a:srgbClr val="000000"/>
              </a:solidFill>
              <a:latin typeface="Times New Roman"/>
              <a:ea typeface="Arial"/>
              <a:cs typeface="Arial"/>
            </a:endParaRPr>
          </a:p>
          <a:p>
            <a:pPr marL="292100" indent="-292100">
              <a:buClr>
                <a:schemeClr val="dk1"/>
              </a:buClr>
              <a:buSzPts val="2800"/>
              <a:buFont typeface="Calibri"/>
              <a:buChar char="●"/>
            </a:pPr>
            <a:r>
              <a:rPr lang="en" sz="3050" dirty="0">
                <a:solidFill>
                  <a:schemeClr val="dk1"/>
                </a:solidFill>
                <a:latin typeface="Times New Roman"/>
                <a:ea typeface="Calibri"/>
                <a:cs typeface="Calibri"/>
              </a:rPr>
              <a:t>If a different team decided to pick up the project next year, the experiments we would want them do make would be, testing the ability of PFAS-degrading enzymes DeHa 1 and DeHa 2</a:t>
            </a:r>
          </a:p>
          <a:p>
            <a:pPr marL="292100" indent="-292100">
              <a:buClr>
                <a:schemeClr val="dk1"/>
              </a:buClr>
              <a:buSzPts val="2800"/>
              <a:buFont typeface="Calibri"/>
              <a:buChar char="●"/>
            </a:pPr>
            <a:r>
              <a:rPr lang="en" sz="3050" dirty="0">
                <a:solidFill>
                  <a:schemeClr val="dk1"/>
                </a:solidFill>
                <a:latin typeface="Times New Roman"/>
                <a:ea typeface="Calibri"/>
                <a:cs typeface="Calibri"/>
              </a:rPr>
              <a:t>Also, if the team is able to test the enzyme ability to degrade PFAS, then we would want them to test if the bacterium system can be destroy, by inserting a self-destruct gene rhaS.</a:t>
            </a:r>
          </a:p>
        </p:txBody>
      </p:sp>
      <p:pic>
        <p:nvPicPr>
          <p:cNvPr id="60" name="Google Shape;60;g1efd191b55a_0_0">
            <a:extLst>
              <a:ext uri="{FF2B5EF4-FFF2-40B4-BE49-F238E27FC236}">
                <a16:creationId xmlns:a16="http://schemas.microsoft.com/office/drawing/2014/main" id="{AB6928C2-0F11-ADB4-A4BE-E399849A495F}"/>
              </a:ext>
            </a:extLst>
          </p:cNvPr>
          <p:cNvPicPr preferRelativeResize="0"/>
          <p:nvPr/>
        </p:nvPicPr>
        <p:blipFill rotWithShape="1">
          <a:blip r:embed="rId3">
            <a:alphaModFix/>
          </a:blip>
          <a:srcRect b="-9660"/>
          <a:stretch/>
        </p:blipFill>
        <p:spPr>
          <a:xfrm>
            <a:off x="1050503" y="-141806"/>
            <a:ext cx="7090607" cy="2789978"/>
          </a:xfrm>
          <a:prstGeom prst="rect">
            <a:avLst/>
          </a:prstGeom>
          <a:noFill/>
          <a:ln>
            <a:noFill/>
          </a:ln>
        </p:spPr>
      </p:pic>
      <p:sp>
        <p:nvSpPr>
          <p:cNvPr id="61" name="Google Shape;61;g1efd191b55a_0_0">
            <a:extLst>
              <a:ext uri="{FF2B5EF4-FFF2-40B4-BE49-F238E27FC236}">
                <a16:creationId xmlns:a16="http://schemas.microsoft.com/office/drawing/2014/main" id="{E7AB6D08-C52B-8BA4-F546-0A8308F424E2}"/>
              </a:ext>
            </a:extLst>
          </p:cNvPr>
          <p:cNvSpPr/>
          <p:nvPr/>
        </p:nvSpPr>
        <p:spPr>
          <a:xfrm>
            <a:off x="3419271" y="9655351"/>
            <a:ext cx="3014184" cy="30141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rgbClr val="000000"/>
              </a:solidFill>
              <a:latin typeface="Arial"/>
              <a:ea typeface="Arial"/>
              <a:cs typeface="Arial"/>
              <a:sym typeface="Arial"/>
            </a:endParaRPr>
          </a:p>
        </p:txBody>
      </p:sp>
      <p:pic>
        <p:nvPicPr>
          <p:cNvPr id="64" name="Google Shape;64;g1efd191b55a_0_0">
            <a:extLst>
              <a:ext uri="{FF2B5EF4-FFF2-40B4-BE49-F238E27FC236}">
                <a16:creationId xmlns:a16="http://schemas.microsoft.com/office/drawing/2014/main" id="{289D73AB-DF7E-0A45-018C-0A14B08A8BA4}"/>
              </a:ext>
            </a:extLst>
          </p:cNvPr>
          <p:cNvPicPr preferRelativeResize="0"/>
          <p:nvPr/>
        </p:nvPicPr>
        <p:blipFill rotWithShape="1">
          <a:blip r:embed="rId4">
            <a:alphaModFix/>
          </a:blip>
          <a:srcRect t="13551" b="12033"/>
          <a:stretch/>
        </p:blipFill>
        <p:spPr>
          <a:xfrm>
            <a:off x="10817115" y="19075817"/>
            <a:ext cx="5075200" cy="1054826"/>
          </a:xfrm>
          <a:prstGeom prst="rect">
            <a:avLst/>
          </a:prstGeom>
          <a:noFill/>
          <a:ln>
            <a:noFill/>
          </a:ln>
        </p:spPr>
      </p:pic>
      <p:pic>
        <p:nvPicPr>
          <p:cNvPr id="66" name="Google Shape;66;g1efd191b55a_0_0">
            <a:extLst>
              <a:ext uri="{FF2B5EF4-FFF2-40B4-BE49-F238E27FC236}">
                <a16:creationId xmlns:a16="http://schemas.microsoft.com/office/drawing/2014/main" id="{53022844-B924-91C8-BEF1-218DC04417C3}"/>
              </a:ext>
            </a:extLst>
          </p:cNvPr>
          <p:cNvPicPr preferRelativeResize="0"/>
          <p:nvPr/>
        </p:nvPicPr>
        <p:blipFill rotWithShape="1">
          <a:blip r:embed="rId5">
            <a:alphaModFix/>
          </a:blip>
          <a:srcRect l="9561" t="23329" r="11287" b="23600"/>
          <a:stretch/>
        </p:blipFill>
        <p:spPr>
          <a:xfrm>
            <a:off x="6225078" y="18820567"/>
            <a:ext cx="4592044" cy="1565348"/>
          </a:xfrm>
          <a:prstGeom prst="rect">
            <a:avLst/>
          </a:prstGeom>
          <a:noFill/>
          <a:ln>
            <a:noFill/>
          </a:ln>
        </p:spPr>
      </p:pic>
      <p:pic>
        <p:nvPicPr>
          <p:cNvPr id="67" name="Google Shape;67;g1efd191b55a_0_0">
            <a:extLst>
              <a:ext uri="{FF2B5EF4-FFF2-40B4-BE49-F238E27FC236}">
                <a16:creationId xmlns:a16="http://schemas.microsoft.com/office/drawing/2014/main" id="{27D01F6C-EBE7-AF0D-2812-5502E72703D8}"/>
              </a:ext>
            </a:extLst>
          </p:cNvPr>
          <p:cNvPicPr preferRelativeResize="0"/>
          <p:nvPr/>
        </p:nvPicPr>
        <p:blipFill rotWithShape="1">
          <a:blip r:embed="rId6">
            <a:alphaModFix/>
          </a:blip>
          <a:srcRect/>
          <a:stretch/>
        </p:blipFill>
        <p:spPr>
          <a:xfrm>
            <a:off x="23944681" y="18820555"/>
            <a:ext cx="4047247" cy="1565350"/>
          </a:xfrm>
          <a:prstGeom prst="rect">
            <a:avLst/>
          </a:prstGeom>
          <a:noFill/>
          <a:ln>
            <a:noFill/>
          </a:ln>
        </p:spPr>
      </p:pic>
      <p:pic>
        <p:nvPicPr>
          <p:cNvPr id="68" name="Google Shape;68;g1efd191b55a_0_0">
            <a:extLst>
              <a:ext uri="{FF2B5EF4-FFF2-40B4-BE49-F238E27FC236}">
                <a16:creationId xmlns:a16="http://schemas.microsoft.com/office/drawing/2014/main" id="{7F5694D0-0A63-51C6-EB07-A508F8B28356}"/>
              </a:ext>
            </a:extLst>
          </p:cNvPr>
          <p:cNvPicPr preferRelativeResize="0"/>
          <p:nvPr/>
        </p:nvPicPr>
        <p:blipFill rotWithShape="1">
          <a:blip r:embed="rId7">
            <a:alphaModFix/>
          </a:blip>
          <a:srcRect/>
          <a:stretch/>
        </p:blipFill>
        <p:spPr>
          <a:xfrm>
            <a:off x="4089127" y="18743092"/>
            <a:ext cx="1772775" cy="1720275"/>
          </a:xfrm>
          <a:prstGeom prst="rect">
            <a:avLst/>
          </a:prstGeom>
          <a:noFill/>
          <a:ln>
            <a:noFill/>
          </a:ln>
        </p:spPr>
      </p:pic>
      <p:pic>
        <p:nvPicPr>
          <p:cNvPr id="69" name="Google Shape;69;g1efd191b55a_0_0">
            <a:extLst>
              <a:ext uri="{FF2B5EF4-FFF2-40B4-BE49-F238E27FC236}">
                <a16:creationId xmlns:a16="http://schemas.microsoft.com/office/drawing/2014/main" id="{2B1BE1E5-87E0-5A04-AA88-7605B19EB911}"/>
              </a:ext>
            </a:extLst>
          </p:cNvPr>
          <p:cNvPicPr preferRelativeResize="0"/>
          <p:nvPr/>
        </p:nvPicPr>
        <p:blipFill>
          <a:blip r:embed="rId8">
            <a:alphaModFix/>
          </a:blip>
          <a:stretch>
            <a:fillRect/>
          </a:stretch>
        </p:blipFill>
        <p:spPr>
          <a:xfrm>
            <a:off x="28584290" y="18820554"/>
            <a:ext cx="4816123" cy="1565349"/>
          </a:xfrm>
          <a:prstGeom prst="rect">
            <a:avLst/>
          </a:prstGeom>
          <a:noFill/>
          <a:ln>
            <a:noFill/>
          </a:ln>
        </p:spPr>
      </p:pic>
      <p:pic>
        <p:nvPicPr>
          <p:cNvPr id="70" name="Google Shape;70;g1efd191b55a_0_0">
            <a:extLst>
              <a:ext uri="{FF2B5EF4-FFF2-40B4-BE49-F238E27FC236}">
                <a16:creationId xmlns:a16="http://schemas.microsoft.com/office/drawing/2014/main" id="{66D223E0-3B77-0529-6AB0-146CDEC2AFC1}"/>
              </a:ext>
            </a:extLst>
          </p:cNvPr>
          <p:cNvPicPr preferRelativeResize="0"/>
          <p:nvPr/>
        </p:nvPicPr>
        <p:blipFill>
          <a:blip r:embed="rId9">
            <a:alphaModFix/>
          </a:blip>
          <a:stretch>
            <a:fillRect/>
          </a:stretch>
        </p:blipFill>
        <p:spPr>
          <a:xfrm>
            <a:off x="16291165" y="18898019"/>
            <a:ext cx="7061181" cy="1565350"/>
          </a:xfrm>
          <a:prstGeom prst="rect">
            <a:avLst/>
          </a:prstGeom>
          <a:noFill/>
          <a:ln>
            <a:noFill/>
          </a:ln>
        </p:spPr>
      </p:pic>
      <p:sp>
        <p:nvSpPr>
          <p:cNvPr id="2" name="TextBox 1">
            <a:extLst>
              <a:ext uri="{FF2B5EF4-FFF2-40B4-BE49-F238E27FC236}">
                <a16:creationId xmlns:a16="http://schemas.microsoft.com/office/drawing/2014/main" id="{0CD55E78-D247-42C9-010C-E03C812AE5DF}"/>
              </a:ext>
            </a:extLst>
          </p:cNvPr>
          <p:cNvSpPr txBox="1"/>
          <p:nvPr/>
        </p:nvSpPr>
        <p:spPr>
          <a:xfrm>
            <a:off x="16052659" y="2903906"/>
            <a:ext cx="34775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3200" b="1" dirty="0"/>
              <a:t>Science Content</a:t>
            </a:r>
            <a:endParaRPr lang="en-US" dirty="0"/>
          </a:p>
        </p:txBody>
      </p:sp>
      <p:sp>
        <p:nvSpPr>
          <p:cNvPr id="3" name="TextBox 2">
            <a:extLst>
              <a:ext uri="{FF2B5EF4-FFF2-40B4-BE49-F238E27FC236}">
                <a16:creationId xmlns:a16="http://schemas.microsoft.com/office/drawing/2014/main" id="{CAAB5B94-3723-2841-D052-466851393358}"/>
              </a:ext>
            </a:extLst>
          </p:cNvPr>
          <p:cNvSpPr txBox="1"/>
          <p:nvPr/>
        </p:nvSpPr>
        <p:spPr>
          <a:xfrm>
            <a:off x="11973892" y="3429627"/>
            <a:ext cx="1167073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Times New Roman"/>
              </a:rPr>
              <a:t>Experiment description:</a:t>
            </a:r>
          </a:p>
          <a:p>
            <a:r>
              <a:rPr lang="en-US" sz="2800" dirty="0">
                <a:latin typeface="Times New Roman"/>
              </a:rPr>
              <a:t>Our plasmid is designed for our proof of concept that contains a </a:t>
            </a:r>
            <a:r>
              <a:rPr lang="en-US" sz="2800" dirty="0" err="1">
                <a:latin typeface="Times New Roman"/>
              </a:rPr>
              <a:t>prmA</a:t>
            </a:r>
            <a:r>
              <a:rPr lang="en-US" sz="2800" dirty="0">
                <a:latin typeface="Times New Roman"/>
              </a:rPr>
              <a:t> Promoter with a </a:t>
            </a:r>
            <a:r>
              <a:rPr lang="en-US" sz="2800" dirty="0" err="1">
                <a:latin typeface="Times New Roman"/>
              </a:rPr>
              <a:t>Superfolded</a:t>
            </a:r>
            <a:r>
              <a:rPr lang="en-US" sz="2800" dirty="0">
                <a:latin typeface="Times New Roman"/>
              </a:rPr>
              <a:t> GFP which will then be inserted into BL21 cells. The results would be the expression of GFP from our system in the presence of ampicillin or PFAS. </a:t>
            </a:r>
          </a:p>
        </p:txBody>
      </p:sp>
      <p:pic>
        <p:nvPicPr>
          <p:cNvPr id="4" name="Picture 3">
            <a:extLst>
              <a:ext uri="{FF2B5EF4-FFF2-40B4-BE49-F238E27FC236}">
                <a16:creationId xmlns:a16="http://schemas.microsoft.com/office/drawing/2014/main" id="{595F6E12-81E3-5218-A281-6846AB8462D4}"/>
              </a:ext>
            </a:extLst>
          </p:cNvPr>
          <p:cNvPicPr>
            <a:picLocks noChangeAspect="1"/>
          </p:cNvPicPr>
          <p:nvPr/>
        </p:nvPicPr>
        <p:blipFill>
          <a:blip r:embed="rId10"/>
          <a:srcRect l="16160" t="2767" r="16872" b="5180"/>
          <a:stretch/>
        </p:blipFill>
        <p:spPr>
          <a:xfrm>
            <a:off x="16945056" y="5174878"/>
            <a:ext cx="4409781" cy="4152996"/>
          </a:xfrm>
          <a:prstGeom prst="rect">
            <a:avLst/>
          </a:prstGeom>
        </p:spPr>
      </p:pic>
      <p:cxnSp>
        <p:nvCxnSpPr>
          <p:cNvPr id="5" name="Connector: Elbow 4">
            <a:extLst>
              <a:ext uri="{FF2B5EF4-FFF2-40B4-BE49-F238E27FC236}">
                <a16:creationId xmlns:a16="http://schemas.microsoft.com/office/drawing/2014/main" id="{BDBAE93A-BE6A-8423-C92B-0FC4241A9204}"/>
              </a:ext>
            </a:extLst>
          </p:cNvPr>
          <p:cNvCxnSpPr/>
          <p:nvPr/>
        </p:nvCxnSpPr>
        <p:spPr>
          <a:xfrm>
            <a:off x="21138272" y="7402509"/>
            <a:ext cx="440472" cy="2499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E5111676-539A-AB0E-3885-0F763D9E0845}"/>
              </a:ext>
            </a:extLst>
          </p:cNvPr>
          <p:cNvCxnSpPr>
            <a:cxnSpLocks/>
          </p:cNvCxnSpPr>
          <p:nvPr/>
        </p:nvCxnSpPr>
        <p:spPr>
          <a:xfrm>
            <a:off x="20507334" y="8456689"/>
            <a:ext cx="678902" cy="1308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C92E6FBA-3A7C-EA16-654A-E25C76EF23BF}"/>
              </a:ext>
            </a:extLst>
          </p:cNvPr>
          <p:cNvCxnSpPr>
            <a:cxnSpLocks/>
          </p:cNvCxnSpPr>
          <p:nvPr/>
        </p:nvCxnSpPr>
        <p:spPr>
          <a:xfrm flipH="1">
            <a:off x="18500798" y="9145703"/>
            <a:ext cx="190983" cy="3035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DCD2D31E-B654-046F-4E44-9847965DDC43}"/>
              </a:ext>
            </a:extLst>
          </p:cNvPr>
          <p:cNvCxnSpPr>
            <a:cxnSpLocks/>
          </p:cNvCxnSpPr>
          <p:nvPr/>
        </p:nvCxnSpPr>
        <p:spPr>
          <a:xfrm flipH="1">
            <a:off x="17057665" y="8304246"/>
            <a:ext cx="405552" cy="2738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4248A17B-D496-355C-E0DC-69ADBE75D17D}"/>
              </a:ext>
            </a:extLst>
          </p:cNvPr>
          <p:cNvCxnSpPr>
            <a:cxnSpLocks/>
          </p:cNvCxnSpPr>
          <p:nvPr/>
        </p:nvCxnSpPr>
        <p:spPr>
          <a:xfrm>
            <a:off x="20745874" y="6174715"/>
            <a:ext cx="881358" cy="2499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D7342E3D-3724-807A-03A3-E35810660792}"/>
              </a:ext>
            </a:extLst>
          </p:cNvPr>
          <p:cNvCxnSpPr>
            <a:cxnSpLocks/>
          </p:cNvCxnSpPr>
          <p:nvPr/>
        </p:nvCxnSpPr>
        <p:spPr>
          <a:xfrm flipH="1">
            <a:off x="17165250" y="5901465"/>
            <a:ext cx="739195" cy="1427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9F6C6797-FDE7-68DB-B621-BDE64457AFEF}"/>
              </a:ext>
            </a:extLst>
          </p:cNvPr>
          <p:cNvCxnSpPr/>
          <p:nvPr/>
        </p:nvCxnSpPr>
        <p:spPr>
          <a:xfrm flipV="1">
            <a:off x="18754553" y="5322948"/>
            <a:ext cx="1560573" cy="1672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21">
            <a:extLst>
              <a:ext uri="{FF2B5EF4-FFF2-40B4-BE49-F238E27FC236}">
                <a16:creationId xmlns:a16="http://schemas.microsoft.com/office/drawing/2014/main" id="{5617D16E-5660-AA9B-C57E-6A19976A11E1}"/>
              </a:ext>
            </a:extLst>
          </p:cNvPr>
          <p:cNvSpPr txBox="1"/>
          <p:nvPr/>
        </p:nvSpPr>
        <p:spPr>
          <a:xfrm>
            <a:off x="21596549" y="7140691"/>
            <a:ext cx="1673574"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err="1">
                <a:latin typeface="Times New Roman"/>
              </a:rPr>
              <a:t>araBAD</a:t>
            </a:r>
            <a:r>
              <a:rPr lang="en-US" sz="2800">
                <a:latin typeface="Times New Roman"/>
              </a:rPr>
              <a:t> Promoter</a:t>
            </a:r>
          </a:p>
        </p:txBody>
      </p:sp>
      <p:sp>
        <p:nvSpPr>
          <p:cNvPr id="13" name="TextBox 22">
            <a:extLst>
              <a:ext uri="{FF2B5EF4-FFF2-40B4-BE49-F238E27FC236}">
                <a16:creationId xmlns:a16="http://schemas.microsoft.com/office/drawing/2014/main" id="{4F378BB5-37BB-2A23-CE47-4D96DF4BA3CB}"/>
              </a:ext>
            </a:extLst>
          </p:cNvPr>
          <p:cNvSpPr txBox="1"/>
          <p:nvPr/>
        </p:nvSpPr>
        <p:spPr>
          <a:xfrm>
            <a:off x="21142487" y="8187266"/>
            <a:ext cx="2276953"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err="1">
                <a:latin typeface="Times New Roman"/>
              </a:rPr>
              <a:t>Superfolded</a:t>
            </a:r>
            <a:r>
              <a:rPr lang="en-US" sz="2800">
                <a:latin typeface="Times New Roman"/>
              </a:rPr>
              <a:t> GFP</a:t>
            </a:r>
          </a:p>
        </p:txBody>
      </p:sp>
      <p:sp>
        <p:nvSpPr>
          <p:cNvPr id="14" name="TextBox 23">
            <a:extLst>
              <a:ext uri="{FF2B5EF4-FFF2-40B4-BE49-F238E27FC236}">
                <a16:creationId xmlns:a16="http://schemas.microsoft.com/office/drawing/2014/main" id="{B90DF515-D845-2C0E-F902-221A81F0DCE4}"/>
              </a:ext>
            </a:extLst>
          </p:cNvPr>
          <p:cNvSpPr txBox="1"/>
          <p:nvPr/>
        </p:nvSpPr>
        <p:spPr>
          <a:xfrm>
            <a:off x="17160353" y="8990118"/>
            <a:ext cx="1852799"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err="1">
                <a:latin typeface="Times New Roman"/>
              </a:rPr>
              <a:t>AmpR</a:t>
            </a:r>
            <a:r>
              <a:rPr lang="en-US" sz="2800">
                <a:latin typeface="Times New Roman"/>
              </a:rPr>
              <a:t> Promoter</a:t>
            </a:r>
          </a:p>
        </p:txBody>
      </p:sp>
      <p:sp>
        <p:nvSpPr>
          <p:cNvPr id="15" name="TextBox 24">
            <a:extLst>
              <a:ext uri="{FF2B5EF4-FFF2-40B4-BE49-F238E27FC236}">
                <a16:creationId xmlns:a16="http://schemas.microsoft.com/office/drawing/2014/main" id="{0C42FD04-21AF-5727-5423-EB5ABF553607}"/>
              </a:ext>
            </a:extLst>
          </p:cNvPr>
          <p:cNvSpPr txBox="1"/>
          <p:nvPr/>
        </p:nvSpPr>
        <p:spPr>
          <a:xfrm>
            <a:off x="15996141" y="8319508"/>
            <a:ext cx="118258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err="1">
                <a:latin typeface="Times New Roman"/>
              </a:rPr>
              <a:t>AmpR</a:t>
            </a:r>
            <a:endParaRPr lang="en-US" sz="2800">
              <a:latin typeface="Times New Roman"/>
            </a:endParaRPr>
          </a:p>
        </p:txBody>
      </p:sp>
      <p:sp>
        <p:nvSpPr>
          <p:cNvPr id="16" name="TextBox 26">
            <a:extLst>
              <a:ext uri="{FF2B5EF4-FFF2-40B4-BE49-F238E27FC236}">
                <a16:creationId xmlns:a16="http://schemas.microsoft.com/office/drawing/2014/main" id="{BF4A45D1-A1C7-9A95-2CD7-3878590DE3A7}"/>
              </a:ext>
            </a:extLst>
          </p:cNvPr>
          <p:cNvSpPr txBox="1"/>
          <p:nvPr/>
        </p:nvSpPr>
        <p:spPr>
          <a:xfrm>
            <a:off x="15757912" y="5704458"/>
            <a:ext cx="1778998"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a:latin typeface="Times New Roman"/>
              </a:rPr>
              <a:t>PBR322</a:t>
            </a:r>
          </a:p>
          <a:p>
            <a:r>
              <a:rPr lang="en-US" sz="2800" err="1">
                <a:latin typeface="Times New Roman"/>
              </a:rPr>
              <a:t>ori</a:t>
            </a:r>
            <a:endParaRPr lang="en-US" sz="2800">
              <a:latin typeface="Times New Roman"/>
            </a:endParaRPr>
          </a:p>
        </p:txBody>
      </p:sp>
      <p:sp>
        <p:nvSpPr>
          <p:cNvPr id="17" name="TextBox 27">
            <a:extLst>
              <a:ext uri="{FF2B5EF4-FFF2-40B4-BE49-F238E27FC236}">
                <a16:creationId xmlns:a16="http://schemas.microsoft.com/office/drawing/2014/main" id="{F3D62CF5-0E4A-AABB-8C2F-D35F6E73F869}"/>
              </a:ext>
            </a:extLst>
          </p:cNvPr>
          <p:cNvSpPr txBox="1"/>
          <p:nvPr/>
        </p:nvSpPr>
        <p:spPr>
          <a:xfrm>
            <a:off x="21646855" y="6048605"/>
            <a:ext cx="110332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err="1">
                <a:latin typeface="Times New Roman"/>
              </a:rPr>
              <a:t>araC</a:t>
            </a:r>
            <a:endParaRPr lang="en-US" sz="2800">
              <a:latin typeface="Times New Roman"/>
            </a:endParaRPr>
          </a:p>
        </p:txBody>
      </p:sp>
      <p:sp>
        <p:nvSpPr>
          <p:cNvPr id="18" name="TextBox 28">
            <a:extLst>
              <a:ext uri="{FF2B5EF4-FFF2-40B4-BE49-F238E27FC236}">
                <a16:creationId xmlns:a16="http://schemas.microsoft.com/office/drawing/2014/main" id="{A5DBFE35-E99A-FC36-42ED-6C7E80B38FBD}"/>
              </a:ext>
            </a:extLst>
          </p:cNvPr>
          <p:cNvSpPr txBox="1"/>
          <p:nvPr/>
        </p:nvSpPr>
        <p:spPr>
          <a:xfrm>
            <a:off x="20223193" y="5131610"/>
            <a:ext cx="92856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a:latin typeface="Times New Roman"/>
              </a:rPr>
              <a:t>Bom</a:t>
            </a:r>
          </a:p>
        </p:txBody>
      </p:sp>
      <p:pic>
        <p:nvPicPr>
          <p:cNvPr id="19" name="Picture 18">
            <a:extLst>
              <a:ext uri="{FF2B5EF4-FFF2-40B4-BE49-F238E27FC236}">
                <a16:creationId xmlns:a16="http://schemas.microsoft.com/office/drawing/2014/main" id="{0C295378-E585-9420-BBF8-B1F30F5123F8}"/>
              </a:ext>
            </a:extLst>
          </p:cNvPr>
          <p:cNvPicPr>
            <a:picLocks noChangeAspect="1"/>
          </p:cNvPicPr>
          <p:nvPr/>
        </p:nvPicPr>
        <p:blipFill>
          <a:blip r:embed="rId10"/>
          <a:srcRect l="13278" t="-625" r="11116" b="5768"/>
          <a:stretch/>
        </p:blipFill>
        <p:spPr>
          <a:xfrm>
            <a:off x="13092808" y="11465911"/>
            <a:ext cx="4599520" cy="4130993"/>
          </a:xfrm>
          <a:prstGeom prst="rect">
            <a:avLst/>
          </a:prstGeom>
        </p:spPr>
      </p:pic>
      <p:cxnSp>
        <p:nvCxnSpPr>
          <p:cNvPr id="20" name="Connector: Elbow 19">
            <a:extLst>
              <a:ext uri="{FF2B5EF4-FFF2-40B4-BE49-F238E27FC236}">
                <a16:creationId xmlns:a16="http://schemas.microsoft.com/office/drawing/2014/main" id="{826CE653-1E61-A49F-00E2-E0CD1606168A}"/>
              </a:ext>
            </a:extLst>
          </p:cNvPr>
          <p:cNvCxnSpPr>
            <a:cxnSpLocks/>
          </p:cNvCxnSpPr>
          <p:nvPr/>
        </p:nvCxnSpPr>
        <p:spPr>
          <a:xfrm>
            <a:off x="17153318" y="13841751"/>
            <a:ext cx="440472" cy="2499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6894D4F8-850A-29BA-5E7C-3A4BB2846BFD}"/>
              </a:ext>
            </a:extLst>
          </p:cNvPr>
          <p:cNvCxnSpPr>
            <a:cxnSpLocks/>
          </p:cNvCxnSpPr>
          <p:nvPr/>
        </p:nvCxnSpPr>
        <p:spPr>
          <a:xfrm>
            <a:off x="16645942" y="14899644"/>
            <a:ext cx="440472" cy="2499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CB90DFD5-4AB4-099A-1CF2-A668E66F9099}"/>
              </a:ext>
            </a:extLst>
          </p:cNvPr>
          <p:cNvCxnSpPr>
            <a:cxnSpLocks/>
          </p:cNvCxnSpPr>
          <p:nvPr/>
        </p:nvCxnSpPr>
        <p:spPr>
          <a:xfrm flipH="1">
            <a:off x="14532239" y="15382225"/>
            <a:ext cx="369805" cy="4525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F3AD986B-216B-6A7D-E9AB-5156904DB622}"/>
              </a:ext>
            </a:extLst>
          </p:cNvPr>
          <p:cNvCxnSpPr>
            <a:cxnSpLocks/>
          </p:cNvCxnSpPr>
          <p:nvPr/>
        </p:nvCxnSpPr>
        <p:spPr>
          <a:xfrm flipH="1">
            <a:off x="13428393" y="14751049"/>
            <a:ext cx="405552" cy="2738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FB7B2046-2F20-F203-6E42-0CAEA246C5A2}"/>
              </a:ext>
            </a:extLst>
          </p:cNvPr>
          <p:cNvCxnSpPr>
            <a:cxnSpLocks/>
          </p:cNvCxnSpPr>
          <p:nvPr/>
        </p:nvCxnSpPr>
        <p:spPr>
          <a:xfrm flipH="1">
            <a:off x="12963738" y="13377179"/>
            <a:ext cx="608122" cy="2976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F9782ED1-BBDC-0DC9-AC3B-5B0E5C00753C}"/>
              </a:ext>
            </a:extLst>
          </p:cNvPr>
          <p:cNvCxnSpPr>
            <a:cxnSpLocks/>
          </p:cNvCxnSpPr>
          <p:nvPr/>
        </p:nvCxnSpPr>
        <p:spPr>
          <a:xfrm>
            <a:off x="16871880" y="12670439"/>
            <a:ext cx="881358" cy="2499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BCB02205-3D71-00C3-3981-263D6C0D8FFF}"/>
              </a:ext>
            </a:extLst>
          </p:cNvPr>
          <p:cNvCxnSpPr>
            <a:cxnSpLocks/>
          </p:cNvCxnSpPr>
          <p:nvPr/>
        </p:nvCxnSpPr>
        <p:spPr>
          <a:xfrm flipH="1">
            <a:off x="13262027" y="12384543"/>
            <a:ext cx="739195" cy="1427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21E7CB80-1D8F-4FA4-9326-F37B17A57DA3}"/>
              </a:ext>
            </a:extLst>
          </p:cNvPr>
          <p:cNvCxnSpPr>
            <a:cxnSpLocks/>
          </p:cNvCxnSpPr>
          <p:nvPr/>
        </p:nvCxnSpPr>
        <p:spPr>
          <a:xfrm flipV="1">
            <a:off x="15232274" y="11397091"/>
            <a:ext cx="321325" cy="5008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85">
            <a:extLst>
              <a:ext uri="{FF2B5EF4-FFF2-40B4-BE49-F238E27FC236}">
                <a16:creationId xmlns:a16="http://schemas.microsoft.com/office/drawing/2014/main" id="{EC7C03E5-0933-D2DE-00AD-C18E9CB81832}"/>
              </a:ext>
            </a:extLst>
          </p:cNvPr>
          <p:cNvSpPr txBox="1"/>
          <p:nvPr/>
        </p:nvSpPr>
        <p:spPr>
          <a:xfrm>
            <a:off x="17611208" y="13706356"/>
            <a:ext cx="1555939"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200" err="1">
                <a:latin typeface="Times New Roman"/>
              </a:rPr>
              <a:t>prmA</a:t>
            </a:r>
            <a:r>
              <a:rPr lang="en-US" sz="2200">
                <a:latin typeface="Times New Roman"/>
              </a:rPr>
              <a:t> Promoter</a:t>
            </a:r>
          </a:p>
        </p:txBody>
      </p:sp>
      <p:sp>
        <p:nvSpPr>
          <p:cNvPr id="29" name="TextBox 86">
            <a:extLst>
              <a:ext uri="{FF2B5EF4-FFF2-40B4-BE49-F238E27FC236}">
                <a16:creationId xmlns:a16="http://schemas.microsoft.com/office/drawing/2014/main" id="{6BF226EE-7207-D0E7-34EB-5EC1E230C5BE}"/>
              </a:ext>
            </a:extLst>
          </p:cNvPr>
          <p:cNvSpPr txBox="1"/>
          <p:nvPr/>
        </p:nvSpPr>
        <p:spPr>
          <a:xfrm>
            <a:off x="17010432" y="14746247"/>
            <a:ext cx="209877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err="1">
                <a:latin typeface="Times New Roman"/>
              </a:rPr>
              <a:t>Superfolded</a:t>
            </a:r>
            <a:r>
              <a:rPr lang="en-US" sz="2800">
                <a:latin typeface="Times New Roman"/>
              </a:rPr>
              <a:t> GFP</a:t>
            </a:r>
          </a:p>
        </p:txBody>
      </p:sp>
      <p:sp>
        <p:nvSpPr>
          <p:cNvPr id="30" name="TextBox 87">
            <a:extLst>
              <a:ext uri="{FF2B5EF4-FFF2-40B4-BE49-F238E27FC236}">
                <a16:creationId xmlns:a16="http://schemas.microsoft.com/office/drawing/2014/main" id="{787BE61B-8509-11AD-F4A1-F2C0F2833589}"/>
              </a:ext>
            </a:extLst>
          </p:cNvPr>
          <p:cNvSpPr txBox="1"/>
          <p:nvPr/>
        </p:nvSpPr>
        <p:spPr>
          <a:xfrm>
            <a:off x="13271155" y="15487522"/>
            <a:ext cx="1817881"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err="1">
                <a:latin typeface="Times New Roman"/>
              </a:rPr>
              <a:t>AmpR</a:t>
            </a:r>
            <a:r>
              <a:rPr lang="en-US" sz="2800">
                <a:latin typeface="Times New Roman"/>
              </a:rPr>
              <a:t> Promoter</a:t>
            </a:r>
          </a:p>
        </p:txBody>
      </p:sp>
      <p:sp>
        <p:nvSpPr>
          <p:cNvPr id="31" name="TextBox 88">
            <a:extLst>
              <a:ext uri="{FF2B5EF4-FFF2-40B4-BE49-F238E27FC236}">
                <a16:creationId xmlns:a16="http://schemas.microsoft.com/office/drawing/2014/main" id="{810EBFD5-55C8-7BCB-366E-9DAD39AC92EB}"/>
              </a:ext>
            </a:extLst>
          </p:cNvPr>
          <p:cNvSpPr txBox="1"/>
          <p:nvPr/>
        </p:nvSpPr>
        <p:spPr>
          <a:xfrm>
            <a:off x="12406943" y="14636131"/>
            <a:ext cx="1215363"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err="1">
                <a:latin typeface="Times New Roman"/>
              </a:rPr>
              <a:t>AmpR</a:t>
            </a:r>
            <a:endParaRPr lang="en-US" sz="2800">
              <a:latin typeface="Times New Roman"/>
            </a:endParaRPr>
          </a:p>
        </p:txBody>
      </p:sp>
      <p:sp>
        <p:nvSpPr>
          <p:cNvPr id="32" name="TextBox 89">
            <a:extLst>
              <a:ext uri="{FF2B5EF4-FFF2-40B4-BE49-F238E27FC236}">
                <a16:creationId xmlns:a16="http://schemas.microsoft.com/office/drawing/2014/main" id="{5B1E31F5-0F64-FC4E-28E6-57DBF6D1BD14}"/>
              </a:ext>
            </a:extLst>
          </p:cNvPr>
          <p:cNvSpPr txBox="1"/>
          <p:nvPr/>
        </p:nvSpPr>
        <p:spPr>
          <a:xfrm>
            <a:off x="12092972" y="13380569"/>
            <a:ext cx="13372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a:latin typeface="Times New Roman"/>
              </a:rPr>
              <a:t>f1 </a:t>
            </a:r>
            <a:r>
              <a:rPr lang="en-US" sz="2800" err="1">
                <a:latin typeface="Times New Roman"/>
              </a:rPr>
              <a:t>ori</a:t>
            </a:r>
            <a:endParaRPr lang="en-US" sz="2800">
              <a:latin typeface="Times New Roman"/>
            </a:endParaRPr>
          </a:p>
        </p:txBody>
      </p:sp>
      <p:sp>
        <p:nvSpPr>
          <p:cNvPr id="33" name="TextBox 90">
            <a:extLst>
              <a:ext uri="{FF2B5EF4-FFF2-40B4-BE49-F238E27FC236}">
                <a16:creationId xmlns:a16="http://schemas.microsoft.com/office/drawing/2014/main" id="{2C2249C0-25C7-2021-02E5-6424D108E40A}"/>
              </a:ext>
            </a:extLst>
          </p:cNvPr>
          <p:cNvSpPr txBox="1"/>
          <p:nvPr/>
        </p:nvSpPr>
        <p:spPr>
          <a:xfrm>
            <a:off x="12329675" y="11899249"/>
            <a:ext cx="1796856"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a:latin typeface="Times New Roman"/>
              </a:rPr>
              <a:t>PBR322 </a:t>
            </a:r>
            <a:r>
              <a:rPr lang="en-US" sz="2800" err="1">
                <a:latin typeface="Times New Roman"/>
              </a:rPr>
              <a:t>ori</a:t>
            </a:r>
            <a:endParaRPr lang="en-US" sz="2800">
              <a:latin typeface="Times New Roman"/>
            </a:endParaRPr>
          </a:p>
        </p:txBody>
      </p:sp>
      <p:sp>
        <p:nvSpPr>
          <p:cNvPr id="34" name="TextBox 91">
            <a:extLst>
              <a:ext uri="{FF2B5EF4-FFF2-40B4-BE49-F238E27FC236}">
                <a16:creationId xmlns:a16="http://schemas.microsoft.com/office/drawing/2014/main" id="{D21819A3-155E-2C3F-2B8B-FBCF9D8508ED}"/>
              </a:ext>
            </a:extLst>
          </p:cNvPr>
          <p:cNvSpPr txBox="1"/>
          <p:nvPr/>
        </p:nvSpPr>
        <p:spPr>
          <a:xfrm>
            <a:off x="17694576" y="12593969"/>
            <a:ext cx="107155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err="1">
                <a:latin typeface="Times New Roman"/>
              </a:rPr>
              <a:t>araC</a:t>
            </a:r>
            <a:endParaRPr lang="en-US" sz="2800">
              <a:latin typeface="Times New Roman"/>
            </a:endParaRPr>
          </a:p>
        </p:txBody>
      </p:sp>
      <p:sp>
        <p:nvSpPr>
          <p:cNvPr id="35" name="TextBox 92">
            <a:extLst>
              <a:ext uri="{FF2B5EF4-FFF2-40B4-BE49-F238E27FC236}">
                <a16:creationId xmlns:a16="http://schemas.microsoft.com/office/drawing/2014/main" id="{F7C4E824-0A5B-A7BA-4CF7-0F9D6B0013C4}"/>
              </a:ext>
            </a:extLst>
          </p:cNvPr>
          <p:cNvSpPr txBox="1"/>
          <p:nvPr/>
        </p:nvSpPr>
        <p:spPr>
          <a:xfrm>
            <a:off x="15545130" y="11130140"/>
            <a:ext cx="92856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a:latin typeface="Times New Roman"/>
              </a:rPr>
              <a:t>Bom</a:t>
            </a:r>
          </a:p>
        </p:txBody>
      </p:sp>
      <p:sp>
        <p:nvSpPr>
          <p:cNvPr id="36" name="TextBox 35">
            <a:extLst>
              <a:ext uri="{FF2B5EF4-FFF2-40B4-BE49-F238E27FC236}">
                <a16:creationId xmlns:a16="http://schemas.microsoft.com/office/drawing/2014/main" id="{0BB2F380-A201-4187-19BD-CF06C83D2B14}"/>
              </a:ext>
            </a:extLst>
          </p:cNvPr>
          <p:cNvSpPr txBox="1"/>
          <p:nvPr/>
        </p:nvSpPr>
        <p:spPr>
          <a:xfrm>
            <a:off x="12013638" y="5982848"/>
            <a:ext cx="366944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Times New Roman"/>
              </a:rPr>
              <a:t>The first image shows the plasmid with the </a:t>
            </a:r>
            <a:r>
              <a:rPr lang="en-US" sz="2800" dirty="0" err="1">
                <a:latin typeface="Times New Roman"/>
              </a:rPr>
              <a:t>araBAD</a:t>
            </a:r>
            <a:r>
              <a:rPr lang="en-US" sz="2800" dirty="0">
                <a:latin typeface="Times New Roman"/>
              </a:rPr>
              <a:t> promoter that would be use as our positive control. The results should show the expression of GFP when arabinose is added to the system.</a:t>
            </a:r>
          </a:p>
        </p:txBody>
      </p:sp>
      <p:sp>
        <p:nvSpPr>
          <p:cNvPr id="37" name="TextBox 36">
            <a:extLst>
              <a:ext uri="{FF2B5EF4-FFF2-40B4-BE49-F238E27FC236}">
                <a16:creationId xmlns:a16="http://schemas.microsoft.com/office/drawing/2014/main" id="{E36E1DE8-BF7A-7889-9FE6-F4D14ECD29C5}"/>
              </a:ext>
            </a:extLst>
          </p:cNvPr>
          <p:cNvSpPr txBox="1"/>
          <p:nvPr/>
        </p:nvSpPr>
        <p:spPr>
          <a:xfrm>
            <a:off x="19148672" y="12433767"/>
            <a:ext cx="427456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rPr>
              <a:t>The first image shows the plasmid with the </a:t>
            </a:r>
            <a:r>
              <a:rPr lang="en-US" sz="2800" err="1">
                <a:latin typeface="Times New Roman"/>
              </a:rPr>
              <a:t>araBAD</a:t>
            </a:r>
            <a:r>
              <a:rPr lang="en-US" sz="2800">
                <a:latin typeface="Times New Roman"/>
              </a:rPr>
              <a:t> promoter that would be use as our positive control. The results should show the expression of GFP when arabinose is added to the system. </a:t>
            </a:r>
          </a:p>
        </p:txBody>
      </p:sp>
      <p:sp>
        <p:nvSpPr>
          <p:cNvPr id="42" name="TextBox 41">
            <a:extLst>
              <a:ext uri="{FF2B5EF4-FFF2-40B4-BE49-F238E27FC236}">
                <a16:creationId xmlns:a16="http://schemas.microsoft.com/office/drawing/2014/main" id="{F0437762-4960-2DB9-E459-D7F92E97B879}"/>
              </a:ext>
            </a:extLst>
          </p:cNvPr>
          <p:cNvSpPr txBox="1"/>
          <p:nvPr/>
        </p:nvSpPr>
        <p:spPr>
          <a:xfrm>
            <a:off x="24469890" y="8560984"/>
            <a:ext cx="1164877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Times New Roman"/>
              </a:rPr>
              <a:t>Using the </a:t>
            </a:r>
            <a:r>
              <a:rPr lang="en-US" sz="2800" dirty="0" err="1">
                <a:latin typeface="Times New Roman"/>
              </a:rPr>
              <a:t>NEBuilder</a:t>
            </a:r>
            <a:r>
              <a:rPr lang="en-US" sz="2800" dirty="0">
                <a:latin typeface="Times New Roman"/>
              </a:rPr>
              <a:t> assembly tool we design our primers. With this information we would be able to construct the transgenic bacterium for our proof of concept.</a:t>
            </a:r>
          </a:p>
        </p:txBody>
      </p:sp>
      <p:sp>
        <p:nvSpPr>
          <p:cNvPr id="38" name="TextBox 37">
            <a:extLst>
              <a:ext uri="{FF2B5EF4-FFF2-40B4-BE49-F238E27FC236}">
                <a16:creationId xmlns:a16="http://schemas.microsoft.com/office/drawing/2014/main" id="{9811EDD0-8E4D-9237-6C5F-3EF96E010444}"/>
              </a:ext>
            </a:extLst>
          </p:cNvPr>
          <p:cNvSpPr txBox="1"/>
          <p:nvPr/>
        </p:nvSpPr>
        <p:spPr>
          <a:xfrm>
            <a:off x="14005700" y="13212576"/>
            <a:ext cx="300168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err="1">
                <a:latin typeface="Times New Roman"/>
              </a:rPr>
              <a:t>sfGFP-pBAD</a:t>
            </a:r>
            <a:endParaRPr lang="en-US" sz="2800">
              <a:latin typeface="Times New Roman"/>
            </a:endParaRPr>
          </a:p>
          <a:p>
            <a:r>
              <a:rPr lang="en-US" sz="2800">
                <a:latin typeface="Times New Roman"/>
              </a:rPr>
              <a:t>+</a:t>
            </a:r>
            <a:r>
              <a:rPr lang="en-US" sz="2800" err="1">
                <a:latin typeface="Times New Roman"/>
              </a:rPr>
              <a:t>prmA</a:t>
            </a:r>
            <a:r>
              <a:rPr lang="en-US" sz="2800">
                <a:latin typeface="Times New Roman"/>
              </a:rPr>
              <a:t> Promoter</a:t>
            </a:r>
            <a:endParaRPr lang="en-US">
              <a:latin typeface="Times New Roman"/>
            </a:endParaRPr>
          </a:p>
        </p:txBody>
      </p:sp>
      <p:sp>
        <p:nvSpPr>
          <p:cNvPr id="39" name="TextBox 38">
            <a:extLst>
              <a:ext uri="{FF2B5EF4-FFF2-40B4-BE49-F238E27FC236}">
                <a16:creationId xmlns:a16="http://schemas.microsoft.com/office/drawing/2014/main" id="{F8EBF3A6-5F12-7164-0A73-93A599A6502D}"/>
              </a:ext>
            </a:extLst>
          </p:cNvPr>
          <p:cNvSpPr txBox="1"/>
          <p:nvPr/>
        </p:nvSpPr>
        <p:spPr>
          <a:xfrm>
            <a:off x="18077601" y="6990098"/>
            <a:ext cx="24296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err="1">
                <a:latin typeface="Times New Roman"/>
              </a:rPr>
              <a:t>sfGFP-pBAD</a:t>
            </a:r>
            <a:r>
              <a:rPr lang="en-US" sz="2800">
                <a:latin typeface="Times New Roman"/>
                <a:ea typeface="Arial"/>
                <a:cs typeface="Arial"/>
              </a:rPr>
              <a:t>​</a:t>
            </a:r>
            <a:endParaRPr lang="en-US">
              <a:latin typeface="Times New Roman"/>
            </a:endParaRPr>
          </a:p>
        </p:txBody>
      </p:sp>
      <p:cxnSp>
        <p:nvCxnSpPr>
          <p:cNvPr id="41" name="Connector: Elbow 40">
            <a:extLst>
              <a:ext uri="{FF2B5EF4-FFF2-40B4-BE49-F238E27FC236}">
                <a16:creationId xmlns:a16="http://schemas.microsoft.com/office/drawing/2014/main" id="{E24FEE69-0879-4532-40C8-A05C4B01A56A}"/>
              </a:ext>
            </a:extLst>
          </p:cNvPr>
          <p:cNvCxnSpPr>
            <a:cxnSpLocks/>
          </p:cNvCxnSpPr>
          <p:nvPr/>
        </p:nvCxnSpPr>
        <p:spPr>
          <a:xfrm flipH="1">
            <a:off x="16753265" y="7102154"/>
            <a:ext cx="429300" cy="11886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89">
            <a:extLst>
              <a:ext uri="{FF2B5EF4-FFF2-40B4-BE49-F238E27FC236}">
                <a16:creationId xmlns:a16="http://schemas.microsoft.com/office/drawing/2014/main" id="{92F2D79C-4FDB-8039-B36D-3E56FB1BCCDD}"/>
              </a:ext>
            </a:extLst>
          </p:cNvPr>
          <p:cNvSpPr txBox="1"/>
          <p:nvPr/>
        </p:nvSpPr>
        <p:spPr>
          <a:xfrm>
            <a:off x="15890678" y="6902262"/>
            <a:ext cx="1047777"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67" b="0" i="0" u="none" strike="noStrike" cap="none">
                <a:solidFill>
                  <a:srgbClr val="000000"/>
                </a:solidFill>
                <a:latin typeface="Arial"/>
                <a:ea typeface="Arial"/>
                <a:cs typeface="Arial"/>
                <a:sym typeface="Arial"/>
              </a:defRPr>
            </a:lvl9pPr>
          </a:lstStyle>
          <a:p>
            <a:r>
              <a:rPr lang="en-US" sz="2800">
                <a:latin typeface="Times New Roman"/>
              </a:rPr>
              <a:t>f1 </a:t>
            </a:r>
            <a:r>
              <a:rPr lang="en-US" sz="2800" err="1">
                <a:latin typeface="Times New Roman"/>
              </a:rPr>
              <a:t>ori</a:t>
            </a:r>
            <a:endParaRPr lang="en-US" sz="2800">
              <a:latin typeface="Times New Roman"/>
            </a:endParaRPr>
          </a:p>
        </p:txBody>
      </p:sp>
      <p:graphicFrame>
        <p:nvGraphicFramePr>
          <p:cNvPr id="45" name="Table 44">
            <a:extLst>
              <a:ext uri="{FF2B5EF4-FFF2-40B4-BE49-F238E27FC236}">
                <a16:creationId xmlns:a16="http://schemas.microsoft.com/office/drawing/2014/main" id="{1D2A0A13-0328-14E0-BD8A-6E224F5A7799}"/>
              </a:ext>
            </a:extLst>
          </p:cNvPr>
          <p:cNvGraphicFramePr>
            <a:graphicFrameLocks noGrp="1"/>
          </p:cNvGraphicFramePr>
          <p:nvPr>
            <p:extLst>
              <p:ext uri="{D42A27DB-BD31-4B8C-83A1-F6EECF244321}">
                <p14:modId xmlns:p14="http://schemas.microsoft.com/office/powerpoint/2010/main" val="2261813746"/>
              </p:ext>
            </p:extLst>
          </p:nvPr>
        </p:nvGraphicFramePr>
        <p:xfrm>
          <a:off x="24443910" y="2760109"/>
          <a:ext cx="11406165" cy="5151120"/>
        </p:xfrm>
        <a:graphic>
          <a:graphicData uri="http://schemas.openxmlformats.org/drawingml/2006/table">
            <a:tbl>
              <a:tblPr firstRow="1" bandRow="1">
                <a:tableStyleId>{5C22544A-7EE6-4342-B048-85BDC9FD1C3A}</a:tableStyleId>
              </a:tblPr>
              <a:tblGrid>
                <a:gridCol w="2483549">
                  <a:extLst>
                    <a:ext uri="{9D8B030D-6E8A-4147-A177-3AD203B41FA5}">
                      <a16:colId xmlns:a16="http://schemas.microsoft.com/office/drawing/2014/main" val="2125722474"/>
                    </a:ext>
                  </a:extLst>
                </a:gridCol>
                <a:gridCol w="4937123">
                  <a:extLst>
                    <a:ext uri="{9D8B030D-6E8A-4147-A177-3AD203B41FA5}">
                      <a16:colId xmlns:a16="http://schemas.microsoft.com/office/drawing/2014/main" val="1118056571"/>
                    </a:ext>
                  </a:extLst>
                </a:gridCol>
                <a:gridCol w="920748">
                  <a:extLst>
                    <a:ext uri="{9D8B030D-6E8A-4147-A177-3AD203B41FA5}">
                      <a16:colId xmlns:a16="http://schemas.microsoft.com/office/drawing/2014/main" val="3364135466"/>
                    </a:ext>
                  </a:extLst>
                </a:gridCol>
                <a:gridCol w="1000125">
                  <a:extLst>
                    <a:ext uri="{9D8B030D-6E8A-4147-A177-3AD203B41FA5}">
                      <a16:colId xmlns:a16="http://schemas.microsoft.com/office/drawing/2014/main" val="3200181964"/>
                    </a:ext>
                  </a:extLst>
                </a:gridCol>
                <a:gridCol w="1031028">
                  <a:extLst>
                    <a:ext uri="{9D8B030D-6E8A-4147-A177-3AD203B41FA5}">
                      <a16:colId xmlns:a16="http://schemas.microsoft.com/office/drawing/2014/main" val="1655759327"/>
                    </a:ext>
                  </a:extLst>
                </a:gridCol>
                <a:gridCol w="1033592">
                  <a:extLst>
                    <a:ext uri="{9D8B030D-6E8A-4147-A177-3AD203B41FA5}">
                      <a16:colId xmlns:a16="http://schemas.microsoft.com/office/drawing/2014/main" val="545877127"/>
                    </a:ext>
                  </a:extLst>
                </a:gridCol>
              </a:tblGrid>
              <a:tr h="1011919">
                <a:tc>
                  <a:txBody>
                    <a:bodyPr/>
                    <a:lstStyle/>
                    <a:p>
                      <a:r>
                        <a:rPr lang="en-US" sz="2800">
                          <a:latin typeface="Times New Roman"/>
                        </a:rPr>
                        <a:t>NAME</a:t>
                      </a:r>
                    </a:p>
                  </a:txBody>
                  <a:tcPr/>
                </a:tc>
                <a:tc>
                  <a:txBody>
                    <a:bodyPr/>
                    <a:lstStyle/>
                    <a:p>
                      <a:pPr lvl="0" algn="l">
                        <a:lnSpc>
                          <a:spcPct val="100000"/>
                        </a:lnSpc>
                        <a:spcBef>
                          <a:spcPts val="0"/>
                        </a:spcBef>
                        <a:spcAft>
                          <a:spcPts val="0"/>
                        </a:spcAft>
                        <a:buNone/>
                      </a:pPr>
                      <a:r>
                        <a:rPr lang="en-US" sz="2800" b="0" i="0" u="none" strike="noStrike" noProof="0">
                          <a:solidFill>
                            <a:srgbClr val="FFFFFF"/>
                          </a:solidFill>
                          <a:latin typeface="Times New Roman"/>
                        </a:rPr>
                        <a:t>Primer 5' (overlap/spacer/ANNEAL) 3'</a:t>
                      </a:r>
                      <a:endParaRPr lang="en-US" sz="2800" b="1" i="0" u="none" strike="noStrike" noProof="0">
                        <a:solidFill>
                          <a:srgbClr val="FFFFFF"/>
                        </a:solidFill>
                        <a:latin typeface="Times New Roman"/>
                      </a:endParaRPr>
                    </a:p>
                    <a:p>
                      <a:pPr lvl="0">
                        <a:buNone/>
                      </a:pPr>
                      <a:endParaRPr lang="en-US" sz="2800"/>
                    </a:p>
                  </a:txBody>
                  <a:tcPr/>
                </a:tc>
                <a:tc>
                  <a:txBody>
                    <a:bodyPr/>
                    <a:lstStyle/>
                    <a:p>
                      <a:pPr lvl="0">
                        <a:buNone/>
                      </a:pPr>
                      <a:r>
                        <a:rPr lang="en-US" sz="2800" b="0" i="0" u="none" strike="noStrike" noProof="0">
                          <a:solidFill>
                            <a:srgbClr val="FFFFFF"/>
                          </a:solidFill>
                          <a:latin typeface="Times New Roman"/>
                        </a:rPr>
                        <a:t>Len</a:t>
                      </a:r>
                      <a:endParaRPr lang="en-US">
                        <a:latin typeface="Times New Roman"/>
                      </a:endParaRPr>
                    </a:p>
                  </a:txBody>
                  <a:tcPr/>
                </a:tc>
                <a:tc>
                  <a:txBody>
                    <a:bodyPr/>
                    <a:lstStyle/>
                    <a:p>
                      <a:pPr lvl="0" algn="l">
                        <a:lnSpc>
                          <a:spcPct val="100000"/>
                        </a:lnSpc>
                        <a:spcBef>
                          <a:spcPts val="0"/>
                        </a:spcBef>
                        <a:spcAft>
                          <a:spcPts val="0"/>
                        </a:spcAft>
                        <a:buNone/>
                      </a:pPr>
                      <a:r>
                        <a:rPr lang="en-US" sz="2800" b="0" i="0" u="none" strike="noStrike" noProof="0">
                          <a:solidFill>
                            <a:srgbClr val="FFFFFF"/>
                          </a:solidFill>
                          <a:latin typeface="Times New Roman"/>
                        </a:rPr>
                        <a:t>%GC</a:t>
                      </a:r>
                      <a:endParaRPr lang="en-US" sz="2800" b="1" i="0" u="none" strike="noStrike" noProof="0">
                        <a:solidFill>
                          <a:srgbClr val="FFFFFF"/>
                        </a:solidFill>
                        <a:latin typeface="Times New Roman"/>
                      </a:endParaRPr>
                    </a:p>
                  </a:txBody>
                  <a:tcPr/>
                </a:tc>
                <a:tc>
                  <a:txBody>
                    <a:bodyPr/>
                    <a:lstStyle/>
                    <a:p>
                      <a:pPr lvl="0" algn="l">
                        <a:lnSpc>
                          <a:spcPct val="100000"/>
                        </a:lnSpc>
                        <a:spcBef>
                          <a:spcPts val="0"/>
                        </a:spcBef>
                        <a:spcAft>
                          <a:spcPts val="0"/>
                        </a:spcAft>
                        <a:buNone/>
                      </a:pPr>
                      <a:r>
                        <a:rPr lang="en-US" sz="2800" b="0" i="0" u="none" strike="noStrike" noProof="0">
                          <a:solidFill>
                            <a:srgbClr val="FFFFFF"/>
                          </a:solidFill>
                          <a:latin typeface="Times New Roman"/>
                        </a:rPr>
                        <a:t>3' %GC</a:t>
                      </a:r>
                      <a:endParaRPr lang="en-US" sz="2800" b="1" i="0" u="none" strike="noStrike" noProof="0">
                        <a:solidFill>
                          <a:srgbClr val="FFFFFF"/>
                        </a:solidFill>
                        <a:latin typeface="Times New Roman"/>
                      </a:endParaRPr>
                    </a:p>
                  </a:txBody>
                  <a:tcPr/>
                </a:tc>
                <a:tc>
                  <a:txBody>
                    <a:bodyPr/>
                    <a:lstStyle/>
                    <a:p>
                      <a:pPr lvl="0" algn="l">
                        <a:lnSpc>
                          <a:spcPct val="100000"/>
                        </a:lnSpc>
                        <a:spcBef>
                          <a:spcPts val="0"/>
                        </a:spcBef>
                        <a:spcAft>
                          <a:spcPts val="0"/>
                        </a:spcAft>
                        <a:buNone/>
                      </a:pPr>
                      <a:r>
                        <a:rPr lang="en-US" sz="2800" b="0" i="0" u="none" strike="noStrike" noProof="0">
                          <a:solidFill>
                            <a:srgbClr val="FFFFFF"/>
                          </a:solidFill>
                          <a:latin typeface="Times New Roman"/>
                        </a:rPr>
                        <a:t>3' Tm</a:t>
                      </a:r>
                      <a:endParaRPr lang="en-US" sz="2800" b="1" i="0" u="none" strike="noStrike" noProof="0">
                        <a:solidFill>
                          <a:srgbClr val="FFFFFF"/>
                        </a:solidFill>
                        <a:latin typeface="Times New Roman"/>
                      </a:endParaRPr>
                    </a:p>
                  </a:txBody>
                  <a:tcPr/>
                </a:tc>
                <a:extLst>
                  <a:ext uri="{0D108BD9-81ED-4DB2-BD59-A6C34878D82A}">
                    <a16:rowId xmlns:a16="http://schemas.microsoft.com/office/drawing/2014/main" val="1117564423"/>
                  </a:ext>
                </a:extLst>
              </a:tr>
              <a:tr h="697875">
                <a:tc>
                  <a:txBody>
                    <a:bodyPr/>
                    <a:lstStyle/>
                    <a:p>
                      <a:pPr lvl="0" algn="l">
                        <a:lnSpc>
                          <a:spcPct val="100000"/>
                        </a:lnSpc>
                        <a:spcBef>
                          <a:spcPts val="0"/>
                        </a:spcBef>
                        <a:spcAft>
                          <a:spcPts val="0"/>
                        </a:spcAft>
                        <a:buNone/>
                      </a:pPr>
                      <a:r>
                        <a:rPr lang="en-US" sz="2800" b="0" i="0" u="none" strike="noStrike" noProof="0" err="1">
                          <a:solidFill>
                            <a:srgbClr val="000000"/>
                          </a:solidFill>
                          <a:latin typeface="Times New Roman"/>
                        </a:rPr>
                        <a:t>SfGFP-pBAD_fwd</a:t>
                      </a:r>
                    </a:p>
                  </a:txBody>
                  <a:tcPr/>
                </a:tc>
                <a:tc>
                  <a:txBody>
                    <a:bodyPr/>
                    <a:lstStyle/>
                    <a:p>
                      <a:pPr lvl="0" algn="l">
                        <a:lnSpc>
                          <a:spcPct val="100000"/>
                        </a:lnSpc>
                        <a:spcBef>
                          <a:spcPts val="0"/>
                        </a:spcBef>
                        <a:spcAft>
                          <a:spcPts val="0"/>
                        </a:spcAft>
                        <a:buNone/>
                      </a:pPr>
                      <a:r>
                        <a:rPr lang="en-US" sz="2800" b="0" i="0" u="none" strike="noStrike" noProof="0">
                          <a:solidFill>
                            <a:srgbClr val="000000"/>
                          </a:solidFill>
                          <a:latin typeface="Times New Roman"/>
                        </a:rPr>
                        <a:t>TACCCGTTTTTTTGGGCTAG</a:t>
                      </a:r>
                    </a:p>
                  </a:txBody>
                  <a:tcPr/>
                </a:tc>
                <a:tc>
                  <a:txBody>
                    <a:bodyPr/>
                    <a:lstStyle/>
                    <a:p>
                      <a:r>
                        <a:rPr lang="en-US" sz="3200"/>
                        <a:t>20</a:t>
                      </a:r>
                    </a:p>
                  </a:txBody>
                  <a:tcPr/>
                </a:tc>
                <a:tc>
                  <a:txBody>
                    <a:bodyPr/>
                    <a:lstStyle/>
                    <a:p>
                      <a:r>
                        <a:rPr lang="en-US" sz="3200"/>
                        <a:t>45</a:t>
                      </a:r>
                    </a:p>
                  </a:txBody>
                  <a:tcPr/>
                </a:tc>
                <a:tc>
                  <a:txBody>
                    <a:bodyPr/>
                    <a:lstStyle/>
                    <a:p>
                      <a:r>
                        <a:rPr lang="en-US" sz="3200"/>
                        <a:t>45</a:t>
                      </a:r>
                    </a:p>
                  </a:txBody>
                  <a:tcPr/>
                </a:tc>
                <a:tc>
                  <a:txBody>
                    <a:bodyPr/>
                    <a:lstStyle/>
                    <a:p>
                      <a:pPr lvl="0" algn="l">
                        <a:lnSpc>
                          <a:spcPct val="100000"/>
                        </a:lnSpc>
                        <a:spcBef>
                          <a:spcPts val="0"/>
                        </a:spcBef>
                        <a:spcAft>
                          <a:spcPts val="0"/>
                        </a:spcAft>
                        <a:buNone/>
                      </a:pPr>
                      <a:r>
                        <a:rPr lang="en-US" sz="3200" b="0" i="0" u="none" strike="noStrike" noProof="0">
                          <a:solidFill>
                            <a:srgbClr val="000000"/>
                          </a:solidFill>
                          <a:latin typeface="Arial"/>
                        </a:rPr>
                        <a:t>62.4</a:t>
                      </a:r>
                    </a:p>
                  </a:txBody>
                  <a:tcPr/>
                </a:tc>
                <a:extLst>
                  <a:ext uri="{0D108BD9-81ED-4DB2-BD59-A6C34878D82A}">
                    <a16:rowId xmlns:a16="http://schemas.microsoft.com/office/drawing/2014/main" val="1971491978"/>
                  </a:ext>
                </a:extLst>
              </a:tr>
              <a:tr h="697875">
                <a:tc>
                  <a:txBody>
                    <a:bodyPr/>
                    <a:lstStyle/>
                    <a:p>
                      <a:pPr lvl="0" algn="l">
                        <a:lnSpc>
                          <a:spcPct val="100000"/>
                        </a:lnSpc>
                        <a:spcBef>
                          <a:spcPts val="0"/>
                        </a:spcBef>
                        <a:spcAft>
                          <a:spcPts val="0"/>
                        </a:spcAft>
                        <a:buNone/>
                      </a:pPr>
                      <a:r>
                        <a:rPr lang="en-US" sz="2800" b="0" i="0" u="none" strike="noStrike" noProof="0" err="1">
                          <a:solidFill>
                            <a:srgbClr val="000000"/>
                          </a:solidFill>
                          <a:latin typeface="Times New Roman"/>
                        </a:rPr>
                        <a:t>SfGFP-pBAD_rev</a:t>
                      </a:r>
                    </a:p>
                  </a:txBody>
                  <a:tcPr/>
                </a:tc>
                <a:tc>
                  <a:txBody>
                    <a:bodyPr/>
                    <a:lstStyle/>
                    <a:p>
                      <a:pPr lvl="0" algn="l">
                        <a:lnSpc>
                          <a:spcPct val="100000"/>
                        </a:lnSpc>
                        <a:spcBef>
                          <a:spcPts val="0"/>
                        </a:spcBef>
                        <a:spcAft>
                          <a:spcPts val="0"/>
                        </a:spcAft>
                        <a:buNone/>
                      </a:pPr>
                      <a:r>
                        <a:rPr lang="en-US" sz="2800" b="0" i="0" u="none" strike="noStrike" noProof="0" dirty="0">
                          <a:solidFill>
                            <a:srgbClr val="000000"/>
                          </a:solidFill>
                          <a:latin typeface="Times New Roman"/>
                        </a:rPr>
                        <a:t>TCTCTGAATGGCGGGAGTATG </a:t>
                      </a:r>
                    </a:p>
                  </a:txBody>
                  <a:tcPr/>
                </a:tc>
                <a:tc>
                  <a:txBody>
                    <a:bodyPr/>
                    <a:lstStyle/>
                    <a:p>
                      <a:r>
                        <a:rPr lang="en-US" sz="3200"/>
                        <a:t>21</a:t>
                      </a:r>
                    </a:p>
                  </a:txBody>
                  <a:tcPr/>
                </a:tc>
                <a:tc>
                  <a:txBody>
                    <a:bodyPr/>
                    <a:lstStyle/>
                    <a:p>
                      <a:r>
                        <a:rPr lang="en-US" sz="3200"/>
                        <a:t>52</a:t>
                      </a:r>
                    </a:p>
                  </a:txBody>
                  <a:tcPr/>
                </a:tc>
                <a:tc>
                  <a:txBody>
                    <a:bodyPr/>
                    <a:lstStyle/>
                    <a:p>
                      <a:r>
                        <a:rPr lang="en-US" sz="3200"/>
                        <a:t>54</a:t>
                      </a:r>
                    </a:p>
                  </a:txBody>
                  <a:tcPr/>
                </a:tc>
                <a:tc>
                  <a:txBody>
                    <a:bodyPr/>
                    <a:lstStyle/>
                    <a:p>
                      <a:pPr lvl="0">
                        <a:buNone/>
                      </a:pPr>
                      <a:r>
                        <a:rPr lang="en-US" sz="3200" b="0" i="0" u="none" strike="noStrike" noProof="0">
                          <a:solidFill>
                            <a:srgbClr val="000000"/>
                          </a:solidFill>
                          <a:latin typeface="Arial"/>
                        </a:rPr>
                        <a:t>66.3</a:t>
                      </a:r>
                      <a:endParaRPr lang="en-US" sz="3200"/>
                    </a:p>
                  </a:txBody>
                  <a:tcPr/>
                </a:tc>
                <a:extLst>
                  <a:ext uri="{0D108BD9-81ED-4DB2-BD59-A6C34878D82A}">
                    <a16:rowId xmlns:a16="http://schemas.microsoft.com/office/drawing/2014/main" val="3249623544"/>
                  </a:ext>
                </a:extLst>
              </a:tr>
              <a:tr h="697875">
                <a:tc>
                  <a:txBody>
                    <a:bodyPr/>
                    <a:lstStyle/>
                    <a:p>
                      <a:pPr lvl="0" algn="l">
                        <a:lnSpc>
                          <a:spcPct val="100000"/>
                        </a:lnSpc>
                        <a:spcBef>
                          <a:spcPts val="0"/>
                        </a:spcBef>
                        <a:spcAft>
                          <a:spcPts val="0"/>
                        </a:spcAft>
                        <a:buNone/>
                      </a:pPr>
                      <a:r>
                        <a:rPr lang="en-US" sz="2800" b="0" i="0" u="none" strike="noStrike" noProof="0" dirty="0" err="1">
                          <a:solidFill>
                            <a:srgbClr val="000000"/>
                          </a:solidFill>
                          <a:latin typeface="Times New Roman"/>
                        </a:rPr>
                        <a:t>prmA</a:t>
                      </a:r>
                      <a:r>
                        <a:rPr lang="en-US" sz="2800" b="0" i="0" u="none" strike="noStrike" noProof="0" dirty="0">
                          <a:solidFill>
                            <a:srgbClr val="000000"/>
                          </a:solidFill>
                          <a:latin typeface="Times New Roman"/>
                        </a:rPr>
                        <a:t> </a:t>
                      </a:r>
                      <a:r>
                        <a:rPr lang="en-US" sz="2800" b="0" i="0" u="none" strike="noStrike" noProof="0" dirty="0" err="1">
                          <a:solidFill>
                            <a:srgbClr val="000000"/>
                          </a:solidFill>
                          <a:latin typeface="Times New Roman"/>
                        </a:rPr>
                        <a:t>Promoter_fwd</a:t>
                      </a:r>
                      <a:endParaRPr lang="en-US" sz="2800" b="0" i="0" u="none" strike="noStrike" noProof="0" dirty="0">
                        <a:solidFill>
                          <a:srgbClr val="000000"/>
                        </a:solidFill>
                        <a:latin typeface="Times New Roman"/>
                      </a:endParaRPr>
                    </a:p>
                  </a:txBody>
                  <a:tcPr/>
                </a:tc>
                <a:tc>
                  <a:txBody>
                    <a:bodyPr/>
                    <a:lstStyle/>
                    <a:p>
                      <a:pPr lvl="0" algn="l">
                        <a:lnSpc>
                          <a:spcPct val="100000"/>
                        </a:lnSpc>
                        <a:spcBef>
                          <a:spcPts val="0"/>
                        </a:spcBef>
                        <a:spcAft>
                          <a:spcPts val="0"/>
                        </a:spcAft>
                        <a:buNone/>
                      </a:pPr>
                      <a:r>
                        <a:rPr lang="en-US" sz="2800" b="0" i="0" u="none" strike="noStrike" noProof="0" err="1">
                          <a:solidFill>
                            <a:srgbClr val="000000"/>
                          </a:solidFill>
                          <a:latin typeface="Times New Roman"/>
                        </a:rPr>
                        <a:t>atactcccgccattcagagaGAGGGCGTGATGGTCTGC</a:t>
                      </a:r>
                    </a:p>
                  </a:txBody>
                  <a:tcPr/>
                </a:tc>
                <a:tc>
                  <a:txBody>
                    <a:bodyPr/>
                    <a:lstStyle/>
                    <a:p>
                      <a:r>
                        <a:rPr lang="en-US" sz="3200"/>
                        <a:t>38</a:t>
                      </a:r>
                    </a:p>
                  </a:txBody>
                  <a:tcPr/>
                </a:tc>
                <a:tc>
                  <a:txBody>
                    <a:bodyPr/>
                    <a:lstStyle/>
                    <a:p>
                      <a:r>
                        <a:rPr lang="en-US" sz="3200"/>
                        <a:t>58</a:t>
                      </a:r>
                    </a:p>
                  </a:txBody>
                  <a:tcPr/>
                </a:tc>
                <a:tc>
                  <a:txBody>
                    <a:bodyPr/>
                    <a:lstStyle/>
                    <a:p>
                      <a:r>
                        <a:rPr lang="en-US" sz="3200"/>
                        <a:t>67</a:t>
                      </a:r>
                    </a:p>
                  </a:txBody>
                  <a:tcPr/>
                </a:tc>
                <a:tc>
                  <a:txBody>
                    <a:bodyPr/>
                    <a:lstStyle/>
                    <a:p>
                      <a:pPr lvl="0">
                        <a:buNone/>
                      </a:pPr>
                      <a:r>
                        <a:rPr lang="en-US" sz="3200" b="0" i="0" u="none" strike="noStrike" noProof="0">
                          <a:solidFill>
                            <a:srgbClr val="000000"/>
                          </a:solidFill>
                          <a:latin typeface="Arial"/>
                        </a:rPr>
                        <a:t>69.1</a:t>
                      </a:r>
                      <a:endParaRPr lang="en-US" sz="3200"/>
                    </a:p>
                  </a:txBody>
                  <a:tcPr/>
                </a:tc>
                <a:extLst>
                  <a:ext uri="{0D108BD9-81ED-4DB2-BD59-A6C34878D82A}">
                    <a16:rowId xmlns:a16="http://schemas.microsoft.com/office/drawing/2014/main" val="3567383176"/>
                  </a:ext>
                </a:extLst>
              </a:tr>
              <a:tr h="697875">
                <a:tc>
                  <a:txBody>
                    <a:bodyPr/>
                    <a:lstStyle/>
                    <a:p>
                      <a:pPr lvl="0" algn="l">
                        <a:lnSpc>
                          <a:spcPct val="100000"/>
                        </a:lnSpc>
                        <a:spcBef>
                          <a:spcPts val="0"/>
                        </a:spcBef>
                        <a:spcAft>
                          <a:spcPts val="0"/>
                        </a:spcAft>
                        <a:buNone/>
                      </a:pPr>
                      <a:r>
                        <a:rPr lang="en-US" sz="2800" b="0" i="0" u="none" strike="noStrike" noProof="0" err="1">
                          <a:solidFill>
                            <a:srgbClr val="000000"/>
                          </a:solidFill>
                          <a:latin typeface="Times New Roman"/>
                        </a:rPr>
                        <a:t>prmA</a:t>
                      </a:r>
                      <a:r>
                        <a:rPr lang="en-US" sz="2800" b="0" i="0" u="none" strike="noStrike" noProof="0">
                          <a:solidFill>
                            <a:srgbClr val="000000"/>
                          </a:solidFill>
                          <a:latin typeface="Times New Roman"/>
                        </a:rPr>
                        <a:t> </a:t>
                      </a:r>
                      <a:r>
                        <a:rPr lang="en-US" sz="2800" b="0" i="0" u="none" strike="noStrike" noProof="0" err="1">
                          <a:solidFill>
                            <a:srgbClr val="000000"/>
                          </a:solidFill>
                          <a:latin typeface="Times New Roman"/>
                        </a:rPr>
                        <a:t>Promoter_rev</a:t>
                      </a:r>
                    </a:p>
                  </a:txBody>
                  <a:tcPr/>
                </a:tc>
                <a:tc>
                  <a:txBody>
                    <a:bodyPr/>
                    <a:lstStyle/>
                    <a:p>
                      <a:pPr lvl="0">
                        <a:buNone/>
                      </a:pPr>
                      <a:r>
                        <a:rPr lang="en-US" sz="2800" b="0" i="0" u="none" strike="noStrike" noProof="0" err="1">
                          <a:solidFill>
                            <a:srgbClr val="000000"/>
                          </a:solidFill>
                          <a:latin typeface="Times New Roman"/>
                        </a:rPr>
                        <a:t>ctagcccaaaaaaacgggtaTGTGCGCCTCCTGGATCG</a:t>
                      </a:r>
                      <a:endParaRPr lang="en-US" err="1">
                        <a:latin typeface="Times New Roman"/>
                      </a:endParaRPr>
                    </a:p>
                  </a:txBody>
                  <a:tcPr/>
                </a:tc>
                <a:tc>
                  <a:txBody>
                    <a:bodyPr/>
                    <a:lstStyle/>
                    <a:p>
                      <a:r>
                        <a:rPr lang="en-US" sz="3200"/>
                        <a:t>38</a:t>
                      </a:r>
                    </a:p>
                  </a:txBody>
                  <a:tcPr/>
                </a:tc>
                <a:tc>
                  <a:txBody>
                    <a:bodyPr/>
                    <a:lstStyle/>
                    <a:p>
                      <a:r>
                        <a:rPr lang="en-US" sz="3200"/>
                        <a:t>55</a:t>
                      </a:r>
                    </a:p>
                  </a:txBody>
                  <a:tcPr/>
                </a:tc>
                <a:tc>
                  <a:txBody>
                    <a:bodyPr/>
                    <a:lstStyle/>
                    <a:p>
                      <a:r>
                        <a:rPr lang="en-US" sz="3200"/>
                        <a:t>67</a:t>
                      </a:r>
                    </a:p>
                  </a:txBody>
                  <a:tcPr/>
                </a:tc>
                <a:tc>
                  <a:txBody>
                    <a:bodyPr/>
                    <a:lstStyle/>
                    <a:p>
                      <a:pPr lvl="0">
                        <a:buNone/>
                      </a:pPr>
                      <a:r>
                        <a:rPr lang="en-US" sz="3200" b="0" i="0" u="none" strike="noStrike" noProof="0" dirty="0">
                          <a:solidFill>
                            <a:srgbClr val="000000"/>
                          </a:solidFill>
                          <a:latin typeface="Arial"/>
                        </a:rPr>
                        <a:t>70.8</a:t>
                      </a:r>
                      <a:endParaRPr lang="en-US" sz="3200" dirty="0"/>
                    </a:p>
                  </a:txBody>
                  <a:tcPr/>
                </a:tc>
                <a:extLst>
                  <a:ext uri="{0D108BD9-81ED-4DB2-BD59-A6C34878D82A}">
                    <a16:rowId xmlns:a16="http://schemas.microsoft.com/office/drawing/2014/main" val="3544576663"/>
                  </a:ext>
                </a:extLst>
              </a:tr>
            </a:tbl>
          </a:graphicData>
        </a:graphic>
      </p:graphicFrame>
      <p:sp>
        <p:nvSpPr>
          <p:cNvPr id="49" name="Google Shape;59;g1efd191b55a_0_0">
            <a:extLst>
              <a:ext uri="{FF2B5EF4-FFF2-40B4-BE49-F238E27FC236}">
                <a16:creationId xmlns:a16="http://schemas.microsoft.com/office/drawing/2014/main" id="{08DA2DD1-F147-5F04-3012-89569412C409}"/>
              </a:ext>
            </a:extLst>
          </p:cNvPr>
          <p:cNvSpPr txBox="1"/>
          <p:nvPr/>
        </p:nvSpPr>
        <p:spPr>
          <a:xfrm>
            <a:off x="1354045" y="14506879"/>
            <a:ext cx="10183397" cy="3633136"/>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t" anchorCtr="0">
            <a:noAutofit/>
          </a:bodyPr>
          <a:lstStyle/>
          <a:p>
            <a:pPr marL="0" marR="0" lvl="0" indent="0" algn="ctr" rtl="0">
              <a:lnSpc>
                <a:spcPct val="100000"/>
              </a:lnSpc>
              <a:spcBef>
                <a:spcPts val="0"/>
              </a:spcBef>
              <a:spcAft>
                <a:spcPts val="0"/>
              </a:spcAft>
              <a:buNone/>
            </a:pPr>
            <a:r>
              <a:rPr lang="en" sz="2800" b="1" i="0" u="none" strike="noStrike" cap="none" dirty="0">
                <a:solidFill>
                  <a:srgbClr val="000000"/>
                </a:solidFill>
                <a:latin typeface="Times New Roman"/>
                <a:ea typeface="Arial"/>
                <a:cs typeface="Arial"/>
                <a:sym typeface="Arial"/>
              </a:rPr>
              <a:t>References and acknowledgements</a:t>
            </a:r>
            <a:endParaRPr lang="en-US" sz="2800" b="1" i="0" u="none" strike="noStrike" cap="none" dirty="0">
              <a:solidFill>
                <a:srgbClr val="000000"/>
              </a:solidFill>
              <a:latin typeface="Times New Roman"/>
              <a:ea typeface="Arial"/>
              <a:cs typeface="Arial"/>
            </a:endParaRPr>
          </a:p>
          <a:p>
            <a:pPr marL="584835" indent="-377825">
              <a:buClr>
                <a:schemeClr val="dk1"/>
              </a:buClr>
              <a:buSzPts val="2800"/>
              <a:buFont typeface="Calibri"/>
              <a:buChar char="●"/>
            </a:pPr>
            <a:r>
              <a:rPr lang="en-US" sz="2800" dirty="0">
                <a:solidFill>
                  <a:schemeClr val="dk1"/>
                </a:solidFill>
                <a:latin typeface="Times New Roman"/>
                <a:ea typeface="Calibri"/>
                <a:cs typeface="Times New Roman"/>
                <a:sym typeface="Calibri"/>
              </a:rPr>
              <a:t>We would like to give thanks to Brookhaven Chick-Fil-A for assisting with fundraising.</a:t>
            </a:r>
            <a:endParaRPr lang="en-US" sz="2800" b="0" i="0" u="none" strike="noStrike" cap="none" dirty="0">
              <a:solidFill>
                <a:schemeClr val="dk1"/>
              </a:solidFill>
              <a:latin typeface="Times New Roman"/>
              <a:ea typeface="Calibri"/>
              <a:cs typeface="Calibri"/>
            </a:endParaRPr>
          </a:p>
          <a:p>
            <a:pPr marL="584835" indent="-377825">
              <a:buClr>
                <a:schemeClr val="dk1"/>
              </a:buClr>
              <a:buSzPts val="2800"/>
              <a:buFont typeface="Calibri"/>
              <a:buChar char="●"/>
            </a:pPr>
            <a:r>
              <a:rPr lang="en-US" sz="2800" dirty="0">
                <a:solidFill>
                  <a:schemeClr val="dk1"/>
                </a:solidFill>
                <a:latin typeface="Times New Roman"/>
                <a:ea typeface="Calibri"/>
                <a:cs typeface="Calibri"/>
                <a:sym typeface="Calibri"/>
              </a:rPr>
              <a:t>We would like to give a thanks to our mentor Dr. Michael Sheets from Sunflower Therapeutic, in assisting and supporting us.</a:t>
            </a:r>
            <a:endParaRPr lang="en-US" sz="2800" dirty="0">
              <a:solidFill>
                <a:schemeClr val="dk1"/>
              </a:solidFill>
              <a:latin typeface="Times New Roman"/>
              <a:ea typeface="Calibri"/>
              <a:cs typeface="Calibri"/>
            </a:endParaRPr>
          </a:p>
        </p:txBody>
      </p:sp>
      <p:sp>
        <p:nvSpPr>
          <p:cNvPr id="46" name="TextBox 86">
            <a:extLst>
              <a:ext uri="{FF2B5EF4-FFF2-40B4-BE49-F238E27FC236}">
                <a16:creationId xmlns:a16="http://schemas.microsoft.com/office/drawing/2014/main" id="{C3299EC3-7E22-38F3-C810-18DC638107DB}"/>
              </a:ext>
            </a:extLst>
          </p:cNvPr>
          <p:cNvSpPr txBox="1"/>
          <p:nvPr/>
        </p:nvSpPr>
        <p:spPr>
          <a:xfrm>
            <a:off x="24449712" y="7962450"/>
            <a:ext cx="11493440" cy="523220"/>
          </a:xfrm>
          <a:prstGeom prst="rect">
            <a:avLst/>
          </a:prstGeom>
          <a:solidFill>
            <a:schemeClr val="bg1">
              <a:lumMod val="95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2800" b="1" dirty="0">
                <a:latin typeface="Times New Roman"/>
                <a:ea typeface="Calibri"/>
                <a:cs typeface="Arial"/>
              </a:rPr>
              <a:t>Table 1: Primers: </a:t>
            </a:r>
            <a:r>
              <a:rPr lang="en" sz="2800" dirty="0">
                <a:latin typeface="Times New Roman"/>
                <a:ea typeface="Calibri"/>
                <a:cs typeface="Arial"/>
              </a:rPr>
              <a:t>The table shows primers for Gibson assembly</a:t>
            </a:r>
            <a:r>
              <a:rPr lang="en" sz="2800" dirty="0">
                <a:ea typeface="Calibri"/>
                <a:cs typeface="Arial"/>
              </a:rPr>
              <a:t>.</a:t>
            </a:r>
          </a:p>
        </p:txBody>
      </p:sp>
      <p:sp>
        <p:nvSpPr>
          <p:cNvPr id="40" name="TextBox 86">
            <a:extLst>
              <a:ext uri="{FF2B5EF4-FFF2-40B4-BE49-F238E27FC236}">
                <a16:creationId xmlns:a16="http://schemas.microsoft.com/office/drawing/2014/main" id="{832EE043-46F8-46C9-C4E9-A71966CE931F}"/>
              </a:ext>
            </a:extLst>
          </p:cNvPr>
          <p:cNvSpPr txBox="1"/>
          <p:nvPr/>
        </p:nvSpPr>
        <p:spPr>
          <a:xfrm>
            <a:off x="16291165" y="9872473"/>
            <a:ext cx="7251056" cy="954107"/>
          </a:xfrm>
          <a:prstGeom prst="rect">
            <a:avLst/>
          </a:prstGeom>
          <a:solidFill>
            <a:schemeClr val="bg1">
              <a:lumMod val="95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latin typeface="Times New Roman"/>
                <a:cs typeface="Times New Roman"/>
              </a:rPr>
              <a:t>Figure 1: Positive control: </a:t>
            </a:r>
            <a:r>
              <a:rPr lang="en-US" sz="2800" dirty="0">
                <a:latin typeface="Times New Roman"/>
                <a:cs typeface="Times New Roman"/>
              </a:rPr>
              <a:t>The plasmid contains an arabinose promoter and GPF.</a:t>
            </a:r>
          </a:p>
        </p:txBody>
      </p:sp>
      <p:sp>
        <p:nvSpPr>
          <p:cNvPr id="47" name="TextBox 86">
            <a:extLst>
              <a:ext uri="{FF2B5EF4-FFF2-40B4-BE49-F238E27FC236}">
                <a16:creationId xmlns:a16="http://schemas.microsoft.com/office/drawing/2014/main" id="{94AEAF60-0665-A69D-125D-21BF78F7B317}"/>
              </a:ext>
            </a:extLst>
          </p:cNvPr>
          <p:cNvSpPr txBox="1"/>
          <p:nvPr/>
        </p:nvSpPr>
        <p:spPr>
          <a:xfrm>
            <a:off x="12337727" y="16438146"/>
            <a:ext cx="6262684" cy="954107"/>
          </a:xfrm>
          <a:prstGeom prst="rect">
            <a:avLst/>
          </a:prstGeom>
          <a:solidFill>
            <a:schemeClr val="bg1">
              <a:lumMod val="95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2800" b="1">
                <a:latin typeface="Times New Roman"/>
                <a:cs typeface="Times New Roman"/>
              </a:rPr>
              <a:t>Figure 2: Testing promoter:</a:t>
            </a:r>
            <a:r>
              <a:rPr lang="en" sz="2800">
                <a:latin typeface="Times New Roman"/>
                <a:cs typeface="Times New Roman"/>
              </a:rPr>
              <a:t> The plasmid contains </a:t>
            </a:r>
            <a:r>
              <a:rPr lang="en" sz="2800" err="1">
                <a:latin typeface="Times New Roman"/>
                <a:cs typeface="Times New Roman"/>
              </a:rPr>
              <a:t>prmA</a:t>
            </a:r>
            <a:r>
              <a:rPr lang="en" sz="2800">
                <a:latin typeface="Times New Roman"/>
                <a:cs typeface="Times New Roman"/>
              </a:rPr>
              <a:t> promoter and GFP.</a:t>
            </a:r>
            <a:endParaRPr lang="en" sz="2800">
              <a:latin typeface="Times New Roman"/>
              <a:ea typeface="Calibri"/>
              <a:cs typeface="Times New Roman"/>
            </a:endParaRPr>
          </a:p>
        </p:txBody>
      </p:sp>
      <p:sp>
        <p:nvSpPr>
          <p:cNvPr id="50" name="TextBox 49">
            <a:extLst>
              <a:ext uri="{FF2B5EF4-FFF2-40B4-BE49-F238E27FC236}">
                <a16:creationId xmlns:a16="http://schemas.microsoft.com/office/drawing/2014/main" id="{A550BCBE-5AC9-2125-0102-0E7085F8A3A1}"/>
              </a:ext>
            </a:extLst>
          </p:cNvPr>
          <p:cNvSpPr txBox="1"/>
          <p:nvPr/>
        </p:nvSpPr>
        <p:spPr>
          <a:xfrm>
            <a:off x="7876367" y="17165333"/>
            <a:ext cx="20261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latin typeface="Times New Roman"/>
              </a:rPr>
              <a:t>References</a:t>
            </a:r>
          </a:p>
        </p:txBody>
      </p:sp>
      <p:pic>
        <p:nvPicPr>
          <p:cNvPr id="52" name="Picture 51" descr="A qr code with a dinosaur&#10;&#10;AI-generated content may be incorrect.">
            <a:extLst>
              <a:ext uri="{FF2B5EF4-FFF2-40B4-BE49-F238E27FC236}">
                <a16:creationId xmlns:a16="http://schemas.microsoft.com/office/drawing/2014/main" id="{BD8494A4-A3D6-F933-D954-74DB68CA1418}"/>
              </a:ext>
            </a:extLst>
          </p:cNvPr>
          <p:cNvPicPr>
            <a:picLocks noChangeAspect="1"/>
          </p:cNvPicPr>
          <p:nvPr/>
        </p:nvPicPr>
        <p:blipFill>
          <a:blip r:embed="rId11"/>
          <a:stretch>
            <a:fillRect/>
          </a:stretch>
        </p:blipFill>
        <p:spPr>
          <a:xfrm>
            <a:off x="9895690" y="16686614"/>
            <a:ext cx="1508841" cy="1448987"/>
          </a:xfrm>
          <a:prstGeom prst="rect">
            <a:avLst/>
          </a:prstGeom>
        </p:spPr>
      </p:pic>
      <p:sp>
        <p:nvSpPr>
          <p:cNvPr id="53" name="TextBox 52">
            <a:extLst>
              <a:ext uri="{FF2B5EF4-FFF2-40B4-BE49-F238E27FC236}">
                <a16:creationId xmlns:a16="http://schemas.microsoft.com/office/drawing/2014/main" id="{C9B47B1A-5FA0-49D3-B091-AC75C2A14590}"/>
              </a:ext>
            </a:extLst>
          </p:cNvPr>
          <p:cNvSpPr txBox="1"/>
          <p:nvPr/>
        </p:nvSpPr>
        <p:spPr>
          <a:xfrm>
            <a:off x="28868067" y="13641810"/>
            <a:ext cx="26103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imes New Roman"/>
              </a:rPr>
              <a:t>Juan Mendoza</a:t>
            </a:r>
          </a:p>
        </p:txBody>
      </p:sp>
      <p:pic>
        <p:nvPicPr>
          <p:cNvPr id="51" name="Picture 50" descr="A person in a lab coat holding a microscope&#10;&#10;AI-generated content may be incorrect.">
            <a:extLst>
              <a:ext uri="{FF2B5EF4-FFF2-40B4-BE49-F238E27FC236}">
                <a16:creationId xmlns:a16="http://schemas.microsoft.com/office/drawing/2014/main" id="{4CD27FA2-8010-C0E7-26BA-795DC2370F19}"/>
              </a:ext>
            </a:extLst>
          </p:cNvPr>
          <p:cNvPicPr>
            <a:picLocks noChangeAspect="1"/>
          </p:cNvPicPr>
          <p:nvPr/>
        </p:nvPicPr>
        <p:blipFill>
          <a:blip r:embed="rId12"/>
          <a:stretch>
            <a:fillRect/>
          </a:stretch>
        </p:blipFill>
        <p:spPr>
          <a:xfrm>
            <a:off x="28259576" y="9783470"/>
            <a:ext cx="3467919" cy="3864664"/>
          </a:xfrm>
          <a:prstGeom prst="rect">
            <a:avLst/>
          </a:prstGeom>
        </p:spPr>
      </p:pic>
    </p:spTree>
    <p:extLst>
      <p:ext uri="{BB962C8B-B14F-4D97-AF65-F5344CB8AC3E}">
        <p14:creationId xmlns:p14="http://schemas.microsoft.com/office/powerpoint/2010/main" val="245295011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664</Words>
  <Application>Microsoft Office PowerPoint</Application>
  <PresentationFormat>Custom</PresentationFormat>
  <Paragraphs>108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lastModifiedBy>Chloe Weisberg</cp:lastModifiedBy>
  <cp:revision>10</cp:revision>
  <dcterms:modified xsi:type="dcterms:W3CDTF">2025-03-08T23:52:12Z</dcterms:modified>
</cp:coreProperties>
</file>