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21067700" cx="37463400"/>
  <p:notesSz cx="6858000" cy="9144000"/>
  <p:embeddedFontLst>
    <p:embeddedFont>
      <p:font typeface="Roboto"/>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11" roundtripDataSignature="AMtx7mh4yxnebMrLqNAm0GTgvsi6+peB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Roboto-boldItalic.fntdata"/><Relationship Id="rId9"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7.png"/><Relationship Id="rId11" Type="http://schemas.openxmlformats.org/officeDocument/2006/relationships/hyperlink" Target="http://drive.google.com/file/d/16hVJqOuMVGTVDe6r41pteyH0Fx-vXDCL/view" TargetMode="External"/><Relationship Id="rId10" Type="http://schemas.openxmlformats.org/officeDocument/2006/relationships/image" Target="../media/image5.png"/><Relationship Id="rId12" Type="http://schemas.openxmlformats.org/officeDocument/2006/relationships/image" Target="../media/image1.png"/><Relationship Id="rId9" Type="http://schemas.openxmlformats.org/officeDocument/2006/relationships/image" Target="../media/image2.png"/><Relationship Id="rId5" Type="http://schemas.openxmlformats.org/officeDocument/2006/relationships/image" Target="../media/image8.jp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
          <p:cNvSpPr txBox="1"/>
          <p:nvPr/>
        </p:nvSpPr>
        <p:spPr>
          <a:xfrm>
            <a:off x="1284911" y="3693720"/>
            <a:ext cx="10176891" cy="8208810"/>
          </a:xfrm>
          <a:prstGeom prst="rect">
            <a:avLst/>
          </a:prstGeom>
          <a:noFill/>
          <a:ln>
            <a:noFill/>
          </a:ln>
        </p:spPr>
        <p:txBody>
          <a:bodyPr anchorCtr="0" anchor="ctr" bIns="58450" lIns="58450" spcFirstLastPara="1" rIns="58450" wrap="square" tIns="58450">
            <a:noAutofit/>
          </a:bodyPr>
          <a:lstStyle/>
          <a:p>
            <a:pPr indent="0" lvl="0" marL="0" marR="0" rtl="0" algn="just">
              <a:lnSpc>
                <a:spcPct val="100000"/>
              </a:lnSpc>
              <a:spcBef>
                <a:spcPts val="0"/>
              </a:spcBef>
              <a:spcAft>
                <a:spcPts val="0"/>
              </a:spcAft>
              <a:buClr>
                <a:srgbClr val="000000"/>
              </a:buClr>
              <a:buSzPts val="3600"/>
              <a:buFont typeface="Arial"/>
              <a:buNone/>
            </a:pPr>
            <a:r>
              <a:rPr b="1" i="0" lang="en-US" sz="3600" u="none" cap="none" strike="noStrike">
                <a:solidFill>
                  <a:srgbClr val="0C5ADB"/>
                </a:solidFill>
                <a:latin typeface="Arial"/>
                <a:ea typeface="Arial"/>
                <a:cs typeface="Arial"/>
                <a:sym typeface="Arial"/>
              </a:rPr>
              <a:t>ABSTRACT:</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t/>
            </a:r>
            <a:endParaRPr b="1" i="0" sz="3600" u="none" cap="none" strike="noStrike">
              <a:solidFill>
                <a:srgbClr val="0C5ADB"/>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Type 2 Diabetes (T2D) is caused by β-cell loss and impaired insulin production. Current treatments do not restore β-cell function. We propose using the M13 bacteriophage to deliver PDX1 gene therapy, engineered with glucagon-like peptide-1 (GLP-1) to target β cells. This approach ensures selective delivery and promotes β-cell regeneration. In vitro validation will assess its effect on insulin secretion and β-cell proliferation. If successful, this method could provide a cost-effective, targeted treatment for T2D.</a:t>
            </a:r>
            <a:endParaRPr b="1" i="0" sz="3277"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5" name="Google Shape;55;p1"/>
          <p:cNvSpPr txBox="1"/>
          <p:nvPr/>
        </p:nvSpPr>
        <p:spPr>
          <a:xfrm>
            <a:off x="9533436" y="527107"/>
            <a:ext cx="20737650" cy="2001756"/>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4800"/>
              <a:buFont typeface="Arial"/>
              <a:buNone/>
            </a:pPr>
            <a:r>
              <a:rPr b="1" i="0" lang="en-US" sz="4800" u="none" cap="none" strike="noStrike">
                <a:solidFill>
                  <a:srgbClr val="000000"/>
                </a:solidFill>
                <a:latin typeface="Arial"/>
                <a:ea typeface="Arial"/>
                <a:cs typeface="Arial"/>
                <a:sym typeface="Arial"/>
              </a:rPr>
              <a:t>Restoring pancreatic </a:t>
            </a:r>
            <a:r>
              <a:rPr b="1" i="0" lang="en-US" sz="4800" u="none" cap="none" strike="noStrike">
                <a:solidFill>
                  <a:srgbClr val="1F1F1F"/>
                </a:solidFill>
                <a:latin typeface="Arial"/>
                <a:ea typeface="Arial"/>
                <a:cs typeface="Arial"/>
                <a:sym typeface="Arial"/>
              </a:rPr>
              <a:t>β</a:t>
            </a:r>
            <a:r>
              <a:rPr b="1" i="0" lang="en-US" sz="4800" u="none" cap="none" strike="noStrike">
                <a:solidFill>
                  <a:srgbClr val="000000"/>
                </a:solidFill>
                <a:latin typeface="Arial"/>
                <a:ea typeface="Arial"/>
                <a:cs typeface="Arial"/>
                <a:sym typeface="Arial"/>
              </a:rPr>
              <a:t>-cell function with a next-generation chimeric </a:t>
            </a:r>
            <a:r>
              <a:rPr b="1" i="0" lang="en-US" sz="4800" u="none" cap="none" strike="noStrike">
                <a:solidFill>
                  <a:srgbClr val="1F1F1F"/>
                </a:solidFill>
                <a:latin typeface="Arial"/>
                <a:ea typeface="Arial"/>
                <a:cs typeface="Arial"/>
                <a:sym typeface="Arial"/>
              </a:rPr>
              <a:t>bacteriophage viral vector</a:t>
            </a:r>
            <a:endParaRPr b="1" i="0" sz="4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R. Rupkumar</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G. Arora</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R. Chandrasekaran</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R. Kummath</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D. Rajesh</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S. Salunke</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A. Rali</a:t>
            </a:r>
            <a:r>
              <a:rPr b="0" baseline="30000" i="0" lang="en-US" sz="2800" u="none" cap="none" strike="noStrike">
                <a:solidFill>
                  <a:srgbClr val="000000"/>
                </a:solidFill>
                <a:latin typeface="Arial"/>
                <a:ea typeface="Arial"/>
                <a:cs typeface="Arial"/>
                <a:sym typeface="Arial"/>
              </a:rPr>
              <a:t>1</a:t>
            </a:r>
            <a:r>
              <a:rPr b="0" i="0" lang="en-US" sz="2800" u="none" cap="none" strike="noStrike">
                <a:solidFill>
                  <a:srgbClr val="000000"/>
                </a:solidFill>
                <a:latin typeface="Arial"/>
                <a:ea typeface="Arial"/>
                <a:cs typeface="Arial"/>
                <a:sym typeface="Arial"/>
              </a:rPr>
              <a:t>, M.Stark</a:t>
            </a:r>
            <a:r>
              <a:rPr b="0" baseline="30000" i="0" lang="en-US" sz="2800" u="none" cap="none" strike="noStrike">
                <a:solidFill>
                  <a:srgbClr val="000000"/>
                </a:solidFill>
                <a:latin typeface="Arial"/>
                <a:ea typeface="Arial"/>
                <a:cs typeface="Arial"/>
                <a:sym typeface="Arial"/>
              </a:rPr>
              <a:t>2</a:t>
            </a:r>
            <a:br>
              <a:rPr b="0" i="0" lang="en-US" sz="2800" u="none" cap="none" strike="noStrike">
                <a:solidFill>
                  <a:srgbClr val="000000"/>
                </a:solidFill>
                <a:latin typeface="Arial"/>
                <a:ea typeface="Arial"/>
                <a:cs typeface="Arial"/>
                <a:sym typeface="Arial"/>
              </a:rPr>
            </a:br>
            <a:r>
              <a:rPr b="0" baseline="30000" i="1" lang="en-US" sz="2800" u="none" cap="none" strike="noStrike">
                <a:solidFill>
                  <a:srgbClr val="000000"/>
                </a:solidFill>
                <a:latin typeface="Arial"/>
                <a:ea typeface="Arial"/>
                <a:cs typeface="Arial"/>
                <a:sym typeface="Arial"/>
              </a:rPr>
              <a:t>1 </a:t>
            </a:r>
            <a:r>
              <a:rPr b="0" i="1" lang="en-US" sz="2800" u="none" cap="none" strike="noStrike">
                <a:solidFill>
                  <a:srgbClr val="000000"/>
                </a:solidFill>
                <a:latin typeface="Arial"/>
                <a:ea typeface="Arial"/>
                <a:cs typeface="Arial"/>
                <a:sym typeface="Arial"/>
              </a:rPr>
              <a:t>Dublin High School, Dublin, CA, USA</a:t>
            </a:r>
            <a:endParaRPr b="0" i="0" sz="2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baseline="30000" i="1" lang="en-US" sz="2800" u="none" cap="none" strike="noStrike">
                <a:solidFill>
                  <a:srgbClr val="000000"/>
                </a:solidFill>
                <a:latin typeface="Arial"/>
                <a:ea typeface="Arial"/>
                <a:cs typeface="Arial"/>
                <a:sym typeface="Arial"/>
              </a:rPr>
              <a:t>2</a:t>
            </a:r>
            <a:r>
              <a:rPr b="0" i="1" lang="en-US" sz="2800" u="none" cap="none" strike="noStrike">
                <a:solidFill>
                  <a:srgbClr val="000000"/>
                </a:solidFill>
                <a:latin typeface="Arial"/>
                <a:ea typeface="Arial"/>
                <a:cs typeface="Arial"/>
                <a:sym typeface="Arial"/>
              </a:rPr>
              <a:t>Brigham and Women’s Hospital, Center for Nanomedicine, Harvard Medical School </a:t>
            </a:r>
            <a:endParaRPr b="0" i="0" sz="1600" u="none" cap="none" strike="noStrike">
              <a:solidFill>
                <a:srgbClr val="000000"/>
              </a:solidFill>
              <a:latin typeface="Arial"/>
              <a:ea typeface="Arial"/>
              <a:cs typeface="Arial"/>
              <a:sym typeface="Arial"/>
            </a:endParaRPr>
          </a:p>
        </p:txBody>
      </p:sp>
      <p:sp>
        <p:nvSpPr>
          <p:cNvPr id="56" name="Google Shape;56;p1"/>
          <p:cNvSpPr txBox="1"/>
          <p:nvPr/>
        </p:nvSpPr>
        <p:spPr>
          <a:xfrm>
            <a:off x="1284912" y="11560629"/>
            <a:ext cx="10176891" cy="6859088"/>
          </a:xfrm>
          <a:prstGeom prst="rect">
            <a:avLst/>
          </a:prstGeom>
          <a:noFill/>
          <a:ln>
            <a:noFill/>
          </a:ln>
        </p:spPr>
        <p:txBody>
          <a:bodyPr anchorCtr="0" anchor="ctr" bIns="58450" lIns="58450" spcFirstLastPara="1" rIns="58450" wrap="square" tIns="58450">
            <a:noAutofit/>
          </a:bodyPr>
          <a:lstStyle/>
          <a:p>
            <a:pPr indent="0" lvl="0" marL="0" marR="0" rtl="0" algn="just">
              <a:lnSpc>
                <a:spcPct val="100000"/>
              </a:lnSpc>
              <a:spcBef>
                <a:spcPts val="0"/>
              </a:spcBef>
              <a:spcAft>
                <a:spcPts val="0"/>
              </a:spcAft>
              <a:buClr>
                <a:srgbClr val="000000"/>
              </a:buClr>
              <a:buSzPts val="3600"/>
              <a:buFont typeface="Arial"/>
              <a:buNone/>
            </a:pPr>
            <a:r>
              <a:rPr b="1" i="0" lang="en-US" sz="3600" u="none" cap="none" strike="noStrike">
                <a:solidFill>
                  <a:srgbClr val="0C5ADB"/>
                </a:solidFill>
                <a:latin typeface="Arial"/>
                <a:ea typeface="Arial"/>
                <a:cs typeface="Arial"/>
                <a:sym typeface="Arial"/>
              </a:rPr>
              <a:t>BACKGROUND:</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Type 2 diabetes (T2D) occurs when cells become resistant to insulin, causing elevated blood sugar levels and impaired glucose regulation.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Our project aims to use bacteriophages to deliver PDX1 (pancreatic and duodenal homeobox 1), a gene that restores </a:t>
            </a:r>
            <a:r>
              <a:rPr b="0" i="0" lang="en-US" sz="3600" u="none" cap="none" strike="noStrike">
                <a:solidFill>
                  <a:srgbClr val="1F1F1F"/>
                </a:solidFill>
                <a:latin typeface="Arial"/>
                <a:ea typeface="Arial"/>
                <a:cs typeface="Arial"/>
                <a:sym typeface="Arial"/>
              </a:rPr>
              <a:t>β</a:t>
            </a:r>
            <a:r>
              <a:rPr b="0" i="0" lang="en-US" sz="3600" u="none" cap="none" strike="noStrike">
                <a:solidFill>
                  <a:srgbClr val="000000"/>
                </a:solidFill>
                <a:latin typeface="Arial"/>
                <a:ea typeface="Arial"/>
                <a:cs typeface="Arial"/>
                <a:sym typeface="Arial"/>
              </a:rPr>
              <a:t>-cell function, with the help of GLP-1 (glucagon-like peptide 1) to target β cells.</a:t>
            </a:r>
            <a:endParaRPr b="1" i="0" sz="3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7" name="Google Shape;57;p1"/>
          <p:cNvSpPr txBox="1"/>
          <p:nvPr/>
        </p:nvSpPr>
        <p:spPr>
          <a:xfrm>
            <a:off x="24179222" y="10856983"/>
            <a:ext cx="11923010" cy="7490504"/>
          </a:xfrm>
          <a:prstGeom prst="rect">
            <a:avLst/>
          </a:prstGeom>
          <a:noFill/>
          <a:ln>
            <a:noFill/>
          </a:ln>
        </p:spPr>
        <p:txBody>
          <a:bodyPr anchorCtr="0" anchor="ctr" bIns="58450" lIns="58450" spcFirstLastPara="1" rIns="58450" wrap="square" tIns="58450">
            <a:noAutofit/>
          </a:bodyPr>
          <a:lstStyle/>
          <a:p>
            <a:pPr indent="0" lvl="0" marL="0" marR="0" rtl="0" algn="just">
              <a:lnSpc>
                <a:spcPct val="100000"/>
              </a:lnSpc>
              <a:spcBef>
                <a:spcPts val="0"/>
              </a:spcBef>
              <a:spcAft>
                <a:spcPts val="0"/>
              </a:spcAft>
              <a:buClr>
                <a:srgbClr val="000000"/>
              </a:buClr>
              <a:buSzPts val="3600"/>
              <a:buFont typeface="Arial"/>
              <a:buNone/>
            </a:pPr>
            <a:r>
              <a:rPr b="1" i="0" lang="en-US" sz="3600" u="none" cap="none" strike="noStrike">
                <a:solidFill>
                  <a:srgbClr val="0C5ADB"/>
                </a:solidFill>
                <a:latin typeface="Arial"/>
                <a:ea typeface="Arial"/>
                <a:cs typeface="Arial"/>
                <a:sym typeface="Arial"/>
              </a:rPr>
              <a:t>REFERENCES:</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Paper used for information on bacteriophage production and delivery systems. This paper talks about using bacteriophages to target Glioblastoma in rats and how to track these particles using infrared imaging after delivery.</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Tsedev, U., Lin, C.-W., Hess, G. T., Sarkaria, J. N., Lam, F. C., &amp; Belcher, A. M. (2022). Phage Particles of Controlled Length and Genome for In Vivo Targeted Glioblastoma Imaging and Therapeutic Delivery. ACS Nano, 16(8), 11676–11691. https://doi.org/10.1021/acsnano.1c08720</a:t>
            </a:r>
            <a:endParaRPr b="0" i="0" sz="1800" u="none" cap="none" strike="noStrike">
              <a:solidFill>
                <a:srgbClr val="000000"/>
              </a:solidFill>
              <a:latin typeface="Arial"/>
              <a:ea typeface="Arial"/>
              <a:cs typeface="Arial"/>
              <a:sym typeface="Arial"/>
            </a:endParaRPr>
          </a:p>
        </p:txBody>
      </p:sp>
      <p:sp>
        <p:nvSpPr>
          <p:cNvPr id="58" name="Google Shape;58;p1"/>
          <p:cNvSpPr txBox="1"/>
          <p:nvPr/>
        </p:nvSpPr>
        <p:spPr>
          <a:xfrm>
            <a:off x="24179222" y="3039754"/>
            <a:ext cx="11923010" cy="7697916"/>
          </a:xfrm>
          <a:prstGeom prst="rect">
            <a:avLst/>
          </a:prstGeom>
          <a:noFill/>
          <a:ln>
            <a:noFill/>
          </a:ln>
        </p:spPr>
        <p:txBody>
          <a:bodyPr anchorCtr="0" anchor="ctr" bIns="58450" lIns="58450" spcFirstLastPara="1" rIns="58450" wrap="square" tIns="58450">
            <a:noAutofit/>
          </a:bodyPr>
          <a:lstStyle/>
          <a:p>
            <a:pPr indent="0" lvl="0" marL="0" marR="0" rtl="0" algn="just">
              <a:lnSpc>
                <a:spcPct val="100000"/>
              </a:lnSpc>
              <a:spcBef>
                <a:spcPts val="0"/>
              </a:spcBef>
              <a:spcAft>
                <a:spcPts val="0"/>
              </a:spcAft>
              <a:buClr>
                <a:srgbClr val="000000"/>
              </a:buClr>
              <a:buSzPts val="3600"/>
              <a:buFont typeface="Arial"/>
              <a:buNone/>
            </a:pPr>
            <a:r>
              <a:rPr b="1" i="0" lang="en-US" sz="3600" u="none" cap="none" strike="noStrike">
                <a:solidFill>
                  <a:srgbClr val="0C5ADB"/>
                </a:solidFill>
                <a:latin typeface="Arial"/>
                <a:ea typeface="Arial"/>
                <a:cs typeface="Arial"/>
                <a:sym typeface="Arial"/>
              </a:rPr>
              <a:t>IMPACT:</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3600"/>
              <a:buFont typeface="Arial"/>
              <a:buNone/>
            </a:pPr>
            <a:r>
              <a:rPr b="0" i="0" lang="en-US" sz="3600" u="none" cap="none" strike="noStrike">
                <a:solidFill>
                  <a:srgbClr val="000000"/>
                </a:solidFill>
                <a:latin typeface="Arial"/>
                <a:ea typeface="Arial"/>
                <a:cs typeface="Arial"/>
                <a:sym typeface="Arial"/>
              </a:rPr>
              <a:t>This bacteriophage-based therapy for T2D offers a groundbreaking approach by targeting </a:t>
            </a:r>
            <a:r>
              <a:rPr b="0" i="0" lang="en-US" sz="3600" u="none" cap="none" strike="noStrike">
                <a:solidFill>
                  <a:srgbClr val="000000"/>
                </a:solidFill>
                <a:latin typeface="Roboto"/>
                <a:ea typeface="Roboto"/>
                <a:cs typeface="Roboto"/>
                <a:sym typeface="Roboto"/>
              </a:rPr>
              <a:t>β</a:t>
            </a:r>
            <a:r>
              <a:rPr b="0" i="0" lang="en-US" sz="3600" u="none" cap="none" strike="noStrike">
                <a:solidFill>
                  <a:srgbClr val="000000"/>
                </a:solidFill>
                <a:latin typeface="Arial"/>
                <a:ea typeface="Arial"/>
                <a:cs typeface="Arial"/>
                <a:sym typeface="Arial"/>
              </a:rPr>
              <a:t>-cell dysfunction rather than just managing symptoms. Using GLP-1 for precise targeting, it delivers PDXI directly to </a:t>
            </a:r>
            <a:r>
              <a:rPr b="0" i="0" lang="en-US" sz="3600" u="none" cap="none" strike="noStrike">
                <a:solidFill>
                  <a:srgbClr val="000000"/>
                </a:solidFill>
                <a:latin typeface="Roboto"/>
                <a:ea typeface="Roboto"/>
                <a:cs typeface="Roboto"/>
                <a:sym typeface="Roboto"/>
              </a:rPr>
              <a:t>β</a:t>
            </a:r>
            <a:r>
              <a:rPr b="0" i="0" lang="en-US" sz="3600" u="none" cap="none" strike="noStrike">
                <a:solidFill>
                  <a:srgbClr val="000000"/>
                </a:solidFill>
                <a:latin typeface="Arial"/>
                <a:ea typeface="Arial"/>
                <a:cs typeface="Arial"/>
                <a:sym typeface="Arial"/>
              </a:rPr>
              <a:t>-cells, potentially restoring insulin secretion and reducing reliance on lifelong medication. If successful, it could shift T2D treatment from chronic management to a cure, lowering healthcare costs and advancing bacteriophage use in regenerative medicine.</a:t>
            </a:r>
            <a:endParaRPr b="0" i="0" sz="2000" u="none" cap="none" strike="noStrike">
              <a:solidFill>
                <a:srgbClr val="000000"/>
              </a:solidFill>
              <a:latin typeface="Arial"/>
              <a:ea typeface="Arial"/>
              <a:cs typeface="Arial"/>
              <a:sym typeface="Arial"/>
            </a:endParaRPr>
          </a:p>
        </p:txBody>
      </p:sp>
      <p:pic>
        <p:nvPicPr>
          <p:cNvPr id="59" name="Google Shape;59;p1"/>
          <p:cNvPicPr preferRelativeResize="0"/>
          <p:nvPr/>
        </p:nvPicPr>
        <p:blipFill rotWithShape="1">
          <a:blip r:embed="rId3">
            <a:alphaModFix/>
          </a:blip>
          <a:srcRect b="-9660" l="0" r="0" t="0"/>
          <a:stretch/>
        </p:blipFill>
        <p:spPr>
          <a:xfrm>
            <a:off x="1055093" y="-141807"/>
            <a:ext cx="7088774" cy="2789982"/>
          </a:xfrm>
          <a:prstGeom prst="rect">
            <a:avLst/>
          </a:prstGeom>
          <a:noFill/>
          <a:ln>
            <a:noFill/>
          </a:ln>
        </p:spPr>
      </p:pic>
      <p:sp>
        <p:nvSpPr>
          <p:cNvPr id="60" name="Google Shape;60;p1"/>
          <p:cNvSpPr/>
          <p:nvPr/>
        </p:nvSpPr>
        <p:spPr>
          <a:xfrm>
            <a:off x="3899569" y="9536242"/>
            <a:ext cx="3013009" cy="3014237"/>
          </a:xfrm>
          <a:prstGeom prst="rect">
            <a:avLst/>
          </a:prstGeom>
          <a:noFill/>
          <a:ln>
            <a:noFill/>
          </a:ln>
        </p:spPr>
        <p:txBody>
          <a:bodyPr anchorCtr="0" anchor="t" bIns="45650" lIns="91425" spcFirstLastPara="1" rIns="91425" wrap="square" tIns="45650">
            <a:noAutofit/>
          </a:bodyPr>
          <a:lstStyle/>
          <a:p>
            <a:pPr indent="0" lvl="0" marL="0" marR="0" rtl="0" algn="l">
              <a:lnSpc>
                <a:spcPct val="100000"/>
              </a:lnSpc>
              <a:spcBef>
                <a:spcPts val="0"/>
              </a:spcBef>
              <a:spcAft>
                <a:spcPts val="0"/>
              </a:spcAft>
              <a:buClr>
                <a:srgbClr val="000000"/>
              </a:buClr>
              <a:buSzPts val="1229"/>
              <a:buFont typeface="Arial"/>
              <a:buNone/>
            </a:pPr>
            <a:r>
              <a:t/>
            </a:r>
            <a:endParaRPr b="0" i="0" sz="1229" u="none" cap="none" strike="noStrike">
              <a:solidFill>
                <a:srgbClr val="000000"/>
              </a:solidFill>
              <a:latin typeface="Arial"/>
              <a:ea typeface="Arial"/>
              <a:cs typeface="Arial"/>
              <a:sym typeface="Arial"/>
            </a:endParaRPr>
          </a:p>
        </p:txBody>
      </p:sp>
      <p:pic>
        <p:nvPicPr>
          <p:cNvPr id="61" name="Google Shape;61;p1"/>
          <p:cNvPicPr preferRelativeResize="0"/>
          <p:nvPr/>
        </p:nvPicPr>
        <p:blipFill rotWithShape="1">
          <a:blip r:embed="rId4">
            <a:alphaModFix/>
          </a:blip>
          <a:srcRect b="12032" l="0" r="0" t="13550"/>
          <a:stretch/>
        </p:blipFill>
        <p:spPr>
          <a:xfrm>
            <a:off x="17121555" y="19075639"/>
            <a:ext cx="5073884" cy="1054827"/>
          </a:xfrm>
          <a:prstGeom prst="rect">
            <a:avLst/>
          </a:prstGeom>
          <a:noFill/>
          <a:ln>
            <a:noFill/>
          </a:ln>
        </p:spPr>
      </p:pic>
      <p:pic>
        <p:nvPicPr>
          <p:cNvPr id="62" name="Google Shape;62;p1"/>
          <p:cNvPicPr preferRelativeResize="0"/>
          <p:nvPr/>
        </p:nvPicPr>
        <p:blipFill rotWithShape="1">
          <a:blip r:embed="rId5">
            <a:alphaModFix/>
          </a:blip>
          <a:srcRect b="23600" l="9561" r="11287" t="23329"/>
          <a:stretch/>
        </p:blipFill>
        <p:spPr>
          <a:xfrm>
            <a:off x="11173296" y="18820379"/>
            <a:ext cx="4590861" cy="1565347"/>
          </a:xfrm>
          <a:prstGeom prst="rect">
            <a:avLst/>
          </a:prstGeom>
          <a:noFill/>
          <a:ln>
            <a:noFill/>
          </a:ln>
        </p:spPr>
      </p:pic>
      <p:pic>
        <p:nvPicPr>
          <p:cNvPr id="63" name="Google Shape;63;p1"/>
          <p:cNvPicPr preferRelativeResize="0"/>
          <p:nvPr/>
        </p:nvPicPr>
        <p:blipFill rotWithShape="1">
          <a:blip r:embed="rId6">
            <a:alphaModFix/>
          </a:blip>
          <a:srcRect b="0" l="0" r="0" t="0"/>
          <a:stretch/>
        </p:blipFill>
        <p:spPr>
          <a:xfrm>
            <a:off x="31940613" y="18858439"/>
            <a:ext cx="3849561" cy="1489301"/>
          </a:xfrm>
          <a:prstGeom prst="rect">
            <a:avLst/>
          </a:prstGeom>
          <a:noFill/>
          <a:ln>
            <a:noFill/>
          </a:ln>
        </p:spPr>
      </p:pic>
      <p:pic>
        <p:nvPicPr>
          <p:cNvPr id="64" name="Google Shape;64;p1"/>
          <p:cNvPicPr preferRelativeResize="0"/>
          <p:nvPr/>
        </p:nvPicPr>
        <p:blipFill rotWithShape="1">
          <a:blip r:embed="rId7">
            <a:alphaModFix/>
          </a:blip>
          <a:srcRect b="0" l="0" r="0" t="0"/>
          <a:stretch/>
        </p:blipFill>
        <p:spPr>
          <a:xfrm>
            <a:off x="7761119" y="18820328"/>
            <a:ext cx="1772317" cy="1720278"/>
          </a:xfrm>
          <a:prstGeom prst="rect">
            <a:avLst/>
          </a:prstGeom>
          <a:noFill/>
          <a:ln>
            <a:noFill/>
          </a:ln>
        </p:spPr>
      </p:pic>
      <p:pic>
        <p:nvPicPr>
          <p:cNvPr id="65" name="Google Shape;65;p1"/>
          <p:cNvPicPr preferRelativeResize="0"/>
          <p:nvPr/>
        </p:nvPicPr>
        <p:blipFill rotWithShape="1">
          <a:blip r:embed="rId8">
            <a:alphaModFix/>
          </a:blip>
          <a:srcRect b="0" l="0" r="7621" t="0"/>
          <a:stretch/>
        </p:blipFill>
        <p:spPr>
          <a:xfrm>
            <a:off x="1673468" y="18820297"/>
            <a:ext cx="4447837" cy="1565388"/>
          </a:xfrm>
          <a:prstGeom prst="rect">
            <a:avLst/>
          </a:prstGeom>
          <a:noFill/>
          <a:ln>
            <a:noFill/>
          </a:ln>
        </p:spPr>
      </p:pic>
      <p:pic>
        <p:nvPicPr>
          <p:cNvPr id="66" name="Google Shape;66;p1"/>
          <p:cNvPicPr preferRelativeResize="0"/>
          <p:nvPr/>
        </p:nvPicPr>
        <p:blipFill rotWithShape="1">
          <a:blip r:embed="rId9">
            <a:alphaModFix/>
          </a:blip>
          <a:srcRect b="0" l="0" r="0" t="0"/>
          <a:stretch/>
        </p:blipFill>
        <p:spPr>
          <a:xfrm>
            <a:off x="23552839" y="18858378"/>
            <a:ext cx="6718247" cy="1489260"/>
          </a:xfrm>
          <a:prstGeom prst="rect">
            <a:avLst/>
          </a:prstGeom>
          <a:noFill/>
          <a:ln>
            <a:noFill/>
          </a:ln>
        </p:spPr>
      </p:pic>
      <p:pic>
        <p:nvPicPr>
          <p:cNvPr descr="A diagram of a cell&#10;&#10;AI-generated content may be incorrect." id="67" name="Google Shape;67;p1"/>
          <p:cNvPicPr preferRelativeResize="0"/>
          <p:nvPr/>
        </p:nvPicPr>
        <p:blipFill rotWithShape="1">
          <a:blip r:embed="rId10">
            <a:alphaModFix/>
          </a:blip>
          <a:srcRect b="0" l="0" r="0" t="0"/>
          <a:stretch/>
        </p:blipFill>
        <p:spPr>
          <a:xfrm>
            <a:off x="12475029" y="3234325"/>
            <a:ext cx="10176891" cy="9103998"/>
          </a:xfrm>
          <a:prstGeom prst="rect">
            <a:avLst/>
          </a:prstGeom>
          <a:noFill/>
          <a:ln>
            <a:noFill/>
          </a:ln>
        </p:spPr>
      </p:pic>
      <p:sp>
        <p:nvSpPr>
          <p:cNvPr id="68" name="Google Shape;68;p1"/>
          <p:cNvSpPr txBox="1"/>
          <p:nvPr/>
        </p:nvSpPr>
        <p:spPr>
          <a:xfrm>
            <a:off x="12113688" y="12653621"/>
            <a:ext cx="11439300" cy="6310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1" i="0" lang="en-US" sz="3600" u="none" cap="none" strike="noStrike">
                <a:solidFill>
                  <a:srgbClr val="0C5ADB"/>
                </a:solidFill>
                <a:latin typeface="Arial"/>
                <a:ea typeface="Arial"/>
                <a:cs typeface="Arial"/>
                <a:sym typeface="Arial"/>
              </a:rPr>
              <a:t>METHODS: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a:p>
            <a:pPr indent="-514350" lvl="0" marL="514350" marR="0" rtl="0" algn="l">
              <a:lnSpc>
                <a:spcPct val="100000"/>
              </a:lnSpc>
              <a:spcBef>
                <a:spcPts val="0"/>
              </a:spcBef>
              <a:spcAft>
                <a:spcPts val="0"/>
              </a:spcAft>
              <a:buClr>
                <a:srgbClr val="000000"/>
              </a:buClr>
              <a:buSzPts val="3200"/>
              <a:buFont typeface="Arial"/>
              <a:buAutoNum type="arabicPeriod"/>
            </a:pPr>
            <a:r>
              <a:rPr b="1" i="0" lang="en-US" sz="3200" u="none" cap="none" strike="noStrike">
                <a:solidFill>
                  <a:srgbClr val="000000"/>
                </a:solidFill>
                <a:latin typeface="Arial"/>
                <a:ea typeface="Arial"/>
                <a:cs typeface="Arial"/>
                <a:sym typeface="Arial"/>
              </a:rPr>
              <a:t>Phage production </a:t>
            </a:r>
            <a:endParaRPr b="0" i="0" sz="8000" u="none" cap="none" strike="noStrike">
              <a:solidFill>
                <a:srgbClr val="000000"/>
              </a:solidFill>
              <a:latin typeface="Arial"/>
              <a:ea typeface="Arial"/>
              <a:cs typeface="Arial"/>
              <a:sym typeface="Arial"/>
            </a:endParaRPr>
          </a:p>
          <a:p>
            <a:pPr indent="-457200" lvl="2"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 Vector-AAV</a:t>
            </a:r>
            <a:endParaRPr b="0" i="0" sz="3200" u="none" cap="none" strike="noStrike">
              <a:solidFill>
                <a:srgbClr val="000000"/>
              </a:solidFill>
              <a:latin typeface="Arial"/>
              <a:ea typeface="Arial"/>
              <a:cs typeface="Arial"/>
              <a:sym typeface="Arial"/>
            </a:endParaRPr>
          </a:p>
          <a:p>
            <a:pPr indent="-514350" lvl="3" marL="51435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 Cell Type</a:t>
            </a:r>
            <a:endParaRPr b="0" i="0" sz="1400" u="none" cap="none" strike="noStrike">
              <a:solidFill>
                <a:srgbClr val="000000"/>
              </a:solidFill>
              <a:latin typeface="Arial"/>
              <a:ea typeface="Arial"/>
              <a:cs typeface="Arial"/>
              <a:sym typeface="Arial"/>
            </a:endParaRPr>
          </a:p>
          <a:p>
            <a:pPr indent="0" lvl="3"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a:p>
            <a:pPr indent="-514350" lvl="0" marL="514350" marR="0" rtl="0" algn="l">
              <a:lnSpc>
                <a:spcPct val="100000"/>
              </a:lnSpc>
              <a:spcBef>
                <a:spcPts val="0"/>
              </a:spcBef>
              <a:spcAft>
                <a:spcPts val="0"/>
              </a:spcAft>
              <a:buClr>
                <a:srgbClr val="000000"/>
              </a:buClr>
              <a:buSzPts val="3200"/>
              <a:buFont typeface="Arial"/>
              <a:buAutoNum type="arabicPeriod"/>
            </a:pPr>
            <a:r>
              <a:rPr b="1" i="0" lang="en-US" sz="3200" u="none" cap="none" strike="noStrike">
                <a:solidFill>
                  <a:srgbClr val="000000"/>
                </a:solidFill>
                <a:latin typeface="Arial"/>
                <a:ea typeface="Arial"/>
                <a:cs typeface="Arial"/>
                <a:sym typeface="Arial"/>
              </a:rPr>
              <a:t> In vitro beta cell selectivity </a:t>
            </a:r>
            <a:endParaRPr b="0" i="0" sz="80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 Quantification of Firefly luciferase (fluc) in INS-1E </a:t>
            </a:r>
            <a:r>
              <a:rPr b="0" i="0" lang="en-US" sz="3200" u="none" cap="none" strike="noStrike">
                <a:solidFill>
                  <a:srgbClr val="1F1F1F"/>
                </a:solidFill>
                <a:latin typeface="Arial"/>
                <a:ea typeface="Arial"/>
                <a:cs typeface="Arial"/>
                <a:sym typeface="Arial"/>
              </a:rPr>
              <a:t>β-</a:t>
            </a:r>
            <a:r>
              <a:rPr b="0" i="0" lang="en-US" sz="3200" u="none" cap="none" strike="noStrike">
                <a:solidFill>
                  <a:srgbClr val="000000"/>
                </a:solidFill>
                <a:latin typeface="Arial"/>
                <a:ea typeface="Arial"/>
                <a:cs typeface="Arial"/>
                <a:sym typeface="Arial"/>
              </a:rPr>
              <a:t>cells  versus Alpha TC1 (αTC1)</a:t>
            </a:r>
            <a:endParaRPr b="0" i="0" sz="1400" u="none" cap="none" strike="noStrike">
              <a:solidFill>
                <a:srgbClr val="000000"/>
              </a:solidFill>
              <a:latin typeface="Arial"/>
              <a:ea typeface="Arial"/>
              <a:cs typeface="Arial"/>
              <a:sym typeface="Arial"/>
            </a:endParaRPr>
          </a:p>
          <a:p>
            <a:pPr indent="0" lvl="1"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3.  Beta cell proliferation</a:t>
            </a:r>
            <a:endParaRPr b="0" i="0" sz="8000" u="none" cap="none" strike="noStrike">
              <a:solidFill>
                <a:srgbClr val="000000"/>
              </a:solidFill>
              <a:latin typeface="Arial"/>
              <a:ea typeface="Arial"/>
              <a:cs typeface="Arial"/>
              <a:sym typeface="Arial"/>
            </a:endParaRPr>
          </a:p>
          <a:p>
            <a:pPr indent="-514350" lvl="0" marL="51435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 EDU staining in EndoC-</a:t>
            </a:r>
            <a:r>
              <a:rPr b="0" i="0" lang="en-US" sz="3200" u="none" cap="none" strike="noStrike">
                <a:solidFill>
                  <a:srgbClr val="1F1F1F"/>
                </a:solidFill>
                <a:latin typeface="Arial"/>
                <a:ea typeface="Arial"/>
                <a:cs typeface="Arial"/>
                <a:sym typeface="Arial"/>
              </a:rPr>
              <a:t>β cells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pic>
        <p:nvPicPr>
          <p:cNvPr id="69" name="Google Shape;69;p1" title="DHS-BioBuilder - Akshaj and Rruchir.mp3">
            <a:hlinkClick r:id="rId11"/>
          </p:cNvPr>
          <p:cNvPicPr preferRelativeResize="0"/>
          <p:nvPr/>
        </p:nvPicPr>
        <p:blipFill>
          <a:blip r:embed="rId12">
            <a:alphaModFix/>
          </a:blip>
          <a:stretch>
            <a:fillRect/>
          </a:stretch>
        </p:blipFill>
        <p:spPr>
          <a:xfrm>
            <a:off x="35689676" y="1024599"/>
            <a:ext cx="1054825" cy="10548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