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7" roundtripDataSignature="AMtx7miogXacBUmhOlA6FcrZBUV/l2NbY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8.png"/><Relationship Id="rId10" Type="http://schemas.openxmlformats.org/officeDocument/2006/relationships/image" Target="../media/image1.png"/><Relationship Id="rId13" Type="http://schemas.openxmlformats.org/officeDocument/2006/relationships/image" Target="../media/image12.png"/><Relationship Id="rId12"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10.png"/><Relationship Id="rId9" Type="http://schemas.openxmlformats.org/officeDocument/2006/relationships/image" Target="../media/image3.png"/><Relationship Id="rId14" Type="http://schemas.openxmlformats.org/officeDocument/2006/relationships/image" Target="../media/image9.png"/><Relationship Id="rId5" Type="http://schemas.openxmlformats.org/officeDocument/2006/relationships/image" Target="../media/image2.jpg"/><Relationship Id="rId6" Type="http://schemas.openxmlformats.org/officeDocument/2006/relationships/image" Target="../media/image11.png"/><Relationship Id="rId7" Type="http://schemas.openxmlformats.org/officeDocument/2006/relationships/image" Target="../media/image7.png"/><Relationship Id="rId8"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nvSpPr>
        <p:spPr>
          <a:xfrm>
            <a:off x="1361351" y="2648174"/>
            <a:ext cx="10176900" cy="7305102"/>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chemeClr val="dk1"/>
              </a:buClr>
              <a:buSzPts val="1100"/>
              <a:buFont typeface="Arial"/>
              <a:buNone/>
            </a:pPr>
            <a:r>
              <a:t/>
            </a:r>
            <a:endParaRPr b="0" i="0" sz="2400" u="none" cap="none" strike="noStrike">
              <a:solidFill>
                <a:srgbClr val="000000"/>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chemeClr val="dk1"/>
              </a:buClr>
              <a:buSzPts val="1100"/>
              <a:buFont typeface="Arial"/>
              <a:buNone/>
            </a:pPr>
            <a:r>
              <a:rPr b="1" i="0" lang="en" sz="2900" u="none" cap="none" strike="noStrike">
                <a:solidFill>
                  <a:srgbClr val="000000"/>
                </a:solidFill>
                <a:latin typeface="Times New Roman"/>
                <a:ea typeface="Times New Roman"/>
                <a:cs typeface="Times New Roman"/>
                <a:sym typeface="Times New Roman"/>
              </a:rPr>
              <a:t>Abstract</a:t>
            </a:r>
            <a:endParaRPr/>
          </a:p>
          <a:p>
            <a:pPr indent="0" lvl="0" marL="0" marR="0" rtl="0" algn="l">
              <a:lnSpc>
                <a:spcPct val="100000"/>
              </a:lnSpc>
              <a:spcBef>
                <a:spcPts val="0"/>
              </a:spcBef>
              <a:spcAft>
                <a:spcPts val="0"/>
              </a:spcAft>
              <a:buClr>
                <a:schemeClr val="dk1"/>
              </a:buClr>
              <a:buSzPts val="1100"/>
              <a:buFont typeface="Arial"/>
              <a:buNone/>
            </a:pPr>
            <a:r>
              <a:rPr b="0" i="0" lang="en" sz="2800" u="none" cap="none" strike="noStrike">
                <a:solidFill>
                  <a:srgbClr val="000000"/>
                </a:solidFill>
                <a:latin typeface="Times New Roman"/>
                <a:ea typeface="Times New Roman"/>
                <a:cs typeface="Times New Roman"/>
                <a:sym typeface="Times New Roman"/>
              </a:rPr>
              <a:t>Chestnut blight, caused by </a:t>
            </a:r>
            <a:r>
              <a:rPr b="0" i="1" lang="en" sz="2800" u="none" cap="none" strike="noStrike">
                <a:solidFill>
                  <a:srgbClr val="000000"/>
                </a:solidFill>
                <a:latin typeface="Times New Roman"/>
                <a:ea typeface="Times New Roman"/>
                <a:cs typeface="Times New Roman"/>
                <a:sym typeface="Times New Roman"/>
              </a:rPr>
              <a:t>Cryphonectria</a:t>
            </a:r>
            <a:r>
              <a:rPr b="0" i="0" lang="en" sz="2800" u="none" cap="none" strike="noStrike">
                <a:solidFill>
                  <a:srgbClr val="000000"/>
                </a:solidFill>
                <a:latin typeface="Times New Roman"/>
                <a:ea typeface="Times New Roman"/>
                <a:cs typeface="Times New Roman"/>
                <a:sym typeface="Times New Roman"/>
              </a:rPr>
              <a:t> </a:t>
            </a:r>
            <a:r>
              <a:rPr b="0" i="1" lang="en" sz="2800" u="none" cap="none" strike="noStrike">
                <a:solidFill>
                  <a:srgbClr val="000000"/>
                </a:solidFill>
                <a:latin typeface="Times New Roman"/>
                <a:ea typeface="Times New Roman"/>
                <a:cs typeface="Times New Roman"/>
                <a:sym typeface="Times New Roman"/>
              </a:rPr>
              <a:t>parasitica</a:t>
            </a:r>
            <a:r>
              <a:rPr b="0" i="0" lang="en" sz="2800" u="none" cap="none" strike="noStrike">
                <a:solidFill>
                  <a:srgbClr val="000000"/>
                </a:solidFill>
                <a:latin typeface="Times New Roman"/>
                <a:ea typeface="Times New Roman"/>
                <a:cs typeface="Times New Roman"/>
                <a:sym typeface="Times New Roman"/>
              </a:rPr>
              <a:t>, has devastated American chestnut populations. Early detection of the pathogen before visible symptoms appear is crucial for effective containment and conservation efforts. This synthetic biology project aims to engineer </a:t>
            </a:r>
            <a:r>
              <a:rPr b="0" i="1" lang="en" sz="2800" u="none" cap="none" strike="noStrike">
                <a:solidFill>
                  <a:srgbClr val="000000"/>
                </a:solidFill>
                <a:latin typeface="Times New Roman"/>
                <a:ea typeface="Times New Roman"/>
                <a:cs typeface="Times New Roman"/>
                <a:sym typeface="Times New Roman"/>
              </a:rPr>
              <a:t>Escherichia</a:t>
            </a:r>
            <a:r>
              <a:rPr b="0" i="0" lang="en" sz="2800" u="none" cap="none" strike="noStrike">
                <a:solidFill>
                  <a:srgbClr val="000000"/>
                </a:solidFill>
                <a:latin typeface="Times New Roman"/>
                <a:ea typeface="Times New Roman"/>
                <a:cs typeface="Times New Roman"/>
                <a:sym typeface="Times New Roman"/>
              </a:rPr>
              <a:t> </a:t>
            </a:r>
            <a:r>
              <a:rPr b="0" i="1" lang="en" sz="2800" u="none" cap="none" strike="noStrike">
                <a:solidFill>
                  <a:srgbClr val="000000"/>
                </a:solidFill>
                <a:latin typeface="Times New Roman"/>
                <a:ea typeface="Times New Roman"/>
                <a:cs typeface="Times New Roman"/>
                <a:sym typeface="Times New Roman"/>
              </a:rPr>
              <a:t>coli</a:t>
            </a:r>
            <a:r>
              <a:rPr b="0" i="0" lang="en" sz="2800" u="none" cap="none" strike="noStrike">
                <a:solidFill>
                  <a:srgbClr val="000000"/>
                </a:solidFill>
                <a:latin typeface="Times New Roman"/>
                <a:ea typeface="Times New Roman"/>
                <a:cs typeface="Times New Roman"/>
                <a:sym typeface="Times New Roman"/>
              </a:rPr>
              <a:t> or </a:t>
            </a:r>
            <a:r>
              <a:rPr b="0" i="1" lang="en" sz="2800" u="none" cap="none" strike="noStrike">
                <a:solidFill>
                  <a:srgbClr val="000000"/>
                </a:solidFill>
                <a:latin typeface="Times New Roman"/>
                <a:ea typeface="Times New Roman"/>
                <a:cs typeface="Times New Roman"/>
                <a:sym typeface="Times New Roman"/>
              </a:rPr>
              <a:t>Pseudomonas</a:t>
            </a:r>
            <a:r>
              <a:rPr b="0" i="0" lang="en" sz="2800" u="none" cap="none" strike="noStrike">
                <a:solidFill>
                  <a:srgbClr val="000000"/>
                </a:solidFill>
                <a:latin typeface="Times New Roman"/>
                <a:ea typeface="Times New Roman"/>
                <a:cs typeface="Times New Roman"/>
                <a:sym typeface="Times New Roman"/>
              </a:rPr>
              <a:t> </a:t>
            </a:r>
            <a:r>
              <a:rPr b="0" i="1" lang="en" sz="2800" u="none" cap="none" strike="noStrike">
                <a:solidFill>
                  <a:srgbClr val="000000"/>
                </a:solidFill>
                <a:latin typeface="Times New Roman"/>
                <a:ea typeface="Times New Roman"/>
                <a:cs typeface="Times New Roman"/>
                <a:sym typeface="Times New Roman"/>
              </a:rPr>
              <a:t>fluorescens</a:t>
            </a:r>
            <a:r>
              <a:rPr b="0" i="0" lang="en" sz="2800" u="none" cap="none" strike="noStrike">
                <a:solidFill>
                  <a:srgbClr val="000000"/>
                </a:solidFill>
                <a:latin typeface="Times New Roman"/>
                <a:ea typeface="Times New Roman"/>
                <a:cs typeface="Times New Roman"/>
                <a:sym typeface="Times New Roman"/>
              </a:rPr>
              <a:t> to produce bioluminescence in response to oxalic </a:t>
            </a:r>
            <a:r>
              <a:rPr b="0" i="0" lang="en" sz="3200" u="none" cap="none" strike="noStrike">
                <a:solidFill>
                  <a:srgbClr val="000000"/>
                </a:solidFill>
                <a:latin typeface="Times New Roman"/>
                <a:ea typeface="Times New Roman"/>
                <a:cs typeface="Times New Roman"/>
                <a:sym typeface="Times New Roman"/>
              </a:rPr>
              <a:t>acid</a:t>
            </a:r>
            <a:r>
              <a:rPr b="0" i="0" lang="en" sz="2800" u="none" cap="none" strike="noStrike">
                <a:solidFill>
                  <a:srgbClr val="000000"/>
                </a:solidFill>
                <a:latin typeface="Times New Roman"/>
                <a:ea typeface="Times New Roman"/>
                <a:cs typeface="Times New Roman"/>
                <a:sym typeface="Times New Roman"/>
              </a:rPr>
              <a:t>, a key virulence factor secreted by </a:t>
            </a:r>
            <a:r>
              <a:rPr b="0" i="1" lang="en" sz="2800" u="none" cap="none" strike="noStrike">
                <a:solidFill>
                  <a:srgbClr val="000000"/>
                </a:solidFill>
                <a:latin typeface="Times New Roman"/>
                <a:ea typeface="Times New Roman"/>
                <a:cs typeface="Times New Roman"/>
                <a:sym typeface="Times New Roman"/>
              </a:rPr>
              <a:t>C</a:t>
            </a:r>
            <a:r>
              <a:rPr b="0" i="0" lang="en" sz="2800" u="none" cap="none" strike="noStrike">
                <a:solidFill>
                  <a:srgbClr val="000000"/>
                </a:solidFill>
                <a:latin typeface="Times New Roman"/>
                <a:ea typeface="Times New Roman"/>
                <a:cs typeface="Times New Roman"/>
                <a:sym typeface="Times New Roman"/>
              </a:rPr>
              <a:t>. </a:t>
            </a:r>
            <a:r>
              <a:rPr b="0" i="1" lang="en" sz="2800" u="none" cap="none" strike="noStrike">
                <a:solidFill>
                  <a:srgbClr val="000000"/>
                </a:solidFill>
                <a:latin typeface="Times New Roman"/>
                <a:ea typeface="Times New Roman"/>
                <a:cs typeface="Times New Roman"/>
                <a:sym typeface="Times New Roman"/>
              </a:rPr>
              <a:t>parasitica</a:t>
            </a:r>
            <a:r>
              <a:rPr b="0" i="0" lang="en" sz="2800" u="none" cap="none" strike="noStrike">
                <a:solidFill>
                  <a:srgbClr val="000000"/>
                </a:solidFill>
                <a:latin typeface="Times New Roman"/>
                <a:ea typeface="Times New Roman"/>
                <a:cs typeface="Times New Roman"/>
                <a:sym typeface="Times New Roman"/>
              </a:rPr>
              <a:t>. Using a genetic circuit that links an oxalate-responsive promoter to a luciferase gene, the engineered bacteria will serve as an early biosensor, glowing in the presence of oxalic acid. This bioreporter system could be applied to tree surfaces or soil near chestnut trees to provide real-time, visual detection of chestnut blight before physical symptoms manifest. By integrating genetic engineering, biosensor development, and environmental monitoring, this project offers a novel, low-cost, and scalable approach to forest disease management.</a:t>
            </a:r>
            <a:endParaRPr b="0" i="0" sz="2800" u="none" cap="none" strike="noStrike">
              <a:solidFill>
                <a:srgbClr val="00000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3277"/>
              <a:buFont typeface="Arial"/>
              <a:buNone/>
            </a:pPr>
            <a:r>
              <a:t/>
            </a:r>
            <a:endParaRPr b="0" i="0" sz="3277" u="none" cap="none" strike="noStrike">
              <a:solidFill>
                <a:srgbClr val="000000"/>
              </a:solidFill>
              <a:latin typeface="Arial"/>
              <a:ea typeface="Arial"/>
              <a:cs typeface="Arial"/>
              <a:sym typeface="Arial"/>
            </a:endParaRPr>
          </a:p>
        </p:txBody>
      </p:sp>
      <p:sp>
        <p:nvSpPr>
          <p:cNvPr id="55" name="Google Shape;55;p1"/>
          <p:cNvSpPr txBox="1"/>
          <p:nvPr/>
        </p:nvSpPr>
        <p:spPr>
          <a:xfrm>
            <a:off x="10905728" y="0"/>
            <a:ext cx="15652407" cy="2528863"/>
          </a:xfrm>
          <a:prstGeom prst="rect">
            <a:avLst/>
          </a:prstGeom>
          <a:noFill/>
          <a:ln>
            <a:noFill/>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2800"/>
              <a:buFont typeface="Arial"/>
              <a:buNone/>
            </a:pPr>
            <a:r>
              <a:rPr b="1" i="0" lang="en" sz="2800" u="none" cap="none" strike="noStrike">
                <a:solidFill>
                  <a:srgbClr val="000000"/>
                </a:solidFill>
                <a:latin typeface="Arial"/>
                <a:ea typeface="Arial"/>
                <a:cs typeface="Arial"/>
                <a:sym typeface="Arial"/>
              </a:rPr>
              <a:t>Project BioGlow: Early Detection of Chestnut Blight</a:t>
            </a:r>
            <a:endParaRPr b="1" i="0" sz="28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0" i="0" lang="en" sz="2800" u="none" cap="none" strike="noStrike">
                <a:solidFill>
                  <a:srgbClr val="000000"/>
                </a:solidFill>
                <a:latin typeface="Arial"/>
                <a:ea typeface="Arial"/>
                <a:cs typeface="Arial"/>
                <a:sym typeface="Arial"/>
              </a:rPr>
              <a:t>Brylee Jones, Jude Athey, Abe Athey, Hallee Kipp, Dylan Klepper, Vincent Klug, Eric Thomas, Natalie Baker, Joey Dodson, and Teacher Amanda Dunham, </a:t>
            </a:r>
            <a:endParaRPr/>
          </a:p>
          <a:p>
            <a:pPr indent="0" lvl="0" marL="0" marR="0" rtl="0" algn="ctr">
              <a:lnSpc>
                <a:spcPct val="100000"/>
              </a:lnSpc>
              <a:spcBef>
                <a:spcPts val="0"/>
              </a:spcBef>
              <a:spcAft>
                <a:spcPts val="0"/>
              </a:spcAft>
              <a:buClr>
                <a:srgbClr val="000000"/>
              </a:buClr>
              <a:buSzPts val="2800"/>
              <a:buFont typeface="Arial"/>
              <a:buNone/>
            </a:pPr>
            <a:r>
              <a:rPr b="0" i="0" lang="en" sz="2800" u="none" cap="none" strike="noStrike">
                <a:solidFill>
                  <a:srgbClr val="000000"/>
                </a:solidFill>
                <a:latin typeface="Arial"/>
                <a:ea typeface="Arial"/>
                <a:cs typeface="Arial"/>
                <a:sym typeface="Arial"/>
              </a:rPr>
              <a:t>Mentors Dr. Kelley Doering and Amanda Ferrante</a:t>
            </a:r>
            <a:endParaRPr/>
          </a:p>
          <a:p>
            <a:pPr indent="0" lvl="0" marL="0" marR="0" rtl="0" algn="ctr">
              <a:lnSpc>
                <a:spcPct val="100000"/>
              </a:lnSpc>
              <a:spcBef>
                <a:spcPts val="0"/>
              </a:spcBef>
              <a:spcAft>
                <a:spcPts val="0"/>
              </a:spcAft>
              <a:buClr>
                <a:srgbClr val="000000"/>
              </a:buClr>
              <a:buSzPts val="2800"/>
              <a:buFont typeface="Arial"/>
              <a:buNone/>
            </a:pPr>
            <a:r>
              <a:rPr b="0" i="0" lang="en" sz="2800" u="none" cap="none" strike="noStrike">
                <a:solidFill>
                  <a:srgbClr val="000000"/>
                </a:solidFill>
                <a:latin typeface="Arial"/>
                <a:ea typeface="Arial"/>
                <a:cs typeface="Arial"/>
                <a:sym typeface="Arial"/>
              </a:rPr>
              <a:t>DB EXCEL, Kingsport, TN, Sullivan</a:t>
            </a:r>
            <a:endParaRPr b="0" i="0" sz="5486" u="none" cap="none" strike="noStrike">
              <a:solidFill>
                <a:srgbClr val="000000"/>
              </a:solidFill>
              <a:latin typeface="Arial"/>
              <a:ea typeface="Arial"/>
              <a:cs typeface="Arial"/>
              <a:sym typeface="Arial"/>
            </a:endParaRPr>
          </a:p>
        </p:txBody>
      </p:sp>
      <p:sp>
        <p:nvSpPr>
          <p:cNvPr id="56" name="Google Shape;56;p1"/>
          <p:cNvSpPr txBox="1"/>
          <p:nvPr/>
        </p:nvSpPr>
        <p:spPr>
          <a:xfrm>
            <a:off x="1361181" y="10072587"/>
            <a:ext cx="10176891" cy="9053613"/>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267665" lvl="0" marL="312115" marR="0" rtl="0" algn="ctr">
              <a:lnSpc>
                <a:spcPct val="100000"/>
              </a:lnSpc>
              <a:spcBef>
                <a:spcPts val="0"/>
              </a:spcBef>
              <a:spcAft>
                <a:spcPts val="0"/>
              </a:spcAft>
              <a:buClr>
                <a:schemeClr val="dk1"/>
              </a:buClr>
              <a:buSzPts val="700"/>
              <a:buFont typeface="Calibri"/>
              <a:buNone/>
            </a:pPr>
            <a:r>
              <a:t/>
            </a:r>
            <a:endParaRPr b="0" i="0" sz="3277"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77"/>
              <a:buFont typeface="Arial"/>
              <a:buNone/>
            </a:pPr>
            <a:r>
              <a:t/>
            </a:r>
            <a:endParaRPr b="0" i="0" sz="3277" u="none" cap="none" strike="noStrike">
              <a:solidFill>
                <a:srgbClr val="000000"/>
              </a:solidFill>
              <a:latin typeface="Arial"/>
              <a:ea typeface="Arial"/>
              <a:cs typeface="Arial"/>
              <a:sym typeface="Arial"/>
            </a:endParaRPr>
          </a:p>
        </p:txBody>
      </p:sp>
      <p:sp>
        <p:nvSpPr>
          <p:cNvPr id="57" name="Google Shape;57;p1"/>
          <p:cNvSpPr txBox="1"/>
          <p:nvPr/>
        </p:nvSpPr>
        <p:spPr>
          <a:xfrm>
            <a:off x="12003247" y="2648174"/>
            <a:ext cx="11661300" cy="16478025"/>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l">
              <a:lnSpc>
                <a:spcPct val="100000"/>
              </a:lnSpc>
              <a:spcBef>
                <a:spcPts val="0"/>
              </a:spcBef>
              <a:spcAft>
                <a:spcPts val="0"/>
              </a:spcAft>
              <a:buClr>
                <a:srgbClr val="000000"/>
              </a:buClr>
              <a:buSzPts val="3277"/>
              <a:buFont typeface="Arial"/>
              <a:buNone/>
            </a:pPr>
            <a:r>
              <a:t/>
            </a:r>
            <a:endParaRPr b="0" i="0" sz="3277" u="none" cap="none" strike="noStrike">
              <a:solidFill>
                <a:srgbClr val="000000"/>
              </a:solidFill>
              <a:latin typeface="Arial"/>
              <a:ea typeface="Arial"/>
              <a:cs typeface="Arial"/>
              <a:sym typeface="Arial"/>
            </a:endParaRPr>
          </a:p>
        </p:txBody>
      </p:sp>
      <p:sp>
        <p:nvSpPr>
          <p:cNvPr id="58" name="Google Shape;58;p1"/>
          <p:cNvSpPr txBox="1"/>
          <p:nvPr/>
        </p:nvSpPr>
        <p:spPr>
          <a:xfrm>
            <a:off x="24218922" y="2648175"/>
            <a:ext cx="11883310" cy="10767942"/>
          </a:xfrm>
          <a:prstGeom prst="rect">
            <a:avLst/>
          </a:prstGeom>
          <a:noFill/>
          <a:ln cap="flat" cmpd="sng" w="9525">
            <a:solidFill>
              <a:schemeClr val="dk1"/>
            </a:solidFill>
            <a:prstDash val="solid"/>
            <a:round/>
            <a:headEnd len="sm" w="sm" type="none"/>
            <a:tailEnd len="sm" w="sm" type="none"/>
          </a:ln>
        </p:spPr>
        <p:txBody>
          <a:bodyPr anchorCtr="0" anchor="t" bIns="58450" lIns="58450" spcFirstLastPara="1" rIns="58450" wrap="square" tIns="58450">
            <a:noAutofit/>
          </a:bodyPr>
          <a:lstStyle/>
          <a:p>
            <a:pPr indent="0" lvl="0" marL="0" marR="0" rtl="0" algn="l">
              <a:lnSpc>
                <a:spcPct val="100000"/>
              </a:lnSpc>
              <a:spcBef>
                <a:spcPts val="0"/>
              </a:spcBef>
              <a:spcAft>
                <a:spcPts val="0"/>
              </a:spcAft>
              <a:buClr>
                <a:srgbClr val="000000"/>
              </a:buClr>
              <a:buSzPts val="3277"/>
              <a:buFont typeface="Arial"/>
              <a:buNone/>
            </a:pPr>
            <a:r>
              <a:rPr b="1" i="0" lang="en" sz="3277" u="none" cap="none" strike="noStrike">
                <a:solidFill>
                  <a:srgbClr val="000000"/>
                </a:solidFill>
                <a:latin typeface="Arial"/>
                <a:ea typeface="Arial"/>
                <a:cs typeface="Arial"/>
                <a:sym typeface="Arial"/>
              </a:rPr>
              <a:t>Team Content</a:t>
            </a:r>
            <a:endParaRPr b="1" i="0" sz="3277" u="none" cap="none" strike="noStrike">
              <a:solidFill>
                <a:srgbClr val="000000"/>
              </a:solidFill>
              <a:latin typeface="Arial"/>
              <a:ea typeface="Arial"/>
              <a:cs typeface="Arial"/>
              <a:sym typeface="Arial"/>
            </a:endParaRPr>
          </a:p>
          <a:p>
            <a:pPr indent="-305155" lvl="0" marL="312115" marR="0" rtl="0" algn="l">
              <a:lnSpc>
                <a:spcPct val="100000"/>
              </a:lnSpc>
              <a:spcBef>
                <a:spcPts val="0"/>
              </a:spcBef>
              <a:spcAft>
                <a:spcPts val="0"/>
              </a:spcAft>
              <a:buClr>
                <a:schemeClr val="dk1"/>
              </a:buClr>
              <a:buSzPts val="1000"/>
              <a:buFont typeface="Calibri"/>
              <a:buChar char="●"/>
            </a:pPr>
            <a:r>
              <a:rPr b="0" i="0" lang="en" sz="3167" u="none" cap="none" strike="noStrike">
                <a:solidFill>
                  <a:schemeClr val="dk1"/>
                </a:solidFill>
                <a:latin typeface="Calibri"/>
                <a:ea typeface="Calibri"/>
                <a:cs typeface="Calibri"/>
                <a:sym typeface="Calibri"/>
              </a:rPr>
              <a:t>Our team meets every Monday and Wednesday from 7:15- 7:45 and Fridays and Wednesdays from 2:45- 4pm</a:t>
            </a:r>
            <a:endParaRPr/>
          </a:p>
          <a:p>
            <a:pPr indent="-305155" lvl="0" marL="312115" marR="0" rtl="0" algn="l">
              <a:lnSpc>
                <a:spcPct val="100000"/>
              </a:lnSpc>
              <a:spcBef>
                <a:spcPts val="0"/>
              </a:spcBef>
              <a:spcAft>
                <a:spcPts val="0"/>
              </a:spcAft>
              <a:buClr>
                <a:schemeClr val="dk1"/>
              </a:buClr>
              <a:buSzPts val="1000"/>
              <a:buFont typeface="Calibri"/>
              <a:buChar char="●"/>
            </a:pPr>
            <a:r>
              <a:rPr b="0" i="0" lang="en" sz="3167" u="none" cap="none" strike="noStrike">
                <a:solidFill>
                  <a:schemeClr val="dk1"/>
                </a:solidFill>
                <a:latin typeface="Calibri"/>
                <a:ea typeface="Calibri"/>
                <a:cs typeface="Calibri"/>
                <a:sym typeface="Calibri"/>
              </a:rPr>
              <a:t>Our team has been in existence for three years and consists of new and returning members. Many of our members are interested in pursuing degrees in STEM fields.</a:t>
            </a:r>
            <a:endParaRPr b="0" i="0" sz="3167" u="none" cap="none" strike="noStrike">
              <a:solidFill>
                <a:schemeClr val="dk1"/>
              </a:solidFill>
              <a:latin typeface="Calibri"/>
              <a:ea typeface="Calibri"/>
              <a:cs typeface="Calibri"/>
              <a:sym typeface="Calibri"/>
            </a:endParaRPr>
          </a:p>
          <a:p>
            <a:pPr indent="-104038" lvl="0" marL="312115" marR="0" rtl="0" algn="l">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3277"/>
              <a:buFont typeface="Arial"/>
              <a:buNone/>
            </a:pPr>
            <a:r>
              <a:rPr b="1" i="0" lang="en" sz="3277" u="none" cap="none" strike="noStrike">
                <a:solidFill>
                  <a:srgbClr val="000000"/>
                </a:solidFill>
                <a:latin typeface="Arial"/>
                <a:ea typeface="Arial"/>
                <a:cs typeface="Arial"/>
                <a:sym typeface="Arial"/>
              </a:rPr>
              <a:t>And maybe some next steps:</a:t>
            </a:r>
            <a:endParaRPr b="1" i="0" sz="3277" u="none" cap="none" strike="noStrike">
              <a:solidFill>
                <a:srgbClr val="000000"/>
              </a:solidFill>
              <a:latin typeface="Arial"/>
              <a:ea typeface="Arial"/>
              <a:cs typeface="Arial"/>
              <a:sym typeface="Arial"/>
            </a:endParaRPr>
          </a:p>
          <a:p>
            <a:pPr indent="-312115" lvl="0" marL="312115" marR="0" rtl="0" algn="l">
              <a:lnSpc>
                <a:spcPct val="100000"/>
              </a:lnSpc>
              <a:spcBef>
                <a:spcPts val="0"/>
              </a:spcBef>
              <a:spcAft>
                <a:spcPts val="0"/>
              </a:spcAft>
              <a:buClr>
                <a:schemeClr val="dk1"/>
              </a:buClr>
              <a:buSzPts val="1100"/>
              <a:buFont typeface="Calibri"/>
              <a:buChar char="●"/>
            </a:pPr>
            <a:r>
              <a:rPr b="0" i="0" lang="en" sz="3266" u="none" cap="none" strike="noStrike">
                <a:solidFill>
                  <a:schemeClr val="dk1"/>
                </a:solidFill>
                <a:latin typeface="Calibri"/>
                <a:ea typeface="Calibri"/>
                <a:cs typeface="Calibri"/>
                <a:sym typeface="Calibri"/>
              </a:rPr>
              <a:t>We have recently begun our preliminary research and will continue evaluating the strengths and limitations of our design. This includes exploring alternative promoters and bioreporter proteins to optimize our system.</a:t>
            </a:r>
            <a:endParaRPr/>
          </a:p>
          <a:p>
            <a:pPr indent="-242265" lvl="0" marL="312115" marR="0" rtl="0" algn="l">
              <a:lnSpc>
                <a:spcPct val="100000"/>
              </a:lnSpc>
              <a:spcBef>
                <a:spcPts val="0"/>
              </a:spcBef>
              <a:spcAft>
                <a:spcPts val="0"/>
              </a:spcAft>
              <a:buClr>
                <a:schemeClr val="dk1"/>
              </a:buClr>
              <a:buSzPts val="1100"/>
              <a:buFont typeface="Calibri"/>
              <a:buNone/>
            </a:pPr>
            <a:r>
              <a:t/>
            </a:r>
            <a:endParaRPr b="0" i="0" sz="3677" u="none" cap="none" strike="noStrike">
              <a:solidFill>
                <a:srgbClr val="000000"/>
              </a:solidFill>
              <a:latin typeface="Arial"/>
              <a:ea typeface="Arial"/>
              <a:cs typeface="Arial"/>
              <a:sym typeface="Arial"/>
            </a:endParaRPr>
          </a:p>
        </p:txBody>
      </p:sp>
      <p:sp>
        <p:nvSpPr>
          <p:cNvPr id="59" name="Google Shape;59;p1"/>
          <p:cNvSpPr txBox="1"/>
          <p:nvPr/>
        </p:nvSpPr>
        <p:spPr>
          <a:xfrm>
            <a:off x="24179222" y="13687128"/>
            <a:ext cx="11923010" cy="5439071"/>
          </a:xfrm>
          <a:prstGeom prst="rect">
            <a:avLst/>
          </a:prstGeom>
          <a:noFill/>
          <a:ln cap="flat" cmpd="sng" w="9525">
            <a:solidFill>
              <a:schemeClr val="dk1"/>
            </a:solidFill>
            <a:prstDash val="solid"/>
            <a:round/>
            <a:headEnd len="sm" w="sm" type="none"/>
            <a:tailEnd len="sm" w="sm" type="none"/>
          </a:ln>
        </p:spPr>
        <p:txBody>
          <a:bodyPr anchorCtr="0" anchor="t"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3277"/>
              <a:buFont typeface="Arial"/>
              <a:buNone/>
            </a:pPr>
            <a:r>
              <a:rPr b="1" i="0" lang="en" sz="3277" u="none" cap="none" strike="noStrike">
                <a:solidFill>
                  <a:srgbClr val="000000"/>
                </a:solidFill>
                <a:latin typeface="Arial"/>
                <a:ea typeface="Arial"/>
                <a:cs typeface="Arial"/>
                <a:sym typeface="Arial"/>
              </a:rPr>
              <a:t>References and Acknowledgements</a:t>
            </a:r>
            <a:endParaRPr b="1" i="0" sz="3277" u="none" cap="none" strike="noStrike">
              <a:solidFill>
                <a:srgbClr val="000000"/>
              </a:solidFill>
              <a:latin typeface="Arial"/>
              <a:ea typeface="Arial"/>
              <a:cs typeface="Arial"/>
              <a:sym typeface="Arial"/>
            </a:endParaRPr>
          </a:p>
          <a:p>
            <a:pPr indent="0" lvl="0" marL="312115" marR="0" rtl="0" algn="l">
              <a:lnSpc>
                <a:spcPct val="100000"/>
              </a:lnSpc>
              <a:spcBef>
                <a:spcPts val="0"/>
              </a:spcBef>
              <a:spcAft>
                <a:spcPts val="0"/>
              </a:spcAft>
              <a:buClr>
                <a:srgbClr val="000000"/>
              </a:buClr>
              <a:buSzPts val="2458"/>
              <a:buFont typeface="Arial"/>
              <a:buNone/>
            </a:pPr>
            <a:r>
              <a:t/>
            </a:r>
            <a:endParaRPr b="0" i="0" sz="2458" u="none" cap="none" strike="noStrike">
              <a:solidFill>
                <a:schemeClr val="dk1"/>
              </a:solidFill>
              <a:latin typeface="Calibri"/>
              <a:ea typeface="Calibri"/>
              <a:cs typeface="Calibri"/>
              <a:sym typeface="Calibri"/>
            </a:endParaRPr>
          </a:p>
        </p:txBody>
      </p:sp>
      <p:pic>
        <p:nvPicPr>
          <p:cNvPr id="60" name="Google Shape;60;p1"/>
          <p:cNvPicPr preferRelativeResize="0"/>
          <p:nvPr/>
        </p:nvPicPr>
        <p:blipFill rotWithShape="1">
          <a:blip r:embed="rId3">
            <a:alphaModFix/>
          </a:blip>
          <a:srcRect b="-9660" l="0" r="0" t="0"/>
          <a:stretch/>
        </p:blipFill>
        <p:spPr>
          <a:xfrm>
            <a:off x="1055093" y="-141807"/>
            <a:ext cx="7088774" cy="2789982"/>
          </a:xfrm>
          <a:prstGeom prst="rect">
            <a:avLst/>
          </a:prstGeom>
          <a:noFill/>
          <a:ln>
            <a:noFill/>
          </a:ln>
        </p:spPr>
      </p:pic>
      <p:sp>
        <p:nvSpPr>
          <p:cNvPr id="61" name="Google Shape;61;p1"/>
          <p:cNvSpPr/>
          <p:nvPr/>
        </p:nvSpPr>
        <p:spPr>
          <a:xfrm>
            <a:off x="1445683" y="10072587"/>
            <a:ext cx="10042890" cy="8892288"/>
          </a:xfrm>
          <a:prstGeom prst="rect">
            <a:avLst/>
          </a:prstGeom>
          <a:noFill/>
          <a:ln>
            <a:noFill/>
          </a:ln>
        </p:spPr>
        <p:txBody>
          <a:bodyPr anchorCtr="0" anchor="t" bIns="45650" lIns="91425" spcFirstLastPara="1" rIns="91425" wrap="square" tIns="45650">
            <a:noAutofit/>
          </a:bodyPr>
          <a:lstStyle/>
          <a:p>
            <a:pPr indent="0" lvl="0" marL="0" marR="0" rtl="0" algn="ctr">
              <a:lnSpc>
                <a:spcPct val="115000"/>
              </a:lnSpc>
              <a:spcBef>
                <a:spcPts val="1200"/>
              </a:spcBef>
              <a:spcAft>
                <a:spcPts val="0"/>
              </a:spcAft>
              <a:buClr>
                <a:srgbClr val="000000"/>
              </a:buClr>
              <a:buSzPts val="1100"/>
              <a:buFont typeface="Arial"/>
              <a:buNone/>
            </a:pPr>
            <a:r>
              <a:rPr b="1" i="0" lang="en" sz="2800" u="none" cap="none" strike="noStrike">
                <a:solidFill>
                  <a:schemeClr val="dk1"/>
                </a:solidFill>
                <a:latin typeface="Times New Roman"/>
                <a:ea typeface="Times New Roman"/>
                <a:cs typeface="Times New Roman"/>
                <a:sym typeface="Times New Roman"/>
              </a:rPr>
              <a:t>Background</a:t>
            </a:r>
            <a:endParaRPr b="1" i="0" sz="28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1200"/>
              </a:spcBef>
              <a:spcAft>
                <a:spcPts val="0"/>
              </a:spcAft>
              <a:buClr>
                <a:srgbClr val="000000"/>
              </a:buClr>
              <a:buSzPts val="1100"/>
              <a:buFont typeface="Arial"/>
              <a:buNone/>
            </a:pPr>
            <a:r>
              <a:rPr b="0" i="0" lang="en" sz="2800" u="none" cap="none" strike="noStrike">
                <a:solidFill>
                  <a:schemeClr val="dk1"/>
                </a:solidFill>
                <a:latin typeface="Times New Roman"/>
                <a:ea typeface="Times New Roman"/>
                <a:cs typeface="Times New Roman"/>
                <a:sym typeface="Times New Roman"/>
              </a:rPr>
              <a:t>The  American chestnut (</a:t>
            </a:r>
            <a:r>
              <a:rPr b="0" i="1" lang="en" sz="2800" u="none" cap="none" strike="noStrike">
                <a:solidFill>
                  <a:schemeClr val="dk1"/>
                </a:solidFill>
                <a:latin typeface="Times New Roman"/>
                <a:ea typeface="Times New Roman"/>
                <a:cs typeface="Times New Roman"/>
                <a:sym typeface="Times New Roman"/>
              </a:rPr>
              <a:t>Castanea</a:t>
            </a:r>
            <a:r>
              <a:rPr b="0" i="0" lang="en" sz="2800" u="none" cap="none" strike="noStrike">
                <a:solidFill>
                  <a:schemeClr val="dk1"/>
                </a:solidFill>
                <a:latin typeface="Times New Roman"/>
                <a:ea typeface="Times New Roman"/>
                <a:cs typeface="Times New Roman"/>
                <a:sym typeface="Times New Roman"/>
              </a:rPr>
              <a:t> </a:t>
            </a:r>
            <a:r>
              <a:rPr b="0" i="1" lang="en" sz="2800" u="none" cap="none" strike="noStrike">
                <a:solidFill>
                  <a:schemeClr val="dk1"/>
                </a:solidFill>
                <a:latin typeface="Times New Roman"/>
                <a:ea typeface="Times New Roman"/>
                <a:cs typeface="Times New Roman"/>
                <a:sym typeface="Times New Roman"/>
              </a:rPr>
              <a:t>dentata</a:t>
            </a:r>
            <a:r>
              <a:rPr b="0" i="0" lang="en" sz="2800" u="none" cap="none" strike="noStrike">
                <a:solidFill>
                  <a:schemeClr val="dk1"/>
                </a:solidFill>
                <a:latin typeface="Times New Roman"/>
                <a:ea typeface="Times New Roman"/>
                <a:cs typeface="Times New Roman"/>
                <a:sym typeface="Times New Roman"/>
              </a:rPr>
              <a:t>) once made up 25% of eastern U.S. forests, with an estimated 4 billion trees stretching from Maine to the Carolinas. These towering giants grew over 100 feet tall and produced nutrient-rich nuts that sustained wildlife and livestock. Their straight-grained, rot-resistant wood was widely used in construction, furniture, and railroad ties, making them a vital economic resource.</a:t>
            </a:r>
            <a:endParaRPr b="0" i="0" sz="28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1200"/>
              </a:spcBef>
              <a:spcAft>
                <a:spcPts val="0"/>
              </a:spcAft>
              <a:buClr>
                <a:srgbClr val="000000"/>
              </a:buClr>
              <a:buSzPts val="1100"/>
              <a:buFont typeface="Arial"/>
              <a:buNone/>
            </a:pPr>
            <a:r>
              <a:rPr b="0" i="0" lang="en" sz="2800" u="none" cap="none" strike="noStrike">
                <a:solidFill>
                  <a:schemeClr val="dk1"/>
                </a:solidFill>
                <a:latin typeface="Times New Roman"/>
                <a:ea typeface="Times New Roman"/>
                <a:cs typeface="Times New Roman"/>
                <a:sym typeface="Times New Roman"/>
              </a:rPr>
              <a:t>However, in the early 20th century, a foreign fungal pathogen, </a:t>
            </a:r>
            <a:r>
              <a:rPr b="0" i="1" lang="en" sz="2800" u="none" cap="none" strike="noStrike">
                <a:solidFill>
                  <a:schemeClr val="dk1"/>
                </a:solidFill>
                <a:latin typeface="Times New Roman"/>
                <a:ea typeface="Times New Roman"/>
                <a:cs typeface="Times New Roman"/>
                <a:sym typeface="Times New Roman"/>
              </a:rPr>
              <a:t>Cryphonectria</a:t>
            </a:r>
            <a:r>
              <a:rPr b="0" i="0" lang="en" sz="2800" u="none" cap="none" strike="noStrike">
                <a:solidFill>
                  <a:schemeClr val="dk1"/>
                </a:solidFill>
                <a:latin typeface="Times New Roman"/>
                <a:ea typeface="Times New Roman"/>
                <a:cs typeface="Times New Roman"/>
                <a:sym typeface="Times New Roman"/>
              </a:rPr>
              <a:t> </a:t>
            </a:r>
            <a:r>
              <a:rPr b="0" i="1" lang="en" sz="2800" u="none" cap="none" strike="noStrike">
                <a:solidFill>
                  <a:schemeClr val="dk1"/>
                </a:solidFill>
                <a:latin typeface="Times New Roman"/>
                <a:ea typeface="Times New Roman"/>
                <a:cs typeface="Times New Roman"/>
                <a:sym typeface="Times New Roman"/>
              </a:rPr>
              <a:t>parasitica</a:t>
            </a:r>
            <a:r>
              <a:rPr b="0" i="0" lang="en" sz="2800" u="none" cap="none" strike="noStrike">
                <a:solidFill>
                  <a:schemeClr val="dk1"/>
                </a:solidFill>
                <a:latin typeface="Times New Roman"/>
                <a:ea typeface="Times New Roman"/>
                <a:cs typeface="Times New Roman"/>
                <a:sym typeface="Times New Roman"/>
              </a:rPr>
              <a:t> (chestnut blight), devastated the species. The fungus produces oxalic acid, a key factor in its virulence, which creates acidic cankers that disrupt the tree’s vascular system. This process ultimately kills the above-ground portion of the tree while leaving the roots alive but unable to regenerate into mature trees. </a:t>
            </a:r>
            <a:endParaRPr/>
          </a:p>
          <a:p>
            <a:pPr indent="0" lvl="0" marL="0" marR="0" rtl="0" algn="l">
              <a:lnSpc>
                <a:spcPct val="100000"/>
              </a:lnSpc>
              <a:spcBef>
                <a:spcPts val="1200"/>
              </a:spcBef>
              <a:spcAft>
                <a:spcPts val="0"/>
              </a:spcAft>
              <a:buClr>
                <a:srgbClr val="000000"/>
              </a:buClr>
              <a:buSzPts val="1100"/>
              <a:buFont typeface="Arial"/>
              <a:buNone/>
            </a:pPr>
            <a:r>
              <a:rPr b="0" i="0" lang="en" sz="2800" u="none" cap="none" strike="noStrike">
                <a:solidFill>
                  <a:schemeClr val="dk1"/>
                </a:solidFill>
                <a:latin typeface="Times New Roman"/>
                <a:ea typeface="Times New Roman"/>
                <a:cs typeface="Times New Roman"/>
                <a:sym typeface="Times New Roman"/>
              </a:rPr>
              <a:t>Within decades, 3.5 billion trees were lost, profoundly altering the ecosystem and economy. Current restoration efforts rely on diagnosing the disease only after visible cankers appear. However, by the time these symptoms develop, the infection is already well established. </a:t>
            </a:r>
            <a:endParaRPr b="0" i="0" sz="2800" u="none" cap="none" strike="noStrike">
              <a:solidFill>
                <a:schemeClr val="dk1"/>
              </a:solidFill>
              <a:latin typeface="Times New Roman"/>
              <a:ea typeface="Times New Roman"/>
              <a:cs typeface="Times New Roman"/>
              <a:sym typeface="Times New Roman"/>
            </a:endParaRPr>
          </a:p>
        </p:txBody>
      </p:sp>
      <p:sp>
        <p:nvSpPr>
          <p:cNvPr id="62" name="Google Shape;62;p1"/>
          <p:cNvSpPr txBox="1"/>
          <p:nvPr/>
        </p:nvSpPr>
        <p:spPr>
          <a:xfrm>
            <a:off x="12379978" y="2931471"/>
            <a:ext cx="10277100" cy="5912700"/>
          </a:xfrm>
          <a:prstGeom prst="rect">
            <a:avLst/>
          </a:prstGeom>
          <a:noFill/>
          <a:ln>
            <a:noFill/>
          </a:ln>
        </p:spPr>
        <p:txBody>
          <a:bodyPr anchorCtr="0" anchor="t" bIns="45650" lIns="91425" spcFirstLastPara="1" rIns="91425" wrap="square" tIns="45650">
            <a:spAutoFit/>
          </a:bodyPr>
          <a:lstStyle/>
          <a:p>
            <a:pPr indent="0" lvl="0" marL="0" marR="0" rtl="0" algn="ctr">
              <a:lnSpc>
                <a:spcPct val="100000"/>
              </a:lnSpc>
              <a:spcBef>
                <a:spcPts val="0"/>
              </a:spcBef>
              <a:spcAft>
                <a:spcPts val="0"/>
              </a:spcAft>
              <a:buClr>
                <a:srgbClr val="000000"/>
              </a:buClr>
              <a:buSzPts val="2900"/>
              <a:buFont typeface="Arial"/>
              <a:buNone/>
            </a:pPr>
            <a:r>
              <a:rPr b="1" i="0" lang="en" sz="2900" u="none" cap="none" strike="noStrike">
                <a:solidFill>
                  <a:schemeClr val="dk1"/>
                </a:solidFill>
                <a:latin typeface="Times New Roman"/>
                <a:ea typeface="Times New Roman"/>
                <a:cs typeface="Times New Roman"/>
                <a:sym typeface="Times New Roman"/>
              </a:rPr>
              <a:t>Project BioGlow: Early Detection of Chestnut Blight</a:t>
            </a:r>
            <a:endParaRPr b="1" i="0" sz="29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chemeClr val="dk1"/>
              </a:buClr>
              <a:buSzPts val="1100"/>
              <a:buFont typeface="Arial"/>
              <a:buNone/>
            </a:pPr>
            <a:r>
              <a:rPr b="0" i="0" lang="en" sz="2900" u="none" cap="none" strike="noStrike">
                <a:solidFill>
                  <a:schemeClr val="dk1"/>
                </a:solidFill>
                <a:latin typeface="Times New Roman"/>
                <a:ea typeface="Times New Roman"/>
                <a:cs typeface="Times New Roman"/>
                <a:sym typeface="Times New Roman"/>
              </a:rPr>
              <a:t>BioGlow, aims to develop a bioreporter system that produces bioluminescence in response to oxalic acid which can allow for early detection of </a:t>
            </a:r>
            <a:r>
              <a:rPr b="0" i="1" lang="en" sz="2900" u="none" cap="none" strike="noStrike">
                <a:solidFill>
                  <a:schemeClr val="dk1"/>
                </a:solidFill>
                <a:latin typeface="Times New Roman"/>
                <a:ea typeface="Times New Roman"/>
                <a:cs typeface="Times New Roman"/>
                <a:sym typeface="Times New Roman"/>
              </a:rPr>
              <a:t>C</a:t>
            </a:r>
            <a:r>
              <a:rPr b="0" i="0" lang="en" sz="2900" u="none" cap="none" strike="noStrike">
                <a:solidFill>
                  <a:schemeClr val="dk1"/>
                </a:solidFill>
                <a:latin typeface="Times New Roman"/>
                <a:ea typeface="Times New Roman"/>
                <a:cs typeface="Times New Roman"/>
                <a:sym typeface="Times New Roman"/>
              </a:rPr>
              <a:t>. </a:t>
            </a:r>
            <a:r>
              <a:rPr b="0" i="1" lang="en" sz="2900" u="none" cap="none" strike="noStrike">
                <a:solidFill>
                  <a:schemeClr val="dk1"/>
                </a:solidFill>
                <a:latin typeface="Times New Roman"/>
                <a:ea typeface="Times New Roman"/>
                <a:cs typeface="Times New Roman"/>
                <a:sym typeface="Times New Roman"/>
              </a:rPr>
              <a:t>parasitica</a:t>
            </a:r>
            <a:r>
              <a:rPr b="0" i="0" lang="en" sz="2900" u="none" cap="none" strike="noStrike">
                <a:solidFill>
                  <a:schemeClr val="dk1"/>
                </a:solidFill>
                <a:latin typeface="Times New Roman"/>
                <a:ea typeface="Times New Roman"/>
                <a:cs typeface="Times New Roman"/>
                <a:sym typeface="Times New Roman"/>
              </a:rPr>
              <a:t> infections before even visible symptoms appear.</a:t>
            </a:r>
            <a:endParaRPr b="0" i="0" sz="29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rgbClr val="000000"/>
              </a:buClr>
              <a:buSzPts val="1100"/>
              <a:buFont typeface="Arial"/>
              <a:buNone/>
            </a:pPr>
            <a:r>
              <a:rPr b="0" i="0" lang="en" sz="2900" u="none" cap="none" strike="noStrike">
                <a:solidFill>
                  <a:schemeClr val="dk1"/>
                </a:solidFill>
                <a:latin typeface="Times New Roman"/>
                <a:ea typeface="Times New Roman"/>
                <a:cs typeface="Times New Roman"/>
                <a:sym typeface="Times New Roman"/>
              </a:rPr>
              <a:t>To achieve this we plan to engineer the </a:t>
            </a:r>
            <a:r>
              <a:rPr b="0" i="1" lang="en" sz="2900" u="none" cap="none" strike="noStrike">
                <a:solidFill>
                  <a:schemeClr val="dk1"/>
                </a:solidFill>
                <a:latin typeface="Times New Roman"/>
                <a:ea typeface="Times New Roman"/>
                <a:cs typeface="Times New Roman"/>
                <a:sym typeface="Times New Roman"/>
              </a:rPr>
              <a:t>Pseudomonas</a:t>
            </a:r>
            <a:r>
              <a:rPr b="0" i="0" lang="en" sz="2900" u="none" cap="none" strike="noStrike">
                <a:solidFill>
                  <a:schemeClr val="dk1"/>
                </a:solidFill>
                <a:latin typeface="Times New Roman"/>
                <a:ea typeface="Times New Roman"/>
                <a:cs typeface="Times New Roman"/>
                <a:sym typeface="Times New Roman"/>
              </a:rPr>
              <a:t> </a:t>
            </a:r>
            <a:r>
              <a:rPr b="0" i="1" lang="en" sz="2900" u="none" cap="none" strike="noStrike">
                <a:solidFill>
                  <a:schemeClr val="dk1"/>
                </a:solidFill>
                <a:latin typeface="Times New Roman"/>
                <a:ea typeface="Times New Roman"/>
                <a:cs typeface="Times New Roman"/>
                <a:sym typeface="Times New Roman"/>
              </a:rPr>
              <a:t>fluorescens</a:t>
            </a:r>
            <a:r>
              <a:rPr b="0" i="0" lang="en" sz="2900" u="none" cap="none" strike="noStrike">
                <a:solidFill>
                  <a:schemeClr val="dk1"/>
                </a:solidFill>
                <a:latin typeface="Times New Roman"/>
                <a:ea typeface="Times New Roman"/>
                <a:cs typeface="Times New Roman"/>
                <a:sym typeface="Times New Roman"/>
              </a:rPr>
              <a:t> bacterium by transforming it with a plasmid containing an oxalic acid-sensitive promoter (OXDX) upstream of a luciferase-luciferin gene system. When oxalic acid is present, the bacteria will produce a visible bioluminescent signal, enabling early detection and intervention to prevent the spread of chestnut blight.</a:t>
            </a:r>
            <a:r>
              <a:rPr b="1" i="0" lang="en" sz="2900" u="none" cap="none" strike="noStrike">
                <a:solidFill>
                  <a:schemeClr val="dk1"/>
                </a:solidFill>
                <a:latin typeface="Times New Roman"/>
                <a:ea typeface="Times New Roman"/>
                <a:cs typeface="Times New Roman"/>
                <a:sym typeface="Times New Roman"/>
              </a:rPr>
              <a:t>				</a:t>
            </a:r>
            <a:endParaRPr b="0" i="0" sz="2900" u="none" cap="none" strike="noStrike">
              <a:solidFill>
                <a:schemeClr val="dk1"/>
              </a:solidFill>
              <a:latin typeface="Times New Roman"/>
              <a:ea typeface="Times New Roman"/>
              <a:cs typeface="Times New Roman"/>
              <a:sym typeface="Times New Roman"/>
            </a:endParaRPr>
          </a:p>
        </p:txBody>
      </p:sp>
      <p:pic>
        <p:nvPicPr>
          <p:cNvPr id="63" name="Google Shape;63;p1"/>
          <p:cNvPicPr preferRelativeResize="0"/>
          <p:nvPr/>
        </p:nvPicPr>
        <p:blipFill rotWithShape="1">
          <a:blip r:embed="rId4">
            <a:alphaModFix/>
          </a:blip>
          <a:srcRect b="12032" l="0" r="0" t="13550"/>
          <a:stretch/>
        </p:blipFill>
        <p:spPr>
          <a:xfrm>
            <a:off x="17233262" y="19653265"/>
            <a:ext cx="3477187" cy="777124"/>
          </a:xfrm>
          <a:prstGeom prst="rect">
            <a:avLst/>
          </a:prstGeom>
          <a:noFill/>
          <a:ln>
            <a:noFill/>
          </a:ln>
        </p:spPr>
      </p:pic>
      <p:pic>
        <p:nvPicPr>
          <p:cNvPr id="64" name="Google Shape;64;p1"/>
          <p:cNvPicPr preferRelativeResize="0"/>
          <p:nvPr/>
        </p:nvPicPr>
        <p:blipFill rotWithShape="1">
          <a:blip r:embed="rId5">
            <a:alphaModFix/>
          </a:blip>
          <a:srcRect b="23600" l="9561" r="11287" t="23329"/>
          <a:stretch/>
        </p:blipFill>
        <p:spPr>
          <a:xfrm>
            <a:off x="11285004" y="19532410"/>
            <a:ext cx="3146166" cy="1153239"/>
          </a:xfrm>
          <a:prstGeom prst="rect">
            <a:avLst/>
          </a:prstGeom>
          <a:noFill/>
          <a:ln>
            <a:noFill/>
          </a:ln>
        </p:spPr>
      </p:pic>
      <p:pic>
        <p:nvPicPr>
          <p:cNvPr id="65" name="Google Shape;65;p1"/>
          <p:cNvPicPr preferRelativeResize="0"/>
          <p:nvPr/>
        </p:nvPicPr>
        <p:blipFill rotWithShape="1">
          <a:blip r:embed="rId6">
            <a:alphaModFix/>
          </a:blip>
          <a:srcRect b="0" l="0" r="0" t="0"/>
          <a:stretch/>
        </p:blipFill>
        <p:spPr>
          <a:xfrm>
            <a:off x="32052320" y="19550449"/>
            <a:ext cx="2638145" cy="1097214"/>
          </a:xfrm>
          <a:prstGeom prst="rect">
            <a:avLst/>
          </a:prstGeom>
          <a:noFill/>
          <a:ln>
            <a:noFill/>
          </a:ln>
        </p:spPr>
      </p:pic>
      <p:pic>
        <p:nvPicPr>
          <p:cNvPr id="66" name="Google Shape;66;p1"/>
          <p:cNvPicPr preferRelativeResize="0"/>
          <p:nvPr/>
        </p:nvPicPr>
        <p:blipFill rotWithShape="1">
          <a:blip r:embed="rId7">
            <a:alphaModFix/>
          </a:blip>
          <a:srcRect b="0" l="0" r="0" t="0"/>
          <a:stretch/>
        </p:blipFill>
        <p:spPr>
          <a:xfrm>
            <a:off x="7872827" y="19573147"/>
            <a:ext cx="1214588" cy="1267382"/>
          </a:xfrm>
          <a:prstGeom prst="rect">
            <a:avLst/>
          </a:prstGeom>
          <a:noFill/>
          <a:ln>
            <a:noFill/>
          </a:ln>
        </p:spPr>
      </p:pic>
      <p:pic>
        <p:nvPicPr>
          <p:cNvPr id="67" name="Google Shape;67;p1"/>
          <p:cNvPicPr preferRelativeResize="0"/>
          <p:nvPr/>
        </p:nvPicPr>
        <p:blipFill rotWithShape="1">
          <a:blip r:embed="rId8">
            <a:alphaModFix/>
          </a:blip>
          <a:srcRect b="0" l="0" r="7621" t="0"/>
          <a:stretch/>
        </p:blipFill>
        <p:spPr>
          <a:xfrm>
            <a:off x="1785176" y="19532338"/>
            <a:ext cx="3048150" cy="1153270"/>
          </a:xfrm>
          <a:prstGeom prst="rect">
            <a:avLst/>
          </a:prstGeom>
          <a:noFill/>
          <a:ln>
            <a:noFill/>
          </a:ln>
        </p:spPr>
      </p:pic>
      <p:pic>
        <p:nvPicPr>
          <p:cNvPr id="68" name="Google Shape;68;p1"/>
          <p:cNvPicPr preferRelativeResize="0"/>
          <p:nvPr/>
        </p:nvPicPr>
        <p:blipFill rotWithShape="1">
          <a:blip r:embed="rId9">
            <a:alphaModFix/>
          </a:blip>
          <a:srcRect b="0" l="0" r="0" t="0"/>
          <a:stretch/>
        </p:blipFill>
        <p:spPr>
          <a:xfrm>
            <a:off x="23664547" y="19550377"/>
            <a:ext cx="4604086" cy="1097184"/>
          </a:xfrm>
          <a:prstGeom prst="rect">
            <a:avLst/>
          </a:prstGeom>
          <a:noFill/>
          <a:ln>
            <a:noFill/>
          </a:ln>
        </p:spPr>
      </p:pic>
      <p:pic>
        <p:nvPicPr>
          <p:cNvPr id="69" name="Google Shape;69;p1"/>
          <p:cNvPicPr preferRelativeResize="0"/>
          <p:nvPr/>
        </p:nvPicPr>
        <p:blipFill rotWithShape="1">
          <a:blip r:embed="rId10">
            <a:alphaModFix/>
          </a:blip>
          <a:srcRect b="0" l="0" r="0" t="0"/>
          <a:stretch/>
        </p:blipFill>
        <p:spPr>
          <a:xfrm>
            <a:off x="28215927" y="14306814"/>
            <a:ext cx="3849600" cy="3660860"/>
          </a:xfrm>
          <a:prstGeom prst="rect">
            <a:avLst/>
          </a:prstGeom>
          <a:noFill/>
          <a:ln>
            <a:noFill/>
          </a:ln>
        </p:spPr>
      </p:pic>
      <p:pic>
        <p:nvPicPr>
          <p:cNvPr id="70" name="Google Shape;70;p1"/>
          <p:cNvPicPr preferRelativeResize="0"/>
          <p:nvPr/>
        </p:nvPicPr>
        <p:blipFill rotWithShape="1">
          <a:blip r:embed="rId11">
            <a:alphaModFix/>
          </a:blip>
          <a:srcRect b="22754" l="0" r="0" t="28796"/>
          <a:stretch/>
        </p:blipFill>
        <p:spPr>
          <a:xfrm>
            <a:off x="12619062" y="16067319"/>
            <a:ext cx="9798937" cy="2281344"/>
          </a:xfrm>
          <a:prstGeom prst="rect">
            <a:avLst/>
          </a:prstGeom>
          <a:noFill/>
          <a:ln>
            <a:noFill/>
          </a:ln>
        </p:spPr>
      </p:pic>
      <p:pic>
        <p:nvPicPr>
          <p:cNvPr id="71" name="Google Shape;71;p1"/>
          <p:cNvPicPr preferRelativeResize="0"/>
          <p:nvPr/>
        </p:nvPicPr>
        <p:blipFill rotWithShape="1">
          <a:blip r:embed="rId12">
            <a:alphaModFix/>
          </a:blip>
          <a:srcRect b="0" l="0" r="0" t="0"/>
          <a:stretch/>
        </p:blipFill>
        <p:spPr>
          <a:xfrm>
            <a:off x="24270742" y="8594495"/>
            <a:ext cx="8162628" cy="4782790"/>
          </a:xfrm>
          <a:prstGeom prst="rect">
            <a:avLst/>
          </a:prstGeom>
          <a:noFill/>
          <a:ln>
            <a:noFill/>
          </a:ln>
        </p:spPr>
      </p:pic>
      <p:pic>
        <p:nvPicPr>
          <p:cNvPr id="72" name="Google Shape;72;p1"/>
          <p:cNvPicPr preferRelativeResize="0"/>
          <p:nvPr/>
        </p:nvPicPr>
        <p:blipFill rotWithShape="1">
          <a:blip r:embed="rId13">
            <a:alphaModFix/>
          </a:blip>
          <a:srcRect b="0" l="0" r="0" t="0"/>
          <a:stretch/>
        </p:blipFill>
        <p:spPr>
          <a:xfrm>
            <a:off x="32665964" y="8533645"/>
            <a:ext cx="3351766" cy="5017977"/>
          </a:xfrm>
          <a:prstGeom prst="rect">
            <a:avLst/>
          </a:prstGeom>
          <a:noFill/>
          <a:ln>
            <a:noFill/>
          </a:ln>
        </p:spPr>
      </p:pic>
      <p:pic>
        <p:nvPicPr>
          <p:cNvPr id="73" name="Google Shape;73;p1"/>
          <p:cNvPicPr preferRelativeResize="0"/>
          <p:nvPr/>
        </p:nvPicPr>
        <p:blipFill rotWithShape="1">
          <a:blip r:embed="rId14">
            <a:alphaModFix/>
          </a:blip>
          <a:srcRect b="0" l="0" r="0" t="0"/>
          <a:stretch/>
        </p:blipFill>
        <p:spPr>
          <a:xfrm>
            <a:off x="14253187" y="9957498"/>
            <a:ext cx="6530714" cy="5017976"/>
          </a:xfrm>
          <a:prstGeom prst="rect">
            <a:avLst/>
          </a:prstGeom>
          <a:noFill/>
          <a:ln>
            <a:noFill/>
          </a:ln>
        </p:spPr>
      </p:pic>
      <p:sp>
        <p:nvSpPr>
          <p:cNvPr id="74" name="Google Shape;74;p1"/>
          <p:cNvSpPr txBox="1"/>
          <p:nvPr/>
        </p:nvSpPr>
        <p:spPr>
          <a:xfrm>
            <a:off x="20142517" y="8676135"/>
            <a:ext cx="184731"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 name="Google Shape;75;p1"/>
          <p:cNvSpPr txBox="1"/>
          <p:nvPr/>
        </p:nvSpPr>
        <p:spPr>
          <a:xfrm>
            <a:off x="18271671" y="10009414"/>
            <a:ext cx="914400" cy="914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 name="Google Shape;76;p1"/>
          <p:cNvSpPr txBox="1"/>
          <p:nvPr/>
        </p:nvSpPr>
        <p:spPr>
          <a:xfrm>
            <a:off x="15842742" y="15441621"/>
            <a:ext cx="3351600" cy="738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2800" u="none" cap="none" strike="noStrike">
                <a:solidFill>
                  <a:srgbClr val="000000"/>
                </a:solidFill>
                <a:latin typeface="Arial"/>
                <a:ea typeface="Arial"/>
                <a:cs typeface="Arial"/>
                <a:sym typeface="Arial"/>
              </a:rPr>
              <a:t>Gene Sequence</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 name="Google Shape;77;p1"/>
          <p:cNvSpPr txBox="1"/>
          <p:nvPr/>
        </p:nvSpPr>
        <p:spPr>
          <a:xfrm>
            <a:off x="15842729" y="9453784"/>
            <a:ext cx="3351600" cy="523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lang="en" sz="2800"/>
              <a:t>Our Plasmid</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