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21067700" cx="37463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6636">
          <p15:clr>
            <a:srgbClr val="747775"/>
          </p15:clr>
        </p15:guide>
        <p15:guide id="2" pos="11800">
          <p15:clr>
            <a:srgbClr val="747775"/>
          </p15:clr>
        </p15:guide>
      </p15:sldGuideLst>
    </p:ext>
    <p:ext uri="GoogleSlidesCustomDataVersion2">
      <go:slidesCustomData xmlns:go="http://customooxmlschemas.google.com/" r:id="rId7" roundtripDataSignature="AMtx7mgDZr0cQRznE7m0GFbA3EHf4+DKu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6636" orient="horz"/>
        <p:guide pos="118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3" name="Google Shape;4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ctrTitle"/>
          </p:nvPr>
        </p:nvSpPr>
        <p:spPr>
          <a:xfrm>
            <a:off x="1277083" y="3049770"/>
            <a:ext cx="34909313" cy="840742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21299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21299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21299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21299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21299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21299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21299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21299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21299"/>
            </a:lvl9pPr>
          </a:lstStyle>
          <a:p/>
        </p:txBody>
      </p:sp>
      <p:sp>
        <p:nvSpPr>
          <p:cNvPr id="11" name="Google Shape;11;p3"/>
          <p:cNvSpPr txBox="1"/>
          <p:nvPr>
            <p:ph idx="1" type="subTitle"/>
          </p:nvPr>
        </p:nvSpPr>
        <p:spPr>
          <a:xfrm>
            <a:off x="1277050" y="11608541"/>
            <a:ext cx="34909313" cy="32464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1469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1469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1469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1469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1469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1469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1469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1469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1469"/>
            </a:lvl9pPr>
          </a:lstStyle>
          <a:p/>
        </p:txBody>
      </p:sp>
      <p:sp>
        <p:nvSpPr>
          <p:cNvPr id="12" name="Google Shape;12;p3"/>
          <p:cNvSpPr txBox="1"/>
          <p:nvPr>
            <p:ph idx="12" type="sldNum"/>
          </p:nvPr>
        </p:nvSpPr>
        <p:spPr>
          <a:xfrm>
            <a:off x="34712073" y="19100480"/>
            <a:ext cx="2248051" cy="161218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/>
          <p:nvPr>
            <p:ph type="title"/>
          </p:nvPr>
        </p:nvSpPr>
        <p:spPr>
          <a:xfrm>
            <a:off x="1277050" y="1822817"/>
            <a:ext cx="34909313" cy="23457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" type="body"/>
          </p:nvPr>
        </p:nvSpPr>
        <p:spPr>
          <a:xfrm>
            <a:off x="1277050" y="4720523"/>
            <a:ext cx="16387785" cy="1399353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5734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4915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4915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4915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4915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4915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4915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4915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4915"/>
            </a:lvl9pPr>
          </a:lstStyle>
          <a:p/>
        </p:txBody>
      </p:sp>
      <p:sp>
        <p:nvSpPr>
          <p:cNvPr id="16" name="Google Shape;16;p6"/>
          <p:cNvSpPr txBox="1"/>
          <p:nvPr>
            <p:ph idx="2" type="body"/>
          </p:nvPr>
        </p:nvSpPr>
        <p:spPr>
          <a:xfrm>
            <a:off x="19798578" y="4720523"/>
            <a:ext cx="16387785" cy="1399353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5734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4915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4915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4915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4915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4915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4915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4915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4915"/>
            </a:lvl9pPr>
          </a:lstStyle>
          <a:p/>
        </p:txBody>
      </p:sp>
      <p:sp>
        <p:nvSpPr>
          <p:cNvPr id="17" name="Google Shape;17;p6"/>
          <p:cNvSpPr txBox="1"/>
          <p:nvPr>
            <p:ph idx="12" type="sldNum"/>
          </p:nvPr>
        </p:nvSpPr>
        <p:spPr>
          <a:xfrm>
            <a:off x="34712073" y="19100480"/>
            <a:ext cx="2248051" cy="161218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7"/>
          <p:cNvSpPr txBox="1"/>
          <p:nvPr>
            <p:ph type="title"/>
          </p:nvPr>
        </p:nvSpPr>
        <p:spPr>
          <a:xfrm>
            <a:off x="1277050" y="1822817"/>
            <a:ext cx="34909313" cy="23457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7"/>
          <p:cNvSpPr txBox="1"/>
          <p:nvPr>
            <p:ph idx="12" type="sldNum"/>
          </p:nvPr>
        </p:nvSpPr>
        <p:spPr>
          <a:xfrm>
            <a:off x="34712073" y="19100480"/>
            <a:ext cx="2248051" cy="161218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/>
          <p:nvPr>
            <p:ph type="title"/>
          </p:nvPr>
        </p:nvSpPr>
        <p:spPr>
          <a:xfrm>
            <a:off x="1277050" y="2275731"/>
            <a:ext cx="11504513" cy="30953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983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983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983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983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983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983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983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983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9830"/>
            </a:lvl9pPr>
          </a:lstStyle>
          <a:p/>
        </p:txBody>
      </p:sp>
      <p:sp>
        <p:nvSpPr>
          <p:cNvPr id="23" name="Google Shape;23;p8"/>
          <p:cNvSpPr txBox="1"/>
          <p:nvPr>
            <p:ph idx="1" type="body"/>
          </p:nvPr>
        </p:nvSpPr>
        <p:spPr>
          <a:xfrm>
            <a:off x="1277050" y="5691785"/>
            <a:ext cx="11504513" cy="1302278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4915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4915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4915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4915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4915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4915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4915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4915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4915"/>
            </a:lvl9pPr>
          </a:lstStyle>
          <a:p/>
        </p:txBody>
      </p:sp>
      <p:sp>
        <p:nvSpPr>
          <p:cNvPr id="24" name="Google Shape;24;p8"/>
          <p:cNvSpPr txBox="1"/>
          <p:nvPr>
            <p:ph idx="12" type="sldNum"/>
          </p:nvPr>
        </p:nvSpPr>
        <p:spPr>
          <a:xfrm>
            <a:off x="34712073" y="19100480"/>
            <a:ext cx="2248051" cy="161218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/>
          <p:nvPr>
            <p:ph type="title"/>
          </p:nvPr>
        </p:nvSpPr>
        <p:spPr>
          <a:xfrm>
            <a:off x="2008578" y="1843809"/>
            <a:ext cx="26089186" cy="1675586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966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9661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9661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9661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9661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9661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9661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9661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9661"/>
            </a:lvl9pPr>
          </a:lstStyle>
          <a:p/>
        </p:txBody>
      </p:sp>
      <p:sp>
        <p:nvSpPr>
          <p:cNvPr id="27" name="Google Shape;27;p9"/>
          <p:cNvSpPr txBox="1"/>
          <p:nvPr>
            <p:ph idx="12" type="sldNum"/>
          </p:nvPr>
        </p:nvSpPr>
        <p:spPr>
          <a:xfrm>
            <a:off x="34712073" y="19100480"/>
            <a:ext cx="2248051" cy="161218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0"/>
          <p:cNvSpPr/>
          <p:nvPr/>
        </p:nvSpPr>
        <p:spPr>
          <a:xfrm>
            <a:off x="18731706" y="-512"/>
            <a:ext cx="18731707" cy="2106771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74475" lIns="374475" spcFirstLastPara="1" rIns="374475" wrap="square" tIns="3744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491"/>
              <a:buFont typeface="Arial"/>
              <a:buNone/>
            </a:pPr>
            <a:r>
              <a:t/>
            </a:r>
            <a:endParaRPr b="0" i="0" sz="23491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0"/>
          <p:cNvSpPr txBox="1"/>
          <p:nvPr>
            <p:ph type="title"/>
          </p:nvPr>
        </p:nvSpPr>
        <p:spPr>
          <a:xfrm>
            <a:off x="1087767" y="5051070"/>
            <a:ext cx="16573381" cy="607148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1720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1720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1720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1720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1720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1720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1720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1720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17203"/>
            </a:lvl9pPr>
          </a:lstStyle>
          <a:p/>
        </p:txBody>
      </p:sp>
      <p:sp>
        <p:nvSpPr>
          <p:cNvPr id="31" name="Google Shape;31;p10"/>
          <p:cNvSpPr txBox="1"/>
          <p:nvPr>
            <p:ph idx="1" type="subTitle"/>
          </p:nvPr>
        </p:nvSpPr>
        <p:spPr>
          <a:xfrm>
            <a:off x="1087767" y="11481361"/>
            <a:ext cx="16573381" cy="505895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8602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8602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8602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8602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8602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8602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8602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8602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8602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20237372" y="2965803"/>
            <a:ext cx="15720376" cy="1513508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3" name="Google Shape;33;p10"/>
          <p:cNvSpPr txBox="1"/>
          <p:nvPr>
            <p:ph idx="12" type="sldNum"/>
          </p:nvPr>
        </p:nvSpPr>
        <p:spPr>
          <a:xfrm>
            <a:off x="34712073" y="19100480"/>
            <a:ext cx="2248051" cy="161218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1277050" y="17328383"/>
            <a:ext cx="24577376" cy="247848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36" name="Google Shape;36;p11"/>
          <p:cNvSpPr txBox="1"/>
          <p:nvPr>
            <p:ph idx="12" type="sldNum"/>
          </p:nvPr>
        </p:nvSpPr>
        <p:spPr>
          <a:xfrm>
            <a:off x="34712073" y="19100480"/>
            <a:ext cx="2248051" cy="161218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hasCustomPrompt="1" type="title"/>
          </p:nvPr>
        </p:nvSpPr>
        <p:spPr>
          <a:xfrm>
            <a:off x="1277050" y="4530674"/>
            <a:ext cx="34909313" cy="804247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49152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49152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49152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49152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49152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49152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49152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49152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49152"/>
            </a:lvl9pPr>
          </a:lstStyle>
          <a:p>
            <a:r>
              <a:t>xx%</a:t>
            </a:r>
          </a:p>
        </p:txBody>
      </p:sp>
      <p:sp>
        <p:nvSpPr>
          <p:cNvPr id="39" name="Google Shape;39;p12"/>
          <p:cNvSpPr txBox="1"/>
          <p:nvPr>
            <p:ph idx="1" type="body"/>
          </p:nvPr>
        </p:nvSpPr>
        <p:spPr>
          <a:xfrm>
            <a:off x="1277050" y="12911475"/>
            <a:ext cx="34909313" cy="53280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34712073" y="19100480"/>
            <a:ext cx="2248051" cy="161218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277050" y="1822817"/>
            <a:ext cx="34909313" cy="23457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1277050" y="4720523"/>
            <a:ext cx="34909313" cy="1399353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5734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5734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5734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5734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5734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5734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5734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5734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34712073" y="19100480"/>
            <a:ext cx="2248051" cy="161218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6"/>
              <a:buFont typeface="Arial"/>
              <a:buNone/>
              <a:defRPr b="0" i="0" sz="40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8.jpg"/><Relationship Id="rId10" Type="http://schemas.openxmlformats.org/officeDocument/2006/relationships/image" Target="../media/image1.png"/><Relationship Id="rId13" Type="http://schemas.openxmlformats.org/officeDocument/2006/relationships/hyperlink" Target="https://pubchem.ncbi.nlm.nih.gov/compound/Hydroxychloroquine" TargetMode="External"/><Relationship Id="rId1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5" Type="http://schemas.openxmlformats.org/officeDocument/2006/relationships/image" Target="../media/image7.jpg"/><Relationship Id="rId6" Type="http://schemas.openxmlformats.org/officeDocument/2006/relationships/image" Target="../media/image9.png"/><Relationship Id="rId7" Type="http://schemas.openxmlformats.org/officeDocument/2006/relationships/image" Target="../media/image4.png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"/>
          <p:cNvSpPr txBox="1"/>
          <p:nvPr/>
        </p:nvSpPr>
        <p:spPr>
          <a:xfrm>
            <a:off x="7441731" y="720075"/>
            <a:ext cx="22135592" cy="4712436"/>
          </a:xfrm>
          <a:prstGeom prst="rect">
            <a:avLst/>
          </a:prstGeom>
          <a:noFill/>
          <a:ln>
            <a:noFill/>
          </a:ln>
        </p:spPr>
        <p:txBody>
          <a:bodyPr anchorCtr="0" anchor="ctr" bIns="58450" lIns="58450" spcFirstLastPara="1" rIns="58450" wrap="square" tIns="584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" sz="5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Targeted Delivery of Hydroxychloroquine to Glioblastoma Cells Using Transporter Proteins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Saanvi Bharadwaj, Amanda Lee Shen, Sophie Ohliger Yang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Castilleja School, Palo Alto, California, USA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6" name="Google Shape;46;p1"/>
          <p:cNvPicPr preferRelativeResize="0"/>
          <p:nvPr/>
        </p:nvPicPr>
        <p:blipFill rotWithShape="1">
          <a:blip r:embed="rId3">
            <a:alphaModFix/>
          </a:blip>
          <a:srcRect b="-9660" l="0" r="0" t="0"/>
          <a:stretch/>
        </p:blipFill>
        <p:spPr>
          <a:xfrm>
            <a:off x="352993" y="1384318"/>
            <a:ext cx="7088775" cy="2789981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"/>
          <p:cNvSpPr/>
          <p:nvPr/>
        </p:nvSpPr>
        <p:spPr>
          <a:xfrm>
            <a:off x="3899569" y="9536242"/>
            <a:ext cx="3013009" cy="3014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425" spcFirstLastPara="1" rIns="91425" wrap="square" tIns="456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29"/>
              <a:buFont typeface="Arial"/>
              <a:buNone/>
            </a:pPr>
            <a:r>
              <a:t/>
            </a:r>
            <a:endParaRPr b="0" i="0" sz="12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8" name="Google Shape;48;p1"/>
          <p:cNvPicPr preferRelativeResize="0"/>
          <p:nvPr/>
        </p:nvPicPr>
        <p:blipFill rotWithShape="1">
          <a:blip r:embed="rId4">
            <a:alphaModFix/>
          </a:blip>
          <a:srcRect b="12032" l="0" r="0" t="13550"/>
          <a:stretch/>
        </p:blipFill>
        <p:spPr>
          <a:xfrm>
            <a:off x="17121556" y="19499058"/>
            <a:ext cx="5073884" cy="1054827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1"/>
          <p:cNvPicPr preferRelativeResize="0"/>
          <p:nvPr/>
        </p:nvPicPr>
        <p:blipFill rotWithShape="1">
          <a:blip r:embed="rId5">
            <a:alphaModFix/>
          </a:blip>
          <a:srcRect b="23600" l="9561" r="11287" t="23329"/>
          <a:stretch/>
        </p:blipFill>
        <p:spPr>
          <a:xfrm>
            <a:off x="11173296" y="19243799"/>
            <a:ext cx="4590861" cy="15653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Google Shape;50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1689610" y="19281820"/>
            <a:ext cx="3849561" cy="1489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1" name="Google Shape;51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731452" y="19127501"/>
            <a:ext cx="1772317" cy="1720278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1"/>
          <p:cNvPicPr preferRelativeResize="0"/>
          <p:nvPr/>
        </p:nvPicPr>
        <p:blipFill rotWithShape="1">
          <a:blip r:embed="rId8">
            <a:alphaModFix/>
          </a:blip>
          <a:srcRect b="0" l="0" r="7621" t="0"/>
          <a:stretch/>
        </p:blipFill>
        <p:spPr>
          <a:xfrm>
            <a:off x="1361425" y="19282391"/>
            <a:ext cx="4447837" cy="1565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3552839" y="19465098"/>
            <a:ext cx="6718247" cy="14892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9480643" y="1614393"/>
            <a:ext cx="7185418" cy="211456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5" name="Google Shape;55;p1"/>
          <p:cNvCxnSpPr/>
          <p:nvPr/>
        </p:nvCxnSpPr>
        <p:spPr>
          <a:xfrm>
            <a:off x="1048807" y="4924398"/>
            <a:ext cx="0" cy="13949031"/>
          </a:xfrm>
          <a:prstGeom prst="straightConnector1">
            <a:avLst/>
          </a:prstGeom>
          <a:solidFill>
            <a:schemeClr val="accent1"/>
          </a:solidFill>
          <a:ln cap="flat" cmpd="sng" w="95250">
            <a:solidFill>
              <a:srgbClr val="8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6" name="Google Shape;56;p1"/>
          <p:cNvCxnSpPr/>
          <p:nvPr/>
        </p:nvCxnSpPr>
        <p:spPr>
          <a:xfrm>
            <a:off x="12048938" y="5429427"/>
            <a:ext cx="0" cy="13390868"/>
          </a:xfrm>
          <a:prstGeom prst="straightConnector1">
            <a:avLst/>
          </a:prstGeom>
          <a:solidFill>
            <a:schemeClr val="accent1"/>
          </a:solidFill>
          <a:ln cap="flat" cmpd="sng" w="95250">
            <a:solidFill>
              <a:srgbClr val="8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" name="Google Shape;57;p1"/>
          <p:cNvCxnSpPr/>
          <p:nvPr/>
        </p:nvCxnSpPr>
        <p:spPr>
          <a:xfrm>
            <a:off x="23971025" y="5429427"/>
            <a:ext cx="0" cy="13390870"/>
          </a:xfrm>
          <a:prstGeom prst="straightConnector1">
            <a:avLst/>
          </a:prstGeom>
          <a:solidFill>
            <a:schemeClr val="accent1"/>
          </a:solidFill>
          <a:ln cap="flat" cmpd="sng" w="95250">
            <a:solidFill>
              <a:srgbClr val="8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8" name="Google Shape;58;p1"/>
          <p:cNvCxnSpPr/>
          <p:nvPr/>
        </p:nvCxnSpPr>
        <p:spPr>
          <a:xfrm>
            <a:off x="36414604" y="4924398"/>
            <a:ext cx="0" cy="13895898"/>
          </a:xfrm>
          <a:prstGeom prst="straightConnector1">
            <a:avLst/>
          </a:prstGeom>
          <a:solidFill>
            <a:schemeClr val="accent1"/>
          </a:solidFill>
          <a:ln cap="flat" cmpd="sng" w="95250">
            <a:solidFill>
              <a:srgbClr val="8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9" name="Google Shape;59;p1"/>
          <p:cNvCxnSpPr/>
          <p:nvPr/>
        </p:nvCxnSpPr>
        <p:spPr>
          <a:xfrm flipH="1" rot="10800000">
            <a:off x="1048807" y="18819879"/>
            <a:ext cx="35365797" cy="115639"/>
          </a:xfrm>
          <a:prstGeom prst="straightConnector1">
            <a:avLst/>
          </a:prstGeom>
          <a:solidFill>
            <a:schemeClr val="accent1"/>
          </a:solidFill>
          <a:ln cap="flat" cmpd="sng" w="95250">
            <a:solidFill>
              <a:srgbClr val="8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0" name="Google Shape;60;p1"/>
          <p:cNvSpPr txBox="1"/>
          <p:nvPr/>
        </p:nvSpPr>
        <p:spPr>
          <a:xfrm>
            <a:off x="1177643" y="18046331"/>
            <a:ext cx="12576242" cy="812556"/>
          </a:xfrm>
          <a:prstGeom prst="rect">
            <a:avLst/>
          </a:prstGeom>
          <a:noFill/>
          <a:ln>
            <a:noFill/>
          </a:ln>
        </p:spPr>
        <p:txBody>
          <a:bodyPr anchorCtr="0" anchor="t" bIns="36575" lIns="73175" spcFirstLastPara="1" rIns="73175" wrap="square" tIns="365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4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</a:t>
            </a:r>
            <a:endParaRPr/>
          </a:p>
        </p:txBody>
      </p:sp>
      <p:sp>
        <p:nvSpPr>
          <p:cNvPr id="61" name="Google Shape;61;p1"/>
          <p:cNvSpPr/>
          <p:nvPr/>
        </p:nvSpPr>
        <p:spPr>
          <a:xfrm>
            <a:off x="1048808" y="4925698"/>
            <a:ext cx="35365790" cy="871527"/>
          </a:xfrm>
          <a:prstGeom prst="rect">
            <a:avLst/>
          </a:prstGeom>
          <a:solidFill>
            <a:srgbClr val="7F0000"/>
          </a:solidFill>
          <a:ln>
            <a:noFill/>
          </a:ln>
        </p:spPr>
        <p:txBody>
          <a:bodyPr anchorCtr="0" anchor="t" bIns="32275" lIns="64575" spcFirstLastPara="1" rIns="64575" wrap="square" tIns="32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</a:t>
            </a:r>
            <a:endParaRPr b="0" i="0" sz="4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"/>
          <p:cNvSpPr txBox="1"/>
          <p:nvPr/>
        </p:nvSpPr>
        <p:spPr>
          <a:xfrm>
            <a:off x="284147" y="4924398"/>
            <a:ext cx="12576242" cy="1920552"/>
          </a:xfrm>
          <a:prstGeom prst="rect">
            <a:avLst/>
          </a:prstGeom>
          <a:noFill/>
          <a:ln>
            <a:noFill/>
          </a:ln>
        </p:spPr>
        <p:txBody>
          <a:bodyPr anchorCtr="0" anchor="t" bIns="36575" lIns="73175" spcFirstLastPara="1" rIns="73175" wrap="square" tIns="365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4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Abstract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t/>
            </a:r>
            <a:endParaRPr b="1" i="0" sz="4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"/>
          <p:cNvSpPr/>
          <p:nvPr/>
        </p:nvSpPr>
        <p:spPr>
          <a:xfrm flipH="1">
            <a:off x="1098356" y="12001499"/>
            <a:ext cx="11000127" cy="807118"/>
          </a:xfrm>
          <a:prstGeom prst="rect">
            <a:avLst/>
          </a:prstGeom>
          <a:solidFill>
            <a:srgbClr val="7F0000"/>
          </a:solidFill>
          <a:ln>
            <a:noFill/>
          </a:ln>
        </p:spPr>
        <p:txBody>
          <a:bodyPr anchorCtr="0" anchor="t" bIns="32275" lIns="64575" spcFirstLastPara="1" rIns="64575" wrap="square" tIns="32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" sz="4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Introduction</a:t>
            </a:r>
            <a:endParaRPr/>
          </a:p>
        </p:txBody>
      </p:sp>
      <p:sp>
        <p:nvSpPr>
          <p:cNvPr id="64" name="Google Shape;64;p1"/>
          <p:cNvSpPr/>
          <p:nvPr/>
        </p:nvSpPr>
        <p:spPr>
          <a:xfrm flipH="1">
            <a:off x="23971025" y="12760092"/>
            <a:ext cx="12443573" cy="807117"/>
          </a:xfrm>
          <a:prstGeom prst="rect">
            <a:avLst/>
          </a:prstGeom>
          <a:solidFill>
            <a:srgbClr val="7F0000"/>
          </a:solidFill>
          <a:ln>
            <a:noFill/>
          </a:ln>
        </p:spPr>
        <p:txBody>
          <a:bodyPr anchorCtr="0" anchor="t" bIns="32275" lIns="64575" spcFirstLastPara="1" rIns="64575" wrap="square" tIns="32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" sz="4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References</a:t>
            </a:r>
            <a:endParaRPr/>
          </a:p>
        </p:txBody>
      </p:sp>
      <p:sp>
        <p:nvSpPr>
          <p:cNvPr id="65" name="Google Shape;65;p1"/>
          <p:cNvSpPr txBox="1"/>
          <p:nvPr/>
        </p:nvSpPr>
        <p:spPr>
          <a:xfrm>
            <a:off x="24079107" y="4972476"/>
            <a:ext cx="12576242" cy="1920552"/>
          </a:xfrm>
          <a:prstGeom prst="rect">
            <a:avLst/>
          </a:prstGeom>
          <a:noFill/>
          <a:ln>
            <a:noFill/>
          </a:ln>
        </p:spPr>
        <p:txBody>
          <a:bodyPr anchorCtr="0" anchor="t" bIns="36575" lIns="73175" spcFirstLastPara="1" rIns="73175" wrap="square" tIns="365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4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Next Steps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t/>
            </a:r>
            <a:endParaRPr b="1" i="0" sz="4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Google Shape;66;p1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2596801" y="6645869"/>
            <a:ext cx="5033172" cy="4918782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"/>
          <p:cNvSpPr txBox="1"/>
          <p:nvPr/>
        </p:nvSpPr>
        <p:spPr>
          <a:xfrm>
            <a:off x="1163692" y="5848829"/>
            <a:ext cx="10725096" cy="6093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71500" lvl="0" marL="57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Proteins regulate critical cellular processes such as growth, metabolism, and material transport, and can be manipulated for targeted cancer therapies.</a:t>
            </a:r>
            <a:endParaRPr/>
          </a:p>
          <a:p>
            <a:pPr indent="-571500" lvl="0" marL="57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transporter protein is designed to deliver hydroxychloroquine (HCQ) directly into glioblastoma cells, modulating autophagy and inducing cell death. </a:t>
            </a:r>
            <a:endParaRPr/>
          </a:p>
          <a:p>
            <a:pPr indent="-571500" lvl="0" marL="57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approach offers a safer, controlled alternative to methods like modified bacteria, reducing risks associated with foreign entities in the body. </a:t>
            </a:r>
            <a:endParaRPr/>
          </a:p>
          <a:p>
            <a:pPr indent="-571500" lvl="0" marL="57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study involves testing various transporter proteins in vitro and in vivo, with an emphasis on preventing HCQ leakage to non-target areas and minimizing damage to normal cells.</a:t>
            </a:r>
            <a:endParaRPr/>
          </a:p>
        </p:txBody>
      </p:sp>
      <p:sp>
        <p:nvSpPr>
          <p:cNvPr id="68" name="Google Shape;68;p1"/>
          <p:cNvSpPr txBox="1"/>
          <p:nvPr/>
        </p:nvSpPr>
        <p:spPr>
          <a:xfrm>
            <a:off x="1194354" y="12821698"/>
            <a:ext cx="11000123" cy="6093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71500" lvl="0" marL="57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Glioblastoma is an aggressive brain cancer with rapid tumor growth and resistance to traditional therapies.</a:t>
            </a:r>
            <a:endParaRPr/>
          </a:p>
          <a:p>
            <a:pPr indent="-571500" lvl="0" marL="57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Proteins play a critical role in regulating cellular functions, offering potential for targeted cancer treatments.</a:t>
            </a:r>
            <a:endParaRPr/>
          </a:p>
          <a:p>
            <a:pPr indent="-571500" lvl="0" marL="57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Hydroxychloroquine (HCQ) modulates autophagy, preventing cell repair and potentially inducing tumor cell death. </a:t>
            </a:r>
            <a:endParaRPr/>
          </a:p>
          <a:p>
            <a:pPr indent="-571500" lvl="0" marL="57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Transporter proteins can deliver HCQ directly into glioblastoma cells, bypassing the cell membrane and specifically targeting the tumor. </a:t>
            </a:r>
            <a:endParaRPr/>
          </a:p>
          <a:p>
            <a:pPr indent="-571500" lvl="0" marL="57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protein-based approach provides a safer and more controlled alternative to using modified bacteria for drug delivery.</a:t>
            </a:r>
            <a:endParaRPr/>
          </a:p>
        </p:txBody>
      </p:sp>
      <p:pic>
        <p:nvPicPr>
          <p:cNvPr id="69" name="Google Shape;69;p1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2659081" y="13191507"/>
            <a:ext cx="5064018" cy="4669723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"/>
          <p:cNvSpPr txBox="1"/>
          <p:nvPr/>
        </p:nvSpPr>
        <p:spPr>
          <a:xfrm>
            <a:off x="17931025" y="7747321"/>
            <a:ext cx="5754612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Figure 1: Gliobastoma (astrocytoma) WHO grade IV - MRI sagittal view </a:t>
            </a:r>
            <a:endParaRPr/>
          </a:p>
        </p:txBody>
      </p:sp>
      <p:sp>
        <p:nvSpPr>
          <p:cNvPr id="71" name="Google Shape;71;p1"/>
          <p:cNvSpPr txBox="1"/>
          <p:nvPr/>
        </p:nvSpPr>
        <p:spPr>
          <a:xfrm>
            <a:off x="17931025" y="14787704"/>
            <a:ext cx="5621810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Figure 2: Structure of Hydroxychloroquine compound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"/>
          <p:cNvSpPr txBox="1"/>
          <p:nvPr/>
        </p:nvSpPr>
        <p:spPr>
          <a:xfrm>
            <a:off x="23918354" y="13740360"/>
            <a:ext cx="12206656" cy="3323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685800" lvl="0" marL="86786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Christaras A, 5 October 2006, Wikipedia, Gliobastoma (astrocytoma) WHO grade IV - MRI sagittal view, post contrast. 15-year-old boy, https://en.wikipedia.org/wiki/Glioblastoma </a:t>
            </a:r>
            <a:endParaRPr/>
          </a:p>
          <a:p>
            <a:pPr indent="-685800" lvl="0" marL="86786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111827"/>
                </a:solidFill>
                <a:latin typeface="Arial"/>
                <a:ea typeface="Arial"/>
                <a:cs typeface="Arial"/>
                <a:sym typeface="Arial"/>
              </a:rPr>
              <a:t>National Center for Biotechnology Information (2025). PubChem Compound Summary for CID 3652, Hydroxychloroquine. Retrieved March 7,2025 from </a:t>
            </a:r>
            <a:r>
              <a:rPr b="0" i="0" lang="en" sz="3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1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https://pubchem.ncbi.nlm.nih.gov/compound/Hydroxychloroquine</a:t>
            </a:r>
            <a:r>
              <a:rPr b="0" i="0" lang="en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73" name="Google Shape;73;p1"/>
          <p:cNvSpPr txBox="1"/>
          <p:nvPr/>
        </p:nvSpPr>
        <p:spPr>
          <a:xfrm>
            <a:off x="24206011" y="5932340"/>
            <a:ext cx="12130149" cy="56323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Identify and test various transporter proteins to determine the best candidates for delivering HCQ into glioblastoma cells. 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Conduct in vitro experiments to assess how well transporter proteins can enter cancer cells, release HCQ, and modulate autophagy.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Use engineered mice models with glioblastoma tumors to evaluate the in vivo effectiveness of transporter proteins in delivering HCQ and inducing cell death. 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Develop protocols to prevent HCQ leakage into surrounding healthy tissue, ensuring targeted delivery and minimizing side effects. 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Optimize HCQ dosage and timing to maximize therapeutic effects while minimizing damage to normal cells.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Chloe Weisberg</dc:creator>
</cp:coreProperties>
</file>