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7" r:id="rId2"/>
    <p:sldId id="284" r:id="rId3"/>
    <p:sldId id="278" r:id="rId4"/>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FXobPvsLyE6DzdabszXNIllOv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36B"/>
    <a:srgbClr val="AB1EBA"/>
    <a:srgbClr val="FEC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2" d="100"/>
          <a:sy n="32" d="100"/>
        </p:scale>
        <p:origin x="1146" y="276"/>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24" Type="http://schemas.openxmlformats.org/officeDocument/2006/relationships/viewProps" Target="viewProps.xml"/><Relationship Id="rId5" Type="http://schemas.openxmlformats.org/officeDocument/2006/relationships/notesMaster" Target="notesMasters/notesMaster1.xml"/><Relationship Id="rId23" Type="http://schemas.openxmlformats.org/officeDocument/2006/relationships/presProps" Target="presProps.xml"/><Relationship Id="rId4" Type="http://schemas.openxmlformats.org/officeDocument/2006/relationships/slide" Target="slides/slide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6E455061-806D-19D9-4D91-964CEB5C0D0B}"/>
            </a:ext>
          </a:extLst>
        </p:cNvPr>
        <p:cNvGrpSpPr/>
        <p:nvPr/>
      </p:nvGrpSpPr>
      <p:grpSpPr>
        <a:xfrm>
          <a:off x="0" y="0"/>
          <a:ext cx="0" cy="0"/>
          <a:chOff x="0" y="0"/>
          <a:chExt cx="0" cy="0"/>
        </a:xfrm>
      </p:grpSpPr>
      <p:sp>
        <p:nvSpPr>
          <p:cNvPr id="51" name="Google Shape;51;g1efd191b55a_0_0:notes">
            <a:extLst>
              <a:ext uri="{FF2B5EF4-FFF2-40B4-BE49-F238E27FC236}">
                <a16:creationId xmlns:a16="http://schemas.microsoft.com/office/drawing/2014/main" id="{31B82ED7-6037-75B2-D7B0-66A309DB8D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efd191b55a_0_0:notes">
            <a:extLst>
              <a:ext uri="{FF2B5EF4-FFF2-40B4-BE49-F238E27FC236}">
                <a16:creationId xmlns:a16="http://schemas.microsoft.com/office/drawing/2014/main" id="{CA71EAEA-1CDB-AFA3-39C0-88188C14AA6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131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CEA3D6BC-041E-D9C7-E953-B2A5C9074376}"/>
            </a:ext>
          </a:extLst>
        </p:cNvPr>
        <p:cNvGrpSpPr/>
        <p:nvPr/>
      </p:nvGrpSpPr>
      <p:grpSpPr>
        <a:xfrm>
          <a:off x="0" y="0"/>
          <a:ext cx="0" cy="0"/>
          <a:chOff x="0" y="0"/>
          <a:chExt cx="0" cy="0"/>
        </a:xfrm>
      </p:grpSpPr>
      <p:sp>
        <p:nvSpPr>
          <p:cNvPr id="51" name="Google Shape;51;g1efd191b55a_0_0:notes">
            <a:extLst>
              <a:ext uri="{FF2B5EF4-FFF2-40B4-BE49-F238E27FC236}">
                <a16:creationId xmlns:a16="http://schemas.microsoft.com/office/drawing/2014/main" id="{BC3184EB-F5BB-B2FA-AC8A-37777ADDE4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efd191b55a_0_0:notes">
            <a:extLst>
              <a:ext uri="{FF2B5EF4-FFF2-40B4-BE49-F238E27FC236}">
                <a16:creationId xmlns:a16="http://schemas.microsoft.com/office/drawing/2014/main" id="{B1444CA5-4C30-F731-4807-527D8EEA1B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857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6E455061-806D-19D9-4D91-964CEB5C0D0B}"/>
            </a:ext>
          </a:extLst>
        </p:cNvPr>
        <p:cNvGrpSpPr/>
        <p:nvPr/>
      </p:nvGrpSpPr>
      <p:grpSpPr>
        <a:xfrm>
          <a:off x="0" y="0"/>
          <a:ext cx="0" cy="0"/>
          <a:chOff x="0" y="0"/>
          <a:chExt cx="0" cy="0"/>
        </a:xfrm>
      </p:grpSpPr>
      <p:sp>
        <p:nvSpPr>
          <p:cNvPr id="51" name="Google Shape;51;g1efd191b55a_0_0:notes">
            <a:extLst>
              <a:ext uri="{FF2B5EF4-FFF2-40B4-BE49-F238E27FC236}">
                <a16:creationId xmlns:a16="http://schemas.microsoft.com/office/drawing/2014/main" id="{31B82ED7-6037-75B2-D7B0-66A309DB8D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efd191b55a_0_0:notes">
            <a:extLst>
              <a:ext uri="{FF2B5EF4-FFF2-40B4-BE49-F238E27FC236}">
                <a16:creationId xmlns:a16="http://schemas.microsoft.com/office/drawing/2014/main" id="{CA71EAEA-1CDB-AFA3-39C0-88188C14AA6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581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277084" y="3049771"/>
            <a:ext cx="34909415" cy="8407463"/>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a:endParaRPr/>
          </a:p>
        </p:txBody>
      </p:sp>
      <p:sp>
        <p:nvSpPr>
          <p:cNvPr id="11" name="Google Shape;11;p3"/>
          <p:cNvSpPr txBox="1">
            <a:spLocks noGrp="1"/>
          </p:cNvSpPr>
          <p:nvPr>
            <p:ph type="subTitle" idx="1"/>
          </p:nvPr>
        </p:nvSpPr>
        <p:spPr>
          <a:xfrm>
            <a:off x="1277050" y="11608541"/>
            <a:ext cx="34909415" cy="3246518"/>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a:endParaRPr/>
          </a:p>
        </p:txBody>
      </p:sp>
      <p:sp>
        <p:nvSpPr>
          <p:cNvPr id="12" name="Google Shape;12;p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18" name="Google Shape;18;p5"/>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19" name="Google Shape;19;p5"/>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2" name="Google Shape;22;p6"/>
          <p:cNvSpPr txBox="1">
            <a:spLocks noGrp="1"/>
          </p:cNvSpPr>
          <p:nvPr>
            <p:ph type="body" idx="1"/>
          </p:nvPr>
        </p:nvSpPr>
        <p:spPr>
          <a:xfrm>
            <a:off x="1277051"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3" name="Google Shape;23;p6"/>
          <p:cNvSpPr txBox="1">
            <a:spLocks noGrp="1"/>
          </p:cNvSpPr>
          <p:nvPr>
            <p:ph type="body" idx="2"/>
          </p:nvPr>
        </p:nvSpPr>
        <p:spPr>
          <a:xfrm>
            <a:off x="19798579"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4" name="Google Shape;24;p6"/>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7" name="Google Shape;27;p7"/>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277051" y="2275731"/>
            <a:ext cx="11504513" cy="3095415"/>
          </a:xfrm>
          <a:prstGeom prst="rect">
            <a:avLst/>
          </a:prstGeom>
          <a:noFill/>
          <a:ln>
            <a:noFill/>
          </a:ln>
        </p:spPr>
        <p:txBody>
          <a:bodyPr spcFirstLastPara="1" wrap="square" lIns="371025" tIns="371025" rIns="371025" bIns="371025" anchor="b" anchorCtr="0">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a:endParaRPr/>
          </a:p>
        </p:txBody>
      </p:sp>
      <p:sp>
        <p:nvSpPr>
          <p:cNvPr id="30" name="Google Shape;30;p8"/>
          <p:cNvSpPr txBox="1">
            <a:spLocks noGrp="1"/>
          </p:cNvSpPr>
          <p:nvPr>
            <p:ph type="body" idx="1"/>
          </p:nvPr>
        </p:nvSpPr>
        <p:spPr>
          <a:xfrm>
            <a:off x="1277051" y="5691785"/>
            <a:ext cx="11504513" cy="13022745"/>
          </a:xfrm>
          <a:prstGeom prst="rect">
            <a:avLst/>
          </a:prstGeom>
          <a:noFill/>
          <a:ln>
            <a:noFill/>
          </a:ln>
        </p:spPr>
        <p:txBody>
          <a:bodyPr spcFirstLastPara="1" wrap="square" lIns="371025" tIns="371025" rIns="371025" bIns="371025" anchor="t" anchorCtr="0">
            <a:normAutofit/>
          </a:bodyPr>
          <a:lstStyle>
            <a:lvl1pPr marL="457200" lvl="0" indent="-539750" algn="l">
              <a:lnSpc>
                <a:spcPct val="115000"/>
              </a:lnSpc>
              <a:spcBef>
                <a:spcPts val="0"/>
              </a:spcBef>
              <a:spcAft>
                <a:spcPts val="0"/>
              </a:spcAft>
              <a:buSzPts val="4900"/>
              <a:buChar char="●"/>
              <a:defRPr sz="3136"/>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31" name="Google Shape;31;p8"/>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008578" y="1843809"/>
            <a:ext cx="26088982" cy="16755790"/>
          </a:xfrm>
          <a:prstGeom prst="rect">
            <a:avLst/>
          </a:prstGeom>
          <a:noFill/>
          <a:ln>
            <a:noFill/>
          </a:ln>
        </p:spPr>
        <p:txBody>
          <a:bodyPr spcFirstLastPara="1" wrap="square" lIns="371025" tIns="371025" rIns="371025" bIns="371025" anchor="ctr" anchorCtr="0">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a:endParaRPr/>
          </a:p>
        </p:txBody>
      </p:sp>
      <p:sp>
        <p:nvSpPr>
          <p:cNvPr id="34" name="Google Shape;34;p9"/>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spcFirstLastPara="1" wrap="square" lIns="237450" tIns="237450" rIns="237450" bIns="237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96"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1087766" y="5051070"/>
            <a:ext cx="16573586" cy="6071406"/>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a:endParaRPr/>
          </a:p>
        </p:txBody>
      </p:sp>
      <p:sp>
        <p:nvSpPr>
          <p:cNvPr id="38" name="Google Shape;38;p10"/>
          <p:cNvSpPr txBox="1">
            <a:spLocks noGrp="1"/>
          </p:cNvSpPr>
          <p:nvPr>
            <p:ph type="subTitle" idx="1"/>
          </p:nvPr>
        </p:nvSpPr>
        <p:spPr>
          <a:xfrm>
            <a:off x="1087766" y="11481361"/>
            <a:ext cx="16573586" cy="5058993"/>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a:endParaRPr/>
          </a:p>
        </p:txBody>
      </p:sp>
      <p:sp>
        <p:nvSpPr>
          <p:cNvPr id="39" name="Google Shape;39;p10"/>
          <p:cNvSpPr txBox="1">
            <a:spLocks noGrp="1"/>
          </p:cNvSpPr>
          <p:nvPr>
            <p:ph type="body" idx="2"/>
          </p:nvPr>
        </p:nvSpPr>
        <p:spPr>
          <a:xfrm>
            <a:off x="20237372" y="2965802"/>
            <a:ext cx="15720376" cy="15135123"/>
          </a:xfrm>
          <a:prstGeom prst="rect">
            <a:avLst/>
          </a:prstGeom>
          <a:noFill/>
          <a:ln>
            <a:noFill/>
          </a:ln>
        </p:spPr>
        <p:txBody>
          <a:bodyPr spcFirstLastPara="1" wrap="square" lIns="371025" tIns="371025" rIns="371025" bIns="371025" anchor="ctr"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40" name="Google Shape;40;p10"/>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1277051" y="17328384"/>
            <a:ext cx="24577171" cy="2478521"/>
          </a:xfrm>
          <a:prstGeom prst="rect">
            <a:avLst/>
          </a:prstGeom>
          <a:noFill/>
          <a:ln>
            <a:noFill/>
          </a:ln>
        </p:spPr>
        <p:txBody>
          <a:bodyPr spcFirstLastPara="1" wrap="square" lIns="371025" tIns="371025" rIns="371025" bIns="371025" anchor="ctr" anchorCtr="0">
            <a:normAutofit/>
          </a:bodyPr>
          <a:lstStyle>
            <a:lvl1pPr marL="457200" lvl="0" indent="-228600" algn="l">
              <a:lnSpc>
                <a:spcPct val="100000"/>
              </a:lnSpc>
              <a:spcBef>
                <a:spcPts val="0"/>
              </a:spcBef>
              <a:spcAft>
                <a:spcPts val="0"/>
              </a:spcAft>
              <a:buSzPts val="7300"/>
              <a:buNone/>
              <a:defRPr/>
            </a:lvl1pPr>
          </a:lstStyle>
          <a:p>
            <a:endParaRPr/>
          </a:p>
        </p:txBody>
      </p:sp>
      <p:sp>
        <p:nvSpPr>
          <p:cNvPr id="43" name="Google Shape;43;p11"/>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1277050" y="4530674"/>
            <a:ext cx="34909415" cy="8042472"/>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a:spLocks noGrp="1"/>
          </p:cNvSpPr>
          <p:nvPr>
            <p:ph type="body" idx="1"/>
          </p:nvPr>
        </p:nvSpPr>
        <p:spPr>
          <a:xfrm>
            <a:off x="1277050" y="12911475"/>
            <a:ext cx="34909415" cy="5327984"/>
          </a:xfrm>
          <a:prstGeom prst="rect">
            <a:avLst/>
          </a:prstGeom>
          <a:noFill/>
          <a:ln>
            <a:noFill/>
          </a:ln>
        </p:spPr>
        <p:txBody>
          <a:bodyPr spcFirstLastPara="1" wrap="square" lIns="371025" tIns="371025" rIns="371025" bIns="371025" anchor="t" anchorCtr="0">
            <a:normAutofit/>
          </a:bodyPr>
          <a:lstStyle>
            <a:lvl1pPr marL="457200" lvl="0" indent="-692150" algn="ctr">
              <a:lnSpc>
                <a:spcPct val="115000"/>
              </a:lnSpc>
              <a:spcBef>
                <a:spcPts val="0"/>
              </a:spcBef>
              <a:spcAft>
                <a:spcPts val="0"/>
              </a:spcAft>
              <a:buSzPts val="7300"/>
              <a:buChar char="●"/>
              <a:defRPr/>
            </a:lvl1pPr>
            <a:lvl2pPr marL="914400" lvl="1" indent="-590550" algn="ctr">
              <a:lnSpc>
                <a:spcPct val="115000"/>
              </a:lnSpc>
              <a:spcBef>
                <a:spcPts val="0"/>
              </a:spcBef>
              <a:spcAft>
                <a:spcPts val="0"/>
              </a:spcAft>
              <a:buSzPts val="5700"/>
              <a:buChar char="○"/>
              <a:defRPr/>
            </a:lvl2pPr>
            <a:lvl3pPr marL="1371600" lvl="2" indent="-590550" algn="ctr">
              <a:lnSpc>
                <a:spcPct val="115000"/>
              </a:lnSpc>
              <a:spcBef>
                <a:spcPts val="0"/>
              </a:spcBef>
              <a:spcAft>
                <a:spcPts val="0"/>
              </a:spcAft>
              <a:buSzPts val="5700"/>
              <a:buChar char="■"/>
              <a:defRPr/>
            </a:lvl3pPr>
            <a:lvl4pPr marL="1828800" lvl="3" indent="-590550" algn="ctr">
              <a:lnSpc>
                <a:spcPct val="115000"/>
              </a:lnSpc>
              <a:spcBef>
                <a:spcPts val="0"/>
              </a:spcBef>
              <a:spcAft>
                <a:spcPts val="0"/>
              </a:spcAft>
              <a:buSzPts val="5700"/>
              <a:buChar char="●"/>
              <a:defRPr/>
            </a:lvl4pPr>
            <a:lvl5pPr marL="2286000" lvl="4" indent="-590550" algn="ctr">
              <a:lnSpc>
                <a:spcPct val="115000"/>
              </a:lnSpc>
              <a:spcBef>
                <a:spcPts val="0"/>
              </a:spcBef>
              <a:spcAft>
                <a:spcPts val="0"/>
              </a:spcAft>
              <a:buSzPts val="5700"/>
              <a:buChar char="○"/>
              <a:defRPr/>
            </a:lvl5pPr>
            <a:lvl6pPr marL="2743200" lvl="5" indent="-590550" algn="ctr">
              <a:lnSpc>
                <a:spcPct val="115000"/>
              </a:lnSpc>
              <a:spcBef>
                <a:spcPts val="0"/>
              </a:spcBef>
              <a:spcAft>
                <a:spcPts val="0"/>
              </a:spcAft>
              <a:buSzPts val="5700"/>
              <a:buChar char="■"/>
              <a:defRPr/>
            </a:lvl6pPr>
            <a:lvl7pPr marL="3200400" lvl="6" indent="-590550" algn="ctr">
              <a:lnSpc>
                <a:spcPct val="115000"/>
              </a:lnSpc>
              <a:spcBef>
                <a:spcPts val="0"/>
              </a:spcBef>
              <a:spcAft>
                <a:spcPts val="0"/>
              </a:spcAft>
              <a:buSzPts val="5700"/>
              <a:buChar char="●"/>
              <a:defRPr/>
            </a:lvl7pPr>
            <a:lvl8pPr marL="3657600" lvl="7" indent="-590550" algn="ctr">
              <a:lnSpc>
                <a:spcPct val="115000"/>
              </a:lnSpc>
              <a:spcBef>
                <a:spcPts val="0"/>
              </a:spcBef>
              <a:spcAft>
                <a:spcPts val="0"/>
              </a:spcAft>
              <a:buSzPts val="5700"/>
              <a:buChar char="○"/>
              <a:defRPr/>
            </a:lvl8pPr>
            <a:lvl9pPr marL="4114800" lvl="8" indent="-590550" algn="ctr">
              <a:lnSpc>
                <a:spcPct val="115000"/>
              </a:lnSpc>
              <a:spcBef>
                <a:spcPts val="0"/>
              </a:spcBef>
              <a:spcAft>
                <a:spcPts val="0"/>
              </a:spcAft>
              <a:buSzPts val="5700"/>
              <a:buChar char="■"/>
              <a:defRPr/>
            </a:lvl9pPr>
          </a:lstStyle>
          <a:p>
            <a:endParaRPr/>
          </a:p>
        </p:txBody>
      </p:sp>
      <p:sp>
        <p:nvSpPr>
          <p:cNvPr id="47" name="Google Shape;47;p1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marR="0" lvl="0"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marR="0" lvl="0" indent="-692150" algn="l" rtl="0">
              <a:lnSpc>
                <a:spcPct val="115000"/>
              </a:lnSpc>
              <a:spcBef>
                <a:spcPts val="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1pPr>
            <a:lvl2pPr marL="914400" marR="0" lvl="1"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2pPr>
            <a:lvl3pPr marL="1371600" marR="0" lvl="2"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3pPr>
            <a:lvl4pPr marL="1828800" marR="0" lvl="3"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4pPr>
            <a:lvl5pPr marL="2286000" marR="0" lvl="4"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5pPr>
            <a:lvl6pPr marL="2743200" marR="0" lvl="5"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6pPr>
            <a:lvl7pPr marL="3200400" marR="0" lvl="6"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7pPr>
            <a:lvl8pPr marL="3657600" marR="0" lvl="7"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8pPr>
            <a:lvl9pPr marL="4114800" marR="0" lvl="8"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6.png"/><Relationship Id="rId5" Type="http://schemas.openxmlformats.org/officeDocument/2006/relationships/image" Target="../media/image15.jpe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2.pn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4.jpeg"/><Relationship Id="rId5" Type="http://schemas.openxmlformats.org/officeDocument/2006/relationships/image" Target="../media/image19.png"/><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8000" b="-108000"/>
          </a:stretch>
        </a:blipFill>
        <a:effectLst/>
      </p:bgPr>
    </p:bg>
    <p:spTree>
      <p:nvGrpSpPr>
        <p:cNvPr id="1" name="Shape 53">
          <a:extLst>
            <a:ext uri="{FF2B5EF4-FFF2-40B4-BE49-F238E27FC236}">
              <a16:creationId xmlns:a16="http://schemas.microsoft.com/office/drawing/2014/main" id="{6F8530F1-B867-7B4C-D852-24E371BDD98A}"/>
            </a:ext>
          </a:extLst>
        </p:cNvPr>
        <p:cNvGrpSpPr/>
        <p:nvPr/>
      </p:nvGrpSpPr>
      <p:grpSpPr>
        <a:xfrm>
          <a:off x="0" y="0"/>
          <a:ext cx="0" cy="0"/>
          <a:chOff x="0" y="0"/>
          <a:chExt cx="0" cy="0"/>
        </a:xfrm>
      </p:grpSpPr>
      <p:pic>
        <p:nvPicPr>
          <p:cNvPr id="60" name="Google Shape;60;g1efd191b55a_0_0">
            <a:extLst>
              <a:ext uri="{FF2B5EF4-FFF2-40B4-BE49-F238E27FC236}">
                <a16:creationId xmlns:a16="http://schemas.microsoft.com/office/drawing/2014/main" id="{F493ED04-6A24-5EE5-8E78-63F6D2249BFA}"/>
              </a:ext>
            </a:extLst>
          </p:cNvPr>
          <p:cNvPicPr preferRelativeResize="0"/>
          <p:nvPr/>
        </p:nvPicPr>
        <p:blipFill rotWithShape="1">
          <a:blip r:embed="rId4">
            <a:alphaModFix/>
          </a:blip>
          <a:srcRect l="896" t="21032" r="2309" b="22503"/>
          <a:stretch/>
        </p:blipFill>
        <p:spPr>
          <a:xfrm>
            <a:off x="220465" y="190665"/>
            <a:ext cx="7318586" cy="1782102"/>
          </a:xfrm>
          <a:prstGeom prst="rect">
            <a:avLst/>
          </a:prstGeom>
          <a:solidFill>
            <a:srgbClr val="83036B"/>
          </a:solidFill>
          <a:ln>
            <a:noFill/>
          </a:ln>
        </p:spPr>
      </p:pic>
      <p:sp>
        <p:nvSpPr>
          <p:cNvPr id="61" name="Google Shape;61;g1efd191b55a_0_0">
            <a:extLst>
              <a:ext uri="{FF2B5EF4-FFF2-40B4-BE49-F238E27FC236}">
                <a16:creationId xmlns:a16="http://schemas.microsoft.com/office/drawing/2014/main" id="{02EDD3E6-94AF-3C99-5BF8-7CC70A7264EA}"/>
              </a:ext>
            </a:extLst>
          </p:cNvPr>
          <p:cNvSpPr/>
          <p:nvPr/>
        </p:nvSpPr>
        <p:spPr>
          <a:xfrm>
            <a:off x="3895725" y="9536235"/>
            <a:ext cx="3014184" cy="30141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pic>
        <p:nvPicPr>
          <p:cNvPr id="64" name="Google Shape;64;g1efd191b55a_0_0">
            <a:extLst>
              <a:ext uri="{FF2B5EF4-FFF2-40B4-BE49-F238E27FC236}">
                <a16:creationId xmlns:a16="http://schemas.microsoft.com/office/drawing/2014/main" id="{DF09706A-7C25-F0F3-D6CB-3DFBC791F177}"/>
              </a:ext>
            </a:extLst>
          </p:cNvPr>
          <p:cNvPicPr preferRelativeResize="0"/>
          <p:nvPr/>
        </p:nvPicPr>
        <p:blipFill rotWithShape="1">
          <a:blip r:embed="rId5">
            <a:alphaModFix/>
          </a:blip>
          <a:srcRect t="13551" b="12033"/>
          <a:stretch/>
        </p:blipFill>
        <p:spPr>
          <a:xfrm>
            <a:off x="11425060" y="19748809"/>
            <a:ext cx="5075200" cy="1054826"/>
          </a:xfrm>
          <a:prstGeom prst="rect">
            <a:avLst/>
          </a:prstGeom>
          <a:noFill/>
          <a:ln>
            <a:noFill/>
          </a:ln>
        </p:spPr>
      </p:pic>
      <p:pic>
        <p:nvPicPr>
          <p:cNvPr id="66" name="Google Shape;66;g1efd191b55a_0_0">
            <a:extLst>
              <a:ext uri="{FF2B5EF4-FFF2-40B4-BE49-F238E27FC236}">
                <a16:creationId xmlns:a16="http://schemas.microsoft.com/office/drawing/2014/main" id="{EDE0EEE1-495D-53F5-49D1-1DAA934D973F}"/>
              </a:ext>
            </a:extLst>
          </p:cNvPr>
          <p:cNvPicPr preferRelativeResize="0"/>
          <p:nvPr/>
        </p:nvPicPr>
        <p:blipFill rotWithShape="1">
          <a:blip r:embed="rId6">
            <a:alphaModFix/>
          </a:blip>
          <a:srcRect l="9561" t="23329" r="11287" b="23600"/>
          <a:stretch/>
        </p:blipFill>
        <p:spPr>
          <a:xfrm>
            <a:off x="6451480" y="19238287"/>
            <a:ext cx="4592044" cy="1565348"/>
          </a:xfrm>
          <a:prstGeom prst="rect">
            <a:avLst/>
          </a:prstGeom>
          <a:noFill/>
          <a:ln>
            <a:noFill/>
          </a:ln>
        </p:spPr>
      </p:pic>
      <p:pic>
        <p:nvPicPr>
          <p:cNvPr id="67" name="Google Shape;67;g1efd191b55a_0_0">
            <a:extLst>
              <a:ext uri="{FF2B5EF4-FFF2-40B4-BE49-F238E27FC236}">
                <a16:creationId xmlns:a16="http://schemas.microsoft.com/office/drawing/2014/main" id="{28432667-3753-A3C8-BAD6-3823EDF8EE94}"/>
              </a:ext>
            </a:extLst>
          </p:cNvPr>
          <p:cNvPicPr preferRelativeResize="0"/>
          <p:nvPr/>
        </p:nvPicPr>
        <p:blipFill rotWithShape="1">
          <a:blip r:embed="rId7">
            <a:alphaModFix/>
          </a:blip>
          <a:srcRect/>
          <a:stretch/>
        </p:blipFill>
        <p:spPr>
          <a:xfrm>
            <a:off x="24498758" y="19303599"/>
            <a:ext cx="4047247" cy="1565350"/>
          </a:xfrm>
          <a:prstGeom prst="rect">
            <a:avLst/>
          </a:prstGeom>
          <a:solidFill>
            <a:schemeClr val="accent1">
              <a:lumMod val="20000"/>
              <a:lumOff val="80000"/>
            </a:schemeClr>
          </a:solidFill>
          <a:ln>
            <a:noFill/>
          </a:ln>
        </p:spPr>
      </p:pic>
      <p:pic>
        <p:nvPicPr>
          <p:cNvPr id="68" name="Google Shape;68;g1efd191b55a_0_0">
            <a:extLst>
              <a:ext uri="{FF2B5EF4-FFF2-40B4-BE49-F238E27FC236}">
                <a16:creationId xmlns:a16="http://schemas.microsoft.com/office/drawing/2014/main" id="{C1ECBF11-E595-3C57-F2FC-187FA9BEE308}"/>
              </a:ext>
            </a:extLst>
          </p:cNvPr>
          <p:cNvPicPr preferRelativeResize="0"/>
          <p:nvPr/>
        </p:nvPicPr>
        <p:blipFill rotWithShape="1">
          <a:blip r:embed="rId8">
            <a:alphaModFix/>
          </a:blip>
          <a:srcRect/>
          <a:stretch/>
        </p:blipFill>
        <p:spPr>
          <a:xfrm>
            <a:off x="4297169" y="19130508"/>
            <a:ext cx="1772775" cy="1720275"/>
          </a:xfrm>
          <a:prstGeom prst="rect">
            <a:avLst/>
          </a:prstGeom>
          <a:solidFill>
            <a:schemeClr val="bg1"/>
          </a:solidFill>
          <a:ln>
            <a:noFill/>
          </a:ln>
        </p:spPr>
      </p:pic>
      <p:pic>
        <p:nvPicPr>
          <p:cNvPr id="69" name="Google Shape;69;g1efd191b55a_0_0">
            <a:extLst>
              <a:ext uri="{FF2B5EF4-FFF2-40B4-BE49-F238E27FC236}">
                <a16:creationId xmlns:a16="http://schemas.microsoft.com/office/drawing/2014/main" id="{9E0433AC-F4DA-A9BB-6240-5669EDF1BC48}"/>
              </a:ext>
            </a:extLst>
          </p:cNvPr>
          <p:cNvPicPr preferRelativeResize="0"/>
          <p:nvPr/>
        </p:nvPicPr>
        <p:blipFill>
          <a:blip r:embed="rId9">
            <a:alphaModFix/>
          </a:blip>
          <a:stretch>
            <a:fillRect/>
          </a:stretch>
        </p:blipFill>
        <p:spPr>
          <a:xfrm>
            <a:off x="29129961" y="19340200"/>
            <a:ext cx="4816123" cy="1565349"/>
          </a:xfrm>
          <a:prstGeom prst="rect">
            <a:avLst/>
          </a:prstGeom>
          <a:solidFill>
            <a:schemeClr val="accent1">
              <a:lumMod val="20000"/>
              <a:lumOff val="80000"/>
            </a:schemeClr>
          </a:solidFill>
          <a:ln>
            <a:noFill/>
          </a:ln>
        </p:spPr>
      </p:pic>
      <p:pic>
        <p:nvPicPr>
          <p:cNvPr id="70" name="Google Shape;70;g1efd191b55a_0_0">
            <a:extLst>
              <a:ext uri="{FF2B5EF4-FFF2-40B4-BE49-F238E27FC236}">
                <a16:creationId xmlns:a16="http://schemas.microsoft.com/office/drawing/2014/main" id="{8CDF9861-030C-EEBC-8622-0051E75BB408}"/>
              </a:ext>
            </a:extLst>
          </p:cNvPr>
          <p:cNvPicPr preferRelativeResize="0"/>
          <p:nvPr/>
        </p:nvPicPr>
        <p:blipFill>
          <a:blip r:embed="rId10">
            <a:alphaModFix/>
          </a:blip>
          <a:stretch>
            <a:fillRect/>
          </a:stretch>
        </p:blipFill>
        <p:spPr>
          <a:xfrm>
            <a:off x="16762403" y="19285433"/>
            <a:ext cx="7061181" cy="1565350"/>
          </a:xfrm>
          <a:prstGeom prst="rect">
            <a:avLst/>
          </a:prstGeom>
          <a:solidFill>
            <a:schemeClr val="accent1">
              <a:lumMod val="20000"/>
              <a:lumOff val="80000"/>
            </a:schemeClr>
          </a:solidFill>
          <a:ln>
            <a:noFill/>
          </a:ln>
        </p:spPr>
      </p:pic>
      <p:sp>
        <p:nvSpPr>
          <p:cNvPr id="2" name="Google Shape;55;p1">
            <a:extLst>
              <a:ext uri="{FF2B5EF4-FFF2-40B4-BE49-F238E27FC236}">
                <a16:creationId xmlns:a16="http://schemas.microsoft.com/office/drawing/2014/main" id="{B5C6AFEB-260F-467C-C455-0BFCE4B7C39D}"/>
              </a:ext>
            </a:extLst>
          </p:cNvPr>
          <p:cNvSpPr txBox="1"/>
          <p:nvPr/>
        </p:nvSpPr>
        <p:spPr>
          <a:xfrm>
            <a:off x="123141" y="2425587"/>
            <a:ext cx="21436304" cy="5688898"/>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None/>
            </a:pPr>
            <a:r>
              <a:rPr lang="en" sz="4000" b="1" i="0" u="none" strike="noStrike" cap="none" dirty="0">
                <a:solidFill>
                  <a:srgbClr val="000000"/>
                </a:solidFill>
                <a:latin typeface="Times New Roman"/>
                <a:cs typeface="Times New Roman"/>
                <a:sym typeface="Arial"/>
              </a:rPr>
              <a:t>Abstract</a:t>
            </a:r>
          </a:p>
          <a:p>
            <a:pPr marL="0" marR="0" lvl="0" indent="0" algn="ctr" rtl="0">
              <a:lnSpc>
                <a:spcPct val="100000"/>
              </a:lnSpc>
              <a:spcBef>
                <a:spcPts val="0"/>
              </a:spcBef>
              <a:spcAft>
                <a:spcPts val="0"/>
              </a:spcAft>
              <a:buNone/>
            </a:pPr>
            <a:endParaRPr lang="en" sz="3200" b="1"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 sz="3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 sz="4400" b="1" dirty="0">
              <a:solidFill>
                <a:srgbClr val="000000"/>
              </a:solidFill>
              <a:latin typeface="Arial"/>
              <a:ea typeface="Arial"/>
              <a:cs typeface="Arial"/>
            </a:endParaRPr>
          </a:p>
          <a:p>
            <a:pPr marL="0" marR="0" lvl="0" indent="0" algn="ctr" rtl="0">
              <a:lnSpc>
                <a:spcPct val="100000"/>
              </a:lnSpc>
              <a:spcBef>
                <a:spcPts val="0"/>
              </a:spcBef>
              <a:spcAft>
                <a:spcPts val="0"/>
              </a:spcAft>
              <a:buNone/>
            </a:pPr>
            <a:endParaRPr lang="en" sz="3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US" sz="4000" b="1" i="0" u="none" strike="noStrike" cap="none" dirty="0">
              <a:solidFill>
                <a:srgbClr val="000000"/>
              </a:solidFill>
              <a:latin typeface="Arial"/>
              <a:ea typeface="Arial"/>
              <a:cs typeface="Arial"/>
            </a:endParaRPr>
          </a:p>
          <a:p>
            <a:pPr marL="0" marR="0" lvl="0" indent="0" algn="l" rtl="0">
              <a:lnSpc>
                <a:spcPct val="100000"/>
              </a:lnSpc>
              <a:spcBef>
                <a:spcPts val="0"/>
              </a:spcBef>
              <a:spcAft>
                <a:spcPts val="0"/>
              </a:spcAft>
              <a:buNone/>
            </a:pPr>
            <a:endParaRPr lang="en-US" sz="2800" i="0" u="none" strike="noStrike" cap="none" dirty="0">
              <a:solidFill>
                <a:srgbClr val="000000"/>
              </a:solidFill>
            </a:endParaRPr>
          </a:p>
          <a:p>
            <a:pPr marL="0" marR="0" lvl="0" indent="0" algn="l" rtl="0">
              <a:lnSpc>
                <a:spcPct val="100000"/>
              </a:lnSpc>
              <a:spcBef>
                <a:spcPts val="0"/>
              </a:spcBef>
              <a:spcAft>
                <a:spcPts val="0"/>
              </a:spcAft>
              <a:buNone/>
            </a:pPr>
            <a:endParaRPr lang="en-US" sz="2800" dirty="0">
              <a:solidFill>
                <a:srgbClr val="000000"/>
              </a:solidFill>
            </a:endParaRPr>
          </a:p>
          <a:p>
            <a:pPr marL="0" marR="0" lvl="0" indent="0" algn="l" rtl="0">
              <a:lnSpc>
                <a:spcPct val="100000"/>
              </a:lnSpc>
              <a:spcBef>
                <a:spcPts val="0"/>
              </a:spcBef>
              <a:spcAft>
                <a:spcPts val="0"/>
              </a:spcAft>
              <a:buNone/>
            </a:pPr>
            <a:endParaRPr lang="en-US" sz="2800" dirty="0"/>
          </a:p>
          <a:p>
            <a:pPr marL="0" marR="0" lvl="0" indent="0" algn="l" rtl="0">
              <a:lnSpc>
                <a:spcPct val="100000"/>
              </a:lnSpc>
              <a:spcBef>
                <a:spcPts val="0"/>
              </a:spcBef>
              <a:spcAft>
                <a:spcPts val="0"/>
              </a:spcAft>
              <a:buNone/>
            </a:pPr>
            <a:endParaRPr lang="en-US" sz="4000" dirty="0"/>
          </a:p>
          <a:p>
            <a:pPr marL="0" marR="0" lvl="0" indent="0" algn="l" rtl="0">
              <a:lnSpc>
                <a:spcPct val="100000"/>
              </a:lnSpc>
              <a:spcBef>
                <a:spcPts val="0"/>
              </a:spcBef>
              <a:spcAft>
                <a:spcPts val="0"/>
              </a:spcAft>
              <a:buNone/>
            </a:pPr>
            <a:endParaRPr lang="en-US" sz="1800" dirty="0"/>
          </a:p>
        </p:txBody>
      </p:sp>
      <p:sp>
        <p:nvSpPr>
          <p:cNvPr id="3" name="Google Shape;58;p1">
            <a:extLst>
              <a:ext uri="{FF2B5EF4-FFF2-40B4-BE49-F238E27FC236}">
                <a16:creationId xmlns:a16="http://schemas.microsoft.com/office/drawing/2014/main" id="{F902B659-0BC2-797E-8687-B17AB88A90CA}"/>
              </a:ext>
            </a:extLst>
          </p:cNvPr>
          <p:cNvSpPr txBox="1"/>
          <p:nvPr/>
        </p:nvSpPr>
        <p:spPr>
          <a:xfrm>
            <a:off x="129033" y="8168020"/>
            <a:ext cx="21410884" cy="10828767"/>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lvl="0" indent="0" algn="ctr" rtl="0">
              <a:spcBef>
                <a:spcPts val="0"/>
              </a:spcBef>
              <a:spcAft>
                <a:spcPts val="0"/>
              </a:spcAft>
              <a:buNone/>
            </a:pPr>
            <a:r>
              <a:rPr lang="en-US" sz="4000" b="1">
                <a:solidFill>
                  <a:schemeClr val="dk1"/>
                </a:solidFill>
                <a:latin typeface="Times New Roman"/>
                <a:cs typeface="Times New Roman"/>
              </a:rPr>
              <a:t>Introduction</a:t>
            </a:r>
            <a:endParaRPr lang="en-US" sz="1100">
              <a:latin typeface="Times New Roman" panose="02020603050405020304" pitchFamily="18" charset="0"/>
              <a:ea typeface="Calibri"/>
              <a:cs typeface="Times New Roman" panose="02020603050405020304" pitchFamily="18" charset="0"/>
            </a:endParaRPr>
          </a:p>
          <a:p>
            <a:endParaRPr lang="en-US" sz="16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16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66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5400">
              <a:latin typeface="Times New Roman" panose="02020603050405020304" pitchFamily="18" charset="0"/>
              <a:ea typeface="Calibri"/>
              <a:cs typeface="Times New Roman" panose="02020603050405020304" pitchFamily="18" charset="0"/>
            </a:endParaRPr>
          </a:p>
          <a:p>
            <a:endParaRPr lang="en-US" sz="40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9600">
              <a:latin typeface="Times New Roman" panose="02020603050405020304" pitchFamily="18" charset="0"/>
              <a:ea typeface="Calibri"/>
              <a:cs typeface="Times New Roman" panose="02020603050405020304" pitchFamily="18" charset="0"/>
            </a:endParaRPr>
          </a:p>
          <a:p>
            <a:r>
              <a:rPr lang="en-US" sz="900" b="0" i="0" u="none" strike="noStrike" cap="none">
                <a:solidFill>
                  <a:schemeClr val="dk1"/>
                </a:solidFill>
                <a:latin typeface="Times New Roman"/>
                <a:ea typeface="Arial"/>
                <a:cs typeface="Times New Roman"/>
              </a:rPr>
              <a:t>z</a:t>
            </a:r>
          </a:p>
        </p:txBody>
      </p:sp>
      <p:sp>
        <p:nvSpPr>
          <p:cNvPr id="4" name="Google Shape;58;p1">
            <a:extLst>
              <a:ext uri="{FF2B5EF4-FFF2-40B4-BE49-F238E27FC236}">
                <a16:creationId xmlns:a16="http://schemas.microsoft.com/office/drawing/2014/main" id="{CF4310C0-DE1E-CCBB-9C2B-E73D645AE579}"/>
              </a:ext>
            </a:extLst>
          </p:cNvPr>
          <p:cNvSpPr txBox="1"/>
          <p:nvPr/>
        </p:nvSpPr>
        <p:spPr>
          <a:xfrm>
            <a:off x="21750467" y="2462078"/>
            <a:ext cx="15162411" cy="16574791"/>
          </a:xfrm>
          <a:prstGeom prst="rect">
            <a:avLst/>
          </a:prstGeom>
          <a:solidFill>
            <a:schemeClr val="bg1"/>
          </a:solidFill>
          <a:ln w="9525" cap="flat" cmpd="sng">
            <a:noFill/>
            <a:prstDash val="solid"/>
            <a:round/>
            <a:headEnd type="none" w="sm" len="sm"/>
            <a:tailEnd type="none" w="sm" len="sm"/>
          </a:ln>
        </p:spPr>
        <p:txBody>
          <a:bodyPr spcFirstLastPara="1" wrap="square" lIns="58500" tIns="58500" rIns="58500" bIns="58500" anchor="ctr" anchorCtr="0">
            <a:spAutoFit/>
          </a:bodyPr>
          <a:lstStyle/>
          <a:p>
            <a:pPr marL="0" lvl="0" indent="0" algn="ctr" rtl="0">
              <a:spcBef>
                <a:spcPts val="0"/>
              </a:spcBef>
              <a:spcAft>
                <a:spcPts val="0"/>
              </a:spcAft>
              <a:buNone/>
            </a:pPr>
            <a:r>
              <a:rPr lang="en" sz="4000" b="1" dirty="0">
                <a:solidFill>
                  <a:schemeClr val="dk1"/>
                </a:solidFill>
                <a:latin typeface="Times New Roman"/>
                <a:cs typeface="Times New Roman"/>
              </a:rPr>
              <a:t>Project Design Step 1</a:t>
            </a:r>
          </a:p>
          <a:p>
            <a:endParaRPr lang="en-US" sz="2400" dirty="0">
              <a:latin typeface="Times New Roman" panose="02020603050405020304" pitchFamily="18" charset="0"/>
              <a:ea typeface="Calibri"/>
              <a:cs typeface="Times New Roman" panose="02020603050405020304" pitchFamily="18" charset="0"/>
            </a:endParaRPr>
          </a:p>
          <a:p>
            <a:endParaRPr lang="en-US" sz="3200" dirty="0">
              <a:latin typeface="Times New Roman" panose="02020603050405020304" pitchFamily="18" charset="0"/>
              <a:ea typeface="Calibri"/>
              <a:cs typeface="Times New Roman" panose="02020603050405020304" pitchFamily="18" charset="0"/>
            </a:endParaRPr>
          </a:p>
          <a:p>
            <a:endParaRPr lang="en-US" sz="4400" dirty="0">
              <a:latin typeface="Times New Roman" panose="02020603050405020304" pitchFamily="18" charset="0"/>
              <a:ea typeface="Calibri"/>
              <a:cs typeface="Times New Roman" panose="02020603050405020304" pitchFamily="18" charset="0"/>
            </a:endParaRPr>
          </a:p>
          <a:p>
            <a:endParaRPr lang="en-US" sz="2400" dirty="0">
              <a:latin typeface="Times New Roman" panose="02020603050405020304" pitchFamily="18" charset="0"/>
              <a:ea typeface="Calibri"/>
              <a:cs typeface="Times New Roman" panose="02020603050405020304" pitchFamily="18" charset="0"/>
            </a:endParaRPr>
          </a:p>
          <a:p>
            <a:endParaRPr lang="en-US" sz="2400" dirty="0">
              <a:latin typeface="Times New Roman" panose="02020603050405020304" pitchFamily="18" charset="0"/>
              <a:ea typeface="Calibri"/>
              <a:cs typeface="Times New Roman" panose="02020603050405020304" pitchFamily="18" charset="0"/>
            </a:endParaRPr>
          </a:p>
          <a:p>
            <a:endParaRPr lang="en-US" sz="2400" dirty="0">
              <a:latin typeface="Times New Roman" panose="02020603050405020304" pitchFamily="18" charset="0"/>
              <a:ea typeface="Calibri"/>
              <a:cs typeface="Times New Roman" panose="02020603050405020304" pitchFamily="18" charset="0"/>
            </a:endParaRPr>
          </a:p>
          <a:p>
            <a:endParaRPr lang="en-US" sz="2400" dirty="0">
              <a:latin typeface="Times New Roman" panose="02020603050405020304" pitchFamily="18" charset="0"/>
              <a:ea typeface="Calibri"/>
              <a:cs typeface="Times New Roman" panose="02020603050405020304" pitchFamily="18" charset="0"/>
            </a:endParaRPr>
          </a:p>
          <a:p>
            <a:endParaRPr lang="en-US" sz="2400" dirty="0">
              <a:latin typeface="Times New Roman" panose="02020603050405020304" pitchFamily="18" charset="0"/>
              <a:ea typeface="Calibri"/>
              <a:cs typeface="Times New Roman" panose="02020603050405020304" pitchFamily="18" charset="0"/>
            </a:endParaRPr>
          </a:p>
          <a:p>
            <a:endParaRPr lang="en-US" sz="4400" dirty="0">
              <a:latin typeface="Times New Roman" panose="02020603050405020304" pitchFamily="18" charset="0"/>
              <a:ea typeface="Calibri"/>
              <a:cs typeface="Times New Roman" panose="02020603050405020304" pitchFamily="18" charset="0"/>
            </a:endParaRPr>
          </a:p>
          <a:p>
            <a:endParaRPr lang="en-US" sz="4400" dirty="0">
              <a:latin typeface="Times New Roman" panose="02020603050405020304" pitchFamily="18" charset="0"/>
              <a:ea typeface="Calibri"/>
              <a:cs typeface="Times New Roman" panose="02020603050405020304" pitchFamily="18" charset="0"/>
            </a:endParaRPr>
          </a:p>
          <a:p>
            <a:endParaRPr lang="en-US" sz="4400" dirty="0">
              <a:latin typeface="Times New Roman" panose="02020603050405020304" pitchFamily="18" charset="0"/>
              <a:ea typeface="Calibri"/>
              <a:cs typeface="Times New Roman" panose="02020603050405020304" pitchFamily="18" charset="0"/>
            </a:endParaRPr>
          </a:p>
          <a:p>
            <a:endParaRPr lang="en-US" sz="4400" dirty="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8000" dirty="0">
              <a:latin typeface="Times New Roman" panose="02020603050405020304" pitchFamily="18" charset="0"/>
              <a:ea typeface="Calibri"/>
              <a:cs typeface="Times New Roman" panose="02020603050405020304" pitchFamily="18" charset="0"/>
            </a:endParaRPr>
          </a:p>
          <a:p>
            <a:endParaRPr lang="en-US" sz="4400" dirty="0">
              <a:latin typeface="Times New Roman" panose="02020603050405020304" pitchFamily="18" charset="0"/>
              <a:ea typeface="Calibri"/>
              <a:cs typeface="Times New Roman" panose="02020603050405020304" pitchFamily="18" charset="0"/>
            </a:endParaRPr>
          </a:p>
          <a:p>
            <a:endParaRPr lang="en-US" sz="2800" dirty="0">
              <a:latin typeface="Times New Roman" panose="02020603050405020304" pitchFamily="18" charset="0"/>
              <a:ea typeface="Calibri"/>
              <a:cs typeface="Times New Roman" panose="02020603050405020304" pitchFamily="18" charset="0"/>
            </a:endParaRPr>
          </a:p>
          <a:p>
            <a:endParaRPr lang="en-US" sz="2800" dirty="0">
              <a:latin typeface="Times New Roman" panose="02020603050405020304" pitchFamily="18" charset="0"/>
              <a:ea typeface="Calibri"/>
              <a:cs typeface="Times New Roman" panose="02020603050405020304" pitchFamily="18" charset="0"/>
            </a:endParaRPr>
          </a:p>
          <a:p>
            <a:endParaRPr lang="en-US" sz="2800" dirty="0">
              <a:latin typeface="Times New Roman" panose="02020603050405020304" pitchFamily="18" charset="0"/>
              <a:ea typeface="Calibri"/>
              <a:cs typeface="Times New Roman" panose="02020603050405020304" pitchFamily="18" charset="0"/>
            </a:endParaRPr>
          </a:p>
          <a:p>
            <a:endParaRPr lang="en-US" sz="2800" dirty="0">
              <a:latin typeface="Times New Roman" panose="02020603050405020304" pitchFamily="18" charset="0"/>
              <a:ea typeface="Calibri"/>
              <a:cs typeface="Times New Roman" panose="02020603050405020304" pitchFamily="18" charset="0"/>
            </a:endParaRPr>
          </a:p>
          <a:p>
            <a:endParaRPr lang="en-US" sz="2800" dirty="0">
              <a:latin typeface="Times New Roman" panose="02020603050405020304" pitchFamily="18" charset="0"/>
              <a:ea typeface="Calibri"/>
              <a:cs typeface="Times New Roman" panose="02020603050405020304" pitchFamily="18" charset="0"/>
            </a:endParaRPr>
          </a:p>
          <a:p>
            <a:endParaRPr lang="en-US" sz="2800" dirty="0">
              <a:latin typeface="Times New Roman" panose="02020603050405020304" pitchFamily="18" charset="0"/>
              <a:ea typeface="Calibri"/>
              <a:cs typeface="Times New Roman" panose="02020603050405020304" pitchFamily="18" charset="0"/>
            </a:endParaRPr>
          </a:p>
          <a:p>
            <a:endParaRPr lang="en-US" sz="2800" dirty="0">
              <a:latin typeface="Times New Roman" panose="02020603050405020304" pitchFamily="18" charset="0"/>
              <a:ea typeface="Calibri"/>
              <a:cs typeface="Times New Roman" panose="02020603050405020304" pitchFamily="18" charset="0"/>
            </a:endParaRPr>
          </a:p>
          <a:p>
            <a:endParaRPr lang="en-US" sz="2800" dirty="0">
              <a:latin typeface="Times New Roman" panose="02020603050405020304" pitchFamily="18" charset="0"/>
              <a:ea typeface="Calibri"/>
              <a:cs typeface="Times New Roman" panose="02020603050405020304" pitchFamily="18" charset="0"/>
            </a:endParaRPr>
          </a:p>
          <a:p>
            <a:endParaRPr lang="en-US" sz="6600" dirty="0">
              <a:latin typeface="Times New Roman" panose="02020603050405020304" pitchFamily="18" charset="0"/>
              <a:ea typeface="Calibri"/>
              <a:cs typeface="Times New Roman" panose="02020603050405020304" pitchFamily="18" charset="0"/>
            </a:endParaRPr>
          </a:p>
          <a:p>
            <a:endParaRPr lang="en-US" sz="2800" dirty="0">
              <a:latin typeface="Times New Roman" panose="02020603050405020304" pitchFamily="18" charset="0"/>
              <a:ea typeface="Calibri"/>
              <a:cs typeface="Times New Roman" panose="02020603050405020304" pitchFamily="18" charset="0"/>
            </a:endParaRPr>
          </a:p>
          <a:p>
            <a:endParaRPr lang="en-US" sz="6600" dirty="0">
              <a:latin typeface="Times New Roman" panose="02020603050405020304" pitchFamily="18" charset="0"/>
              <a:ea typeface="Calibri"/>
              <a:cs typeface="Times New Roman" panose="02020603050405020304" pitchFamily="18" charset="0"/>
            </a:endParaRPr>
          </a:p>
          <a:p>
            <a:endParaRPr lang="en-US" sz="2800" dirty="0">
              <a:latin typeface="Times New Roman" panose="02020603050405020304" pitchFamily="18" charset="0"/>
              <a:ea typeface="Calibri"/>
              <a:cs typeface="Times New Roman" panose="02020603050405020304" pitchFamily="18" charset="0"/>
            </a:endParaRPr>
          </a:p>
          <a:p>
            <a:endParaRPr lang="en-US" sz="900" dirty="0">
              <a:latin typeface="Times New Roman" panose="02020603050405020304" pitchFamily="18" charset="0"/>
              <a:ea typeface="Calibri"/>
              <a:cs typeface="Times New Roman" panose="02020603050405020304" pitchFamily="18" charset="0"/>
            </a:endParaRPr>
          </a:p>
        </p:txBody>
      </p:sp>
      <p:sp>
        <p:nvSpPr>
          <p:cNvPr id="9" name="TextBox 8">
            <a:extLst>
              <a:ext uri="{FF2B5EF4-FFF2-40B4-BE49-F238E27FC236}">
                <a16:creationId xmlns:a16="http://schemas.microsoft.com/office/drawing/2014/main" id="{366017EF-2F16-2B4C-3B81-24B8F7454BDB}"/>
              </a:ext>
            </a:extLst>
          </p:cNvPr>
          <p:cNvSpPr txBox="1"/>
          <p:nvPr/>
        </p:nvSpPr>
        <p:spPr>
          <a:xfrm>
            <a:off x="334853" y="9475108"/>
            <a:ext cx="16427550" cy="523220"/>
          </a:xfrm>
          <a:prstGeom prst="rect">
            <a:avLst/>
          </a:prstGeom>
          <a:noFill/>
        </p:spPr>
        <p:txBody>
          <a:bodyPr wrap="square" rtlCol="0">
            <a:spAutoFit/>
          </a:bodyPr>
          <a:lstStyle/>
          <a:p>
            <a:r>
              <a:rPr lang="en-US" sz="2800" b="0" i="0" u="none" strike="noStrike" baseline="0">
                <a:latin typeface="Times New Roman" panose="02020603050405020304" pitchFamily="18" charset="0"/>
              </a:rPr>
              <a:t> </a:t>
            </a:r>
            <a:endParaRPr lang="en-US" sz="2800"/>
          </a:p>
        </p:txBody>
      </p:sp>
      <p:sp>
        <p:nvSpPr>
          <p:cNvPr id="40" name="TextBox 39">
            <a:extLst>
              <a:ext uri="{FF2B5EF4-FFF2-40B4-BE49-F238E27FC236}">
                <a16:creationId xmlns:a16="http://schemas.microsoft.com/office/drawing/2014/main" id="{953B2BD3-AB1F-1CCC-B2D9-D2373EDE4D23}"/>
              </a:ext>
            </a:extLst>
          </p:cNvPr>
          <p:cNvSpPr txBox="1"/>
          <p:nvPr/>
        </p:nvSpPr>
        <p:spPr>
          <a:xfrm>
            <a:off x="10490291" y="17364594"/>
            <a:ext cx="10456562" cy="1384995"/>
          </a:xfrm>
          <a:prstGeom prst="rect">
            <a:avLst/>
          </a:prstGeom>
          <a:noFill/>
          <a:ln>
            <a:solidFill>
              <a:schemeClr val="tx1"/>
            </a:solidFill>
          </a:ln>
        </p:spPr>
        <p:txBody>
          <a:bodyPr wrap="square" lIns="91440" tIns="45720" rIns="91440" bIns="45720" anchor="t">
            <a:spAutoFit/>
          </a:bodyPr>
          <a:lstStyle/>
          <a:p>
            <a:r>
              <a:rPr lang="en-US" sz="2800" b="1" dirty="0">
                <a:latin typeface="Times New Roman"/>
                <a:cs typeface="Times New Roman"/>
              </a:rPr>
              <a:t>Figure A</a:t>
            </a:r>
            <a:r>
              <a:rPr lang="en-US" sz="2800" dirty="0">
                <a:latin typeface="Times New Roman"/>
                <a:cs typeface="Times New Roman"/>
              </a:rPr>
              <a:t>:  The </a:t>
            </a:r>
            <a:r>
              <a:rPr lang="en-US" sz="2800" i="1" dirty="0">
                <a:latin typeface="Times New Roman"/>
                <a:cs typeface="Times New Roman"/>
              </a:rPr>
              <a:t>ATF1</a:t>
            </a:r>
            <a:r>
              <a:rPr lang="en-US" sz="2800" dirty="0">
                <a:latin typeface="Times New Roman"/>
                <a:cs typeface="Times New Roman"/>
              </a:rPr>
              <a:t> gene encodes alcohol acetyltransferase I (</a:t>
            </a:r>
            <a:r>
              <a:rPr lang="en-US" sz="2800" dirty="0" err="1">
                <a:latin typeface="Times New Roman"/>
                <a:cs typeface="Times New Roman"/>
              </a:rPr>
              <a:t>AATase</a:t>
            </a:r>
            <a:r>
              <a:rPr lang="en-US" sz="2800" dirty="0">
                <a:latin typeface="Times New Roman"/>
                <a:cs typeface="Times New Roman"/>
              </a:rPr>
              <a:t>), which is an enzyme that convert isoamyl alcohol into isoamyl acetate creating a strong banana scent [14] and flavor [25].</a:t>
            </a:r>
            <a:endParaRPr lang="en-US" sz="2800"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4DC6AA30-6406-347F-A368-474E2719D438}"/>
              </a:ext>
            </a:extLst>
          </p:cNvPr>
          <p:cNvSpPr txBox="1"/>
          <p:nvPr/>
        </p:nvSpPr>
        <p:spPr>
          <a:xfrm>
            <a:off x="21914917" y="3452985"/>
            <a:ext cx="14845923" cy="4031873"/>
          </a:xfrm>
          <a:prstGeom prst="rect">
            <a:avLst/>
          </a:prstGeom>
          <a:noFill/>
        </p:spPr>
        <p:txBody>
          <a:bodyPr wrap="square" lIns="91440" tIns="45720" rIns="91440" bIns="45720" rtlCol="0" anchor="t">
            <a:spAutoFit/>
          </a:bodyPr>
          <a:lstStyle/>
          <a:p>
            <a:r>
              <a:rPr lang="en-US" sz="3200" b="1" dirty="0">
                <a:latin typeface="Times New Roman"/>
                <a:ea typeface="Calibri"/>
                <a:cs typeface="Times New Roman"/>
              </a:rPr>
              <a:t>Step 1: </a:t>
            </a:r>
            <a:r>
              <a:rPr lang="en-US" sz="3200" dirty="0">
                <a:latin typeface="Times New Roman"/>
                <a:ea typeface="Calibri"/>
                <a:cs typeface="Times New Roman"/>
              </a:rPr>
              <a:t>PCR will be used to amplify ATF1 gene from plasmid pJL1(iGEM-Part</a:t>
            </a:r>
            <a:r>
              <a:rPr lang="en-US" sz="3200" dirty="0">
                <a:latin typeface="Times New Roman"/>
                <a:ea typeface="+mn-lt"/>
                <a:cs typeface="Times New Roman"/>
              </a:rPr>
              <a:t>:BBa_K1033906</a:t>
            </a:r>
            <a:r>
              <a:rPr lang="en-US" sz="3200" dirty="0">
                <a:latin typeface="Times New Roman"/>
                <a:ea typeface="Calibri"/>
                <a:cs typeface="Times New Roman"/>
              </a:rPr>
              <a:t>). ATF1 encodes an enzyme, that converts isoamyl alcohol to isoamyl acetate, which expresses a strong banana odor and flavor. PCR will also be used to amplify  the RBS region with the </a:t>
            </a:r>
            <a:r>
              <a:rPr lang="en-US" sz="3200" dirty="0" err="1">
                <a:latin typeface="Times New Roman"/>
                <a:ea typeface="Calibri"/>
                <a:cs typeface="Times New Roman"/>
              </a:rPr>
              <a:t>tspurple</a:t>
            </a:r>
            <a:r>
              <a:rPr lang="en-US" sz="3200" dirty="0">
                <a:latin typeface="Times New Roman"/>
                <a:ea typeface="Calibri"/>
                <a:cs typeface="Times New Roman"/>
              </a:rPr>
              <a:t> gene that encodes a chromoprotein from pSM1C3(</a:t>
            </a:r>
            <a:r>
              <a:rPr lang="en-US" sz="3200" dirty="0" err="1">
                <a:latin typeface="Times New Roman"/>
                <a:ea typeface="Calibri"/>
                <a:cs typeface="Times New Roman"/>
              </a:rPr>
              <a:t>addgene</a:t>
            </a:r>
            <a:r>
              <a:rPr lang="en-US" sz="3200" dirty="0">
                <a:latin typeface="Times New Roman"/>
                <a:ea typeface="Calibri"/>
                <a:cs typeface="Times New Roman"/>
              </a:rPr>
              <a:t>).  Additionally, PCR will  be used to linearize the shuttle vector, </a:t>
            </a:r>
            <a:r>
              <a:rPr lang="en-US" sz="3200" dirty="0">
                <a:latin typeface="Times New Roman"/>
                <a:ea typeface="+mn-lt"/>
                <a:cs typeface="Times New Roman"/>
              </a:rPr>
              <a:t>pUC57-PNZ8148, which is designed to be transformed into both </a:t>
            </a:r>
            <a:r>
              <a:rPr lang="en-US" sz="3200" i="1" dirty="0">
                <a:latin typeface="Times New Roman"/>
                <a:ea typeface="+mn-lt"/>
                <a:cs typeface="Times New Roman"/>
              </a:rPr>
              <a:t>E. Coli </a:t>
            </a:r>
            <a:r>
              <a:rPr lang="en-US" sz="3200" dirty="0">
                <a:latin typeface="Times New Roman"/>
                <a:ea typeface="+mn-lt"/>
                <a:cs typeface="Times New Roman"/>
              </a:rPr>
              <a:t>and </a:t>
            </a:r>
            <a:r>
              <a:rPr lang="en-US" sz="3200" i="1" dirty="0" err="1">
                <a:latin typeface="Times New Roman"/>
                <a:ea typeface="+mn-lt"/>
                <a:cs typeface="Times New Roman"/>
              </a:rPr>
              <a:t>Lactobicilus</a:t>
            </a:r>
            <a:r>
              <a:rPr lang="en-US" sz="3200" i="1" dirty="0">
                <a:latin typeface="Times New Roman"/>
                <a:ea typeface="+mn-lt"/>
                <a:cs typeface="Times New Roman"/>
              </a:rPr>
              <a:t> </a:t>
            </a:r>
            <a:r>
              <a:rPr lang="en-US" sz="3200" i="1" dirty="0" err="1">
                <a:latin typeface="Times New Roman"/>
                <a:ea typeface="+mn-lt"/>
                <a:cs typeface="Times New Roman"/>
              </a:rPr>
              <a:t>paracasei</a:t>
            </a:r>
            <a:r>
              <a:rPr lang="en-US" sz="3200" dirty="0">
                <a:latin typeface="Times New Roman"/>
                <a:ea typeface="+mn-lt"/>
                <a:cs typeface="Times New Roman"/>
              </a:rPr>
              <a:t>.[ref.1,2] Finally, </a:t>
            </a:r>
            <a:r>
              <a:rPr lang="en-US" sz="3200" dirty="0" err="1">
                <a:latin typeface="Times New Roman"/>
                <a:ea typeface="+mn-lt"/>
                <a:cs typeface="Times New Roman"/>
              </a:rPr>
              <a:t>NEBuilder</a:t>
            </a:r>
            <a:r>
              <a:rPr lang="en-US" sz="3200" dirty="0">
                <a:latin typeface="Times New Roman"/>
                <a:ea typeface="+mn-lt"/>
                <a:cs typeface="Times New Roman"/>
              </a:rPr>
              <a:t>(Gibson Assembly) assay will assemble the target genes into the shuttle vector, forming pUC57-PNZ8148 + ATF1 + </a:t>
            </a:r>
            <a:r>
              <a:rPr lang="en-US" sz="3200" dirty="0" err="1">
                <a:latin typeface="Times New Roman"/>
                <a:ea typeface="+mn-lt"/>
                <a:cs typeface="Times New Roman"/>
              </a:rPr>
              <a:t>tsPurple</a:t>
            </a:r>
            <a:r>
              <a:rPr lang="en-US" sz="3200" dirty="0">
                <a:latin typeface="Times New Roman"/>
                <a:ea typeface="+mn-lt"/>
                <a:cs typeface="Times New Roman"/>
              </a:rPr>
              <a:t>.</a:t>
            </a:r>
          </a:p>
        </p:txBody>
      </p:sp>
      <p:grpSp>
        <p:nvGrpSpPr>
          <p:cNvPr id="42" name="Group 41">
            <a:extLst>
              <a:ext uri="{FF2B5EF4-FFF2-40B4-BE49-F238E27FC236}">
                <a16:creationId xmlns:a16="http://schemas.microsoft.com/office/drawing/2014/main" id="{A518A5E5-433A-2C6F-9AA2-225346683E59}"/>
              </a:ext>
            </a:extLst>
          </p:cNvPr>
          <p:cNvGrpSpPr/>
          <p:nvPr/>
        </p:nvGrpSpPr>
        <p:grpSpPr>
          <a:xfrm>
            <a:off x="21760191" y="7648115"/>
            <a:ext cx="15164559" cy="11180224"/>
            <a:chOff x="16093663" y="3990367"/>
            <a:chExt cx="10970184" cy="10444785"/>
          </a:xfrm>
        </p:grpSpPr>
        <p:grpSp>
          <p:nvGrpSpPr>
            <p:cNvPr id="41" name="Group 40">
              <a:extLst>
                <a:ext uri="{FF2B5EF4-FFF2-40B4-BE49-F238E27FC236}">
                  <a16:creationId xmlns:a16="http://schemas.microsoft.com/office/drawing/2014/main" id="{0A2F9393-6F9C-986A-0447-C25E66143236}"/>
                </a:ext>
              </a:extLst>
            </p:cNvPr>
            <p:cNvGrpSpPr/>
            <p:nvPr/>
          </p:nvGrpSpPr>
          <p:grpSpPr>
            <a:xfrm>
              <a:off x="16093663" y="4063534"/>
              <a:ext cx="10970184" cy="10371618"/>
              <a:chOff x="14739307" y="2907630"/>
              <a:chExt cx="10445480" cy="9774388"/>
            </a:xfrm>
          </p:grpSpPr>
          <p:grpSp>
            <p:nvGrpSpPr>
              <p:cNvPr id="5" name="Group 4">
                <a:extLst>
                  <a:ext uri="{FF2B5EF4-FFF2-40B4-BE49-F238E27FC236}">
                    <a16:creationId xmlns:a16="http://schemas.microsoft.com/office/drawing/2014/main" id="{DE18FD08-B8C0-D713-74E8-2F48ED2BDDB0}"/>
                  </a:ext>
                </a:extLst>
              </p:cNvPr>
              <p:cNvGrpSpPr/>
              <p:nvPr/>
            </p:nvGrpSpPr>
            <p:grpSpPr>
              <a:xfrm>
                <a:off x="14739307" y="5488415"/>
                <a:ext cx="10445480" cy="4689521"/>
                <a:chOff x="2728973" y="1736339"/>
                <a:chExt cx="7671924" cy="3386762"/>
              </a:xfrm>
            </p:grpSpPr>
            <p:pic>
              <p:nvPicPr>
                <p:cNvPr id="6" name="Picture 5">
                  <a:extLst>
                    <a:ext uri="{FF2B5EF4-FFF2-40B4-BE49-F238E27FC236}">
                      <a16:creationId xmlns:a16="http://schemas.microsoft.com/office/drawing/2014/main" id="{56B841E2-5628-F96A-4201-F73F86281F93}"/>
                    </a:ext>
                  </a:extLst>
                </p:cNvPr>
                <p:cNvPicPr>
                  <a:picLocks noChangeAspect="1"/>
                </p:cNvPicPr>
                <p:nvPr/>
              </p:nvPicPr>
              <p:blipFill>
                <a:blip r:embed="rId11"/>
                <a:stretch>
                  <a:fillRect/>
                </a:stretch>
              </p:blipFill>
              <p:spPr>
                <a:xfrm>
                  <a:off x="2728973" y="3041180"/>
                  <a:ext cx="2133626" cy="1935875"/>
                </a:xfrm>
                <a:prstGeom prst="rect">
                  <a:avLst/>
                </a:prstGeom>
              </p:spPr>
            </p:pic>
            <p:pic>
              <p:nvPicPr>
                <p:cNvPr id="7" name="Picture 6" descr="A close-up of a diagram&#10;&#10;AI-generated content may be incorrect.">
                  <a:extLst>
                    <a:ext uri="{FF2B5EF4-FFF2-40B4-BE49-F238E27FC236}">
                      <a16:creationId xmlns:a16="http://schemas.microsoft.com/office/drawing/2014/main" id="{467F5E8F-6916-A224-86A8-40F4D836F371}"/>
                    </a:ext>
                  </a:extLst>
                </p:cNvPr>
                <p:cNvPicPr>
                  <a:picLocks noChangeAspect="1"/>
                </p:cNvPicPr>
                <p:nvPr/>
              </p:nvPicPr>
              <p:blipFill>
                <a:blip r:embed="rId12"/>
                <a:stretch>
                  <a:fillRect/>
                </a:stretch>
              </p:blipFill>
              <p:spPr>
                <a:xfrm>
                  <a:off x="4704947" y="2707838"/>
                  <a:ext cx="5695950" cy="2162175"/>
                </a:xfrm>
                <a:prstGeom prst="rect">
                  <a:avLst/>
                </a:prstGeom>
              </p:spPr>
            </p:pic>
            <p:cxnSp>
              <p:nvCxnSpPr>
                <p:cNvPr id="8" name="Straight Arrow Connector 7">
                  <a:extLst>
                    <a:ext uri="{FF2B5EF4-FFF2-40B4-BE49-F238E27FC236}">
                      <a16:creationId xmlns:a16="http://schemas.microsoft.com/office/drawing/2014/main" id="{0801B4BC-089B-1DF5-6ABE-A4964CF719B6}"/>
                    </a:ext>
                  </a:extLst>
                </p:cNvPr>
                <p:cNvCxnSpPr>
                  <a:cxnSpLocks/>
                </p:cNvCxnSpPr>
                <p:nvPr/>
              </p:nvCxnSpPr>
              <p:spPr>
                <a:xfrm flipH="1" flipV="1">
                  <a:off x="4517636" y="4428633"/>
                  <a:ext cx="263661" cy="1963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93A43D1-DEA9-82DA-9052-B1317E9F0893}"/>
                    </a:ext>
                  </a:extLst>
                </p:cNvPr>
                <p:cNvSpPr txBox="1"/>
                <p:nvPr/>
              </p:nvSpPr>
              <p:spPr>
                <a:xfrm>
                  <a:off x="4769156" y="4476770"/>
                  <a:ext cx="814647" cy="646331"/>
                </a:xfrm>
                <a:prstGeom prst="rect">
                  <a:avLst/>
                </a:prstGeom>
                <a:noFill/>
              </p:spPr>
              <p:txBody>
                <a:bodyPr wrap="none" rtlCol="0">
                  <a:spAutoFit/>
                </a:bodyPr>
                <a:lstStyle/>
                <a:p>
                  <a:r>
                    <a:rPr lang="en-US">
                      <a:latin typeface="Roboto" panose="02000000000000000000" pitchFamily="2" charset="0"/>
                      <a:ea typeface="Roboto" panose="02000000000000000000" pitchFamily="2" charset="0"/>
                      <a:cs typeface="Roboto" panose="02000000000000000000" pitchFamily="2" charset="0"/>
                    </a:rPr>
                    <a:t>Insert</a:t>
                  </a:r>
                </a:p>
                <a:p>
                  <a:r>
                    <a:rPr lang="en-US">
                      <a:latin typeface="Roboto" panose="02000000000000000000" pitchFamily="2" charset="0"/>
                      <a:ea typeface="Roboto" panose="02000000000000000000" pitchFamily="2" charset="0"/>
                      <a:cs typeface="Roboto" panose="02000000000000000000" pitchFamily="2" charset="0"/>
                    </a:rPr>
                    <a:t>genes</a:t>
                  </a:r>
                </a:p>
              </p:txBody>
            </p:sp>
            <p:pic>
              <p:nvPicPr>
                <p:cNvPr id="11" name="Picture 10" descr="A close-up of a sign&#10;&#10;AI-generated content may be incorrect.">
                  <a:extLst>
                    <a:ext uri="{FF2B5EF4-FFF2-40B4-BE49-F238E27FC236}">
                      <a16:creationId xmlns:a16="http://schemas.microsoft.com/office/drawing/2014/main" id="{A45597E5-703C-08CD-4E08-6A634CF6DA6E}"/>
                    </a:ext>
                  </a:extLst>
                </p:cNvPr>
                <p:cNvPicPr>
                  <a:picLocks noChangeAspect="1"/>
                </p:cNvPicPr>
                <p:nvPr/>
              </p:nvPicPr>
              <p:blipFill>
                <a:blip r:embed="rId13"/>
                <a:stretch>
                  <a:fillRect/>
                </a:stretch>
              </p:blipFill>
              <p:spPr>
                <a:xfrm>
                  <a:off x="5008204" y="1736339"/>
                  <a:ext cx="2894178" cy="1280961"/>
                </a:xfrm>
                <a:prstGeom prst="rect">
                  <a:avLst/>
                </a:prstGeom>
              </p:spPr>
            </p:pic>
          </p:grpSp>
          <p:sp>
            <p:nvSpPr>
              <p:cNvPr id="15" name="TextBox 14">
                <a:extLst>
                  <a:ext uri="{FF2B5EF4-FFF2-40B4-BE49-F238E27FC236}">
                    <a16:creationId xmlns:a16="http://schemas.microsoft.com/office/drawing/2014/main" id="{43E737CA-852B-48CE-396D-7B04341F10E7}"/>
                  </a:ext>
                </a:extLst>
              </p:cNvPr>
              <p:cNvSpPr txBox="1"/>
              <p:nvPr/>
            </p:nvSpPr>
            <p:spPr>
              <a:xfrm>
                <a:off x="14991005" y="10290559"/>
                <a:ext cx="10033010" cy="23914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ea typeface="+mn-lt"/>
                    <a:cs typeface="Times New Roman"/>
                  </a:rPr>
                  <a:t>Figure B: </a:t>
                </a:r>
                <a:r>
                  <a:rPr lang="en-US" sz="2800" dirty="0">
                    <a:latin typeface="Times New Roman"/>
                    <a:ea typeface="+mn-lt"/>
                    <a:cs typeface="Times New Roman"/>
                  </a:rPr>
                  <a:t>Three plasmids, the backbone and shuttle vector pUC57-pNZ8148, along with two plasmids containing our target genes, pJL1 containing the ATF1 gene and pSB1C3 containing our </a:t>
                </a:r>
                <a:r>
                  <a:rPr lang="en-US" sz="2800" dirty="0" err="1">
                    <a:latin typeface="Times New Roman"/>
                    <a:ea typeface="+mn-lt"/>
                    <a:cs typeface="Times New Roman"/>
                  </a:rPr>
                  <a:t>tsPurple</a:t>
                </a:r>
                <a:r>
                  <a:rPr lang="en-US" sz="2800" dirty="0">
                    <a:latin typeface="Times New Roman"/>
                    <a:ea typeface="+mn-lt"/>
                    <a:cs typeface="Times New Roman"/>
                  </a:rPr>
                  <a:t> gene. </a:t>
                </a:r>
              </a:p>
              <a:p>
                <a:r>
                  <a:rPr lang="en-US" sz="2800" b="1" dirty="0">
                    <a:latin typeface="Times New Roman"/>
                    <a:ea typeface="+mn-lt"/>
                    <a:cs typeface="Times New Roman"/>
                  </a:rPr>
                  <a:t>Figure C: </a:t>
                </a:r>
                <a:r>
                  <a:rPr lang="en-US" sz="2800" i="1" dirty="0">
                    <a:latin typeface="Times New Roman"/>
                    <a:ea typeface="+mn-lt"/>
                    <a:cs typeface="Times New Roman"/>
                  </a:rPr>
                  <a:t>ATF1</a:t>
                </a:r>
                <a:r>
                  <a:rPr lang="en-US" sz="2800" dirty="0">
                    <a:latin typeface="Times New Roman"/>
                    <a:ea typeface="+mn-lt"/>
                    <a:cs typeface="Times New Roman"/>
                  </a:rPr>
                  <a:t> and </a:t>
                </a:r>
                <a:r>
                  <a:rPr lang="en-US" sz="2800" i="1" dirty="0" err="1">
                    <a:latin typeface="Times New Roman"/>
                    <a:ea typeface="+mn-lt"/>
                    <a:cs typeface="Times New Roman"/>
                  </a:rPr>
                  <a:t>tsPurple</a:t>
                </a:r>
                <a:r>
                  <a:rPr lang="en-US" sz="2800" dirty="0">
                    <a:latin typeface="Times New Roman"/>
                    <a:ea typeface="+mn-lt"/>
                    <a:cs typeface="Times New Roman"/>
                  </a:rPr>
                  <a:t> will be isolated and amplified by PCR and inserted into the shuttle vector which will be linearized by PCR.  The final construct plasmid pUC57-pNZ8148+ATF1+tsPurple</a:t>
                </a:r>
              </a:p>
            </p:txBody>
          </p:sp>
          <p:sp>
            <p:nvSpPr>
              <p:cNvPr id="17" name="TextBox 16">
                <a:extLst>
                  <a:ext uri="{FF2B5EF4-FFF2-40B4-BE49-F238E27FC236}">
                    <a16:creationId xmlns:a16="http://schemas.microsoft.com/office/drawing/2014/main" id="{191E97BA-67A7-77BE-6AEA-F7A72C328CF2}"/>
                  </a:ext>
                </a:extLst>
              </p:cNvPr>
              <p:cNvSpPr txBox="1"/>
              <p:nvPr/>
            </p:nvSpPr>
            <p:spPr>
              <a:xfrm>
                <a:off x="15713983" y="2907630"/>
                <a:ext cx="390442" cy="632225"/>
              </a:xfrm>
              <a:prstGeom prst="rect">
                <a:avLst/>
              </a:prstGeom>
              <a:noFill/>
            </p:spPr>
            <p:txBody>
              <a:bodyPr wrap="none" rtlCol="0">
                <a:spAutoFit/>
              </a:bodyPr>
              <a:lstStyle/>
              <a:p>
                <a:r>
                  <a:rPr lang="en-US" sz="4000" b="1"/>
                  <a:t>B</a:t>
                </a:r>
              </a:p>
            </p:txBody>
          </p:sp>
          <p:sp>
            <p:nvSpPr>
              <p:cNvPr id="18" name="TextBox 17">
                <a:extLst>
                  <a:ext uri="{FF2B5EF4-FFF2-40B4-BE49-F238E27FC236}">
                    <a16:creationId xmlns:a16="http://schemas.microsoft.com/office/drawing/2014/main" id="{624A9F0B-8CAB-A962-E841-2C51D3C9B49A}"/>
                  </a:ext>
                </a:extLst>
              </p:cNvPr>
              <p:cNvSpPr txBox="1"/>
              <p:nvPr/>
            </p:nvSpPr>
            <p:spPr>
              <a:xfrm>
                <a:off x="15150985" y="6553215"/>
                <a:ext cx="390442" cy="632225"/>
              </a:xfrm>
              <a:prstGeom prst="rect">
                <a:avLst/>
              </a:prstGeom>
              <a:noFill/>
            </p:spPr>
            <p:txBody>
              <a:bodyPr wrap="none" rtlCol="0">
                <a:spAutoFit/>
              </a:bodyPr>
              <a:lstStyle/>
              <a:p>
                <a:r>
                  <a:rPr lang="en-US" sz="4000" b="1"/>
                  <a:t>C</a:t>
                </a:r>
              </a:p>
            </p:txBody>
          </p:sp>
        </p:grpSp>
        <p:pic>
          <p:nvPicPr>
            <p:cNvPr id="39" name="Picture 38">
              <a:extLst>
                <a:ext uri="{FF2B5EF4-FFF2-40B4-BE49-F238E27FC236}">
                  <a16:creationId xmlns:a16="http://schemas.microsoft.com/office/drawing/2014/main" id="{CBC14B9D-39E8-0D2D-4829-B43F845635E3}"/>
                </a:ext>
              </a:extLst>
            </p:cNvPr>
            <p:cNvPicPr>
              <a:picLocks noChangeAspect="1"/>
            </p:cNvPicPr>
            <p:nvPr/>
          </p:nvPicPr>
          <p:blipFill>
            <a:blip r:embed="rId14"/>
            <a:stretch>
              <a:fillRect/>
            </a:stretch>
          </p:blipFill>
          <p:spPr>
            <a:xfrm>
              <a:off x="17745612" y="3990367"/>
              <a:ext cx="8731934" cy="2723597"/>
            </a:xfrm>
            <a:prstGeom prst="rect">
              <a:avLst/>
            </a:prstGeom>
          </p:spPr>
        </p:pic>
      </p:grpSp>
      <p:grpSp>
        <p:nvGrpSpPr>
          <p:cNvPr id="44" name="Group 43">
            <a:extLst>
              <a:ext uri="{FF2B5EF4-FFF2-40B4-BE49-F238E27FC236}">
                <a16:creationId xmlns:a16="http://schemas.microsoft.com/office/drawing/2014/main" id="{9D391DAC-3117-5A1D-3817-ED7FB35708D4}"/>
              </a:ext>
            </a:extLst>
          </p:cNvPr>
          <p:cNvGrpSpPr/>
          <p:nvPr/>
        </p:nvGrpSpPr>
        <p:grpSpPr>
          <a:xfrm>
            <a:off x="10349773" y="11407591"/>
            <a:ext cx="11140925" cy="5177944"/>
            <a:chOff x="564236" y="14598638"/>
            <a:chExt cx="9242907" cy="4054489"/>
          </a:xfrm>
        </p:grpSpPr>
        <p:grpSp>
          <p:nvGrpSpPr>
            <p:cNvPr id="20" name="Group 19">
              <a:extLst>
                <a:ext uri="{FF2B5EF4-FFF2-40B4-BE49-F238E27FC236}">
                  <a16:creationId xmlns:a16="http://schemas.microsoft.com/office/drawing/2014/main" id="{044A7B00-686C-6D2B-30CA-AA751D84A61B}"/>
                </a:ext>
              </a:extLst>
            </p:cNvPr>
            <p:cNvGrpSpPr/>
            <p:nvPr/>
          </p:nvGrpSpPr>
          <p:grpSpPr>
            <a:xfrm>
              <a:off x="564236" y="14598638"/>
              <a:ext cx="9242907" cy="4054489"/>
              <a:chOff x="1123479" y="1199981"/>
              <a:chExt cx="9242907" cy="4054489"/>
            </a:xfrm>
          </p:grpSpPr>
          <p:sp>
            <p:nvSpPr>
              <p:cNvPr id="21" name="Partial Circle 20">
                <a:extLst>
                  <a:ext uri="{FF2B5EF4-FFF2-40B4-BE49-F238E27FC236}">
                    <a16:creationId xmlns:a16="http://schemas.microsoft.com/office/drawing/2014/main" id="{B6605679-BD27-0E6F-29C8-AC08D4A042C5}"/>
                  </a:ext>
                </a:extLst>
              </p:cNvPr>
              <p:cNvSpPr/>
              <p:nvPr/>
            </p:nvSpPr>
            <p:spPr>
              <a:xfrm>
                <a:off x="4339501" y="3700030"/>
                <a:ext cx="2313460" cy="1554440"/>
              </a:xfrm>
              <a:prstGeom prst="pi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642E61DC-34F0-14CD-6CDE-30838918EE1C}"/>
                  </a:ext>
                </a:extLst>
              </p:cNvPr>
              <p:cNvSpPr txBox="1"/>
              <p:nvPr/>
            </p:nvSpPr>
            <p:spPr>
              <a:xfrm>
                <a:off x="4594564" y="4449563"/>
                <a:ext cx="18285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latin typeface="Times New Roman" panose="02020603050405020304" pitchFamily="18" charset="0"/>
                    <a:cs typeface="Times New Roman" panose="02020603050405020304" pitchFamily="18" charset="0"/>
                  </a:rPr>
                  <a:t>AATase</a:t>
                </a:r>
                <a:endParaRPr lang="en-US" sz="2800" b="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5352D3C-9770-8D01-8069-BC77FB8E06F5}"/>
                  </a:ext>
                </a:extLst>
              </p:cNvPr>
              <p:cNvSpPr txBox="1"/>
              <p:nvPr/>
            </p:nvSpPr>
            <p:spPr>
              <a:xfrm>
                <a:off x="7439777" y="3451472"/>
                <a:ext cx="29266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Times New Roman" panose="02020603050405020304" pitchFamily="18" charset="0"/>
                    <a:cs typeface="Times New Roman" panose="02020603050405020304" pitchFamily="18" charset="0"/>
                  </a:rPr>
                  <a:t>Isoamyl acetate</a:t>
                </a:r>
              </a:p>
            </p:txBody>
          </p:sp>
          <p:sp>
            <p:nvSpPr>
              <p:cNvPr id="24" name="TextBox 23">
                <a:extLst>
                  <a:ext uri="{FF2B5EF4-FFF2-40B4-BE49-F238E27FC236}">
                    <a16:creationId xmlns:a16="http://schemas.microsoft.com/office/drawing/2014/main" id="{7157A97B-A73E-790C-216D-D3A0FB39E4CF}"/>
                  </a:ext>
                </a:extLst>
              </p:cNvPr>
              <p:cNvSpPr txBox="1"/>
              <p:nvPr/>
            </p:nvSpPr>
            <p:spPr>
              <a:xfrm>
                <a:off x="1123479" y="3447441"/>
                <a:ext cx="33800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Times New Roman" panose="02020603050405020304" pitchFamily="18" charset="0"/>
                    <a:cs typeface="Times New Roman" panose="02020603050405020304" pitchFamily="18" charset="0"/>
                  </a:rPr>
                  <a:t>Isoamyl alcohol</a:t>
                </a:r>
              </a:p>
            </p:txBody>
          </p:sp>
          <p:sp>
            <p:nvSpPr>
              <p:cNvPr id="25" name="Arrow: Right 24">
                <a:extLst>
                  <a:ext uri="{FF2B5EF4-FFF2-40B4-BE49-F238E27FC236}">
                    <a16:creationId xmlns:a16="http://schemas.microsoft.com/office/drawing/2014/main" id="{43E2385E-076A-A791-17B0-15AE0EEA3766}"/>
                  </a:ext>
                </a:extLst>
              </p:cNvPr>
              <p:cNvSpPr/>
              <p:nvPr/>
            </p:nvSpPr>
            <p:spPr>
              <a:xfrm>
                <a:off x="6821951" y="4330236"/>
                <a:ext cx="640080" cy="274320"/>
              </a:xfrm>
              <a:prstGeom prst="right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A3B4C8B-6D0B-0B6D-9BF8-E14024811367}"/>
                  </a:ext>
                </a:extLst>
              </p:cNvPr>
              <p:cNvSpPr/>
              <p:nvPr/>
            </p:nvSpPr>
            <p:spPr>
              <a:xfrm>
                <a:off x="5234501" y="2788920"/>
                <a:ext cx="274320" cy="640080"/>
              </a:xfrm>
              <a:prstGeom prst="down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6" descr="CAS Number 123-92-2 | Isoamyl Acetate">
                <a:extLst>
                  <a:ext uri="{FF2B5EF4-FFF2-40B4-BE49-F238E27FC236}">
                    <a16:creationId xmlns:a16="http://schemas.microsoft.com/office/drawing/2014/main" id="{85B72A7D-96B5-D865-62C4-DCA20303E56C}"/>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56" t="32962" r="-2057" b="33848"/>
              <a:stretch/>
            </p:blipFill>
            <p:spPr bwMode="auto">
              <a:xfrm>
                <a:off x="7439777" y="3944176"/>
                <a:ext cx="2729614" cy="88200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675C729-9174-C4F8-EBC5-AD91DA15E20E}"/>
                  </a:ext>
                </a:extLst>
              </p:cNvPr>
              <p:cNvSpPr txBox="1"/>
              <p:nvPr/>
            </p:nvSpPr>
            <p:spPr>
              <a:xfrm>
                <a:off x="3522946" y="3899708"/>
                <a:ext cx="695325" cy="1107996"/>
              </a:xfrm>
              <a:prstGeom prst="rect">
                <a:avLst/>
              </a:prstGeom>
              <a:noFill/>
            </p:spPr>
            <p:txBody>
              <a:bodyPr wrap="square" rtlCol="0">
                <a:spAutoFit/>
              </a:bodyPr>
              <a:lstStyle/>
              <a:p>
                <a:r>
                  <a:rPr lang="en-US" sz="6600">
                    <a:ln>
                      <a:solidFill>
                        <a:schemeClr val="tx1"/>
                      </a:solidFill>
                    </a:ln>
                    <a:solidFill>
                      <a:schemeClr val="accent5">
                        <a:lumMod val="60000"/>
                        <a:lumOff val="40000"/>
                      </a:schemeClr>
                    </a:solidFill>
                  </a:rPr>
                  <a:t>+</a:t>
                </a:r>
              </a:p>
            </p:txBody>
          </p:sp>
          <p:pic>
            <p:nvPicPr>
              <p:cNvPr id="29" name="Picture 8" descr="ISOAMYL ALCOHOL NATURAL">
                <a:extLst>
                  <a:ext uri="{FF2B5EF4-FFF2-40B4-BE49-F238E27FC236}">
                    <a16:creationId xmlns:a16="http://schemas.microsoft.com/office/drawing/2014/main" id="{ED43C71D-A473-6BAB-3E91-7CF750A22778}"/>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8747" r="369" b="23893"/>
              <a:stretch/>
            </p:blipFill>
            <p:spPr bwMode="auto">
              <a:xfrm>
                <a:off x="1181805" y="3899708"/>
                <a:ext cx="2313460" cy="109971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3C331A33-FB20-1BBA-20F6-2FD6C020A88B}"/>
                  </a:ext>
                </a:extLst>
              </p:cNvPr>
              <p:cNvGrpSpPr/>
              <p:nvPr/>
            </p:nvGrpSpPr>
            <p:grpSpPr>
              <a:xfrm>
                <a:off x="2679704" y="1199981"/>
                <a:ext cx="5700198" cy="1504309"/>
                <a:chOff x="-84198" y="232040"/>
                <a:chExt cx="5700198" cy="1504309"/>
              </a:xfrm>
            </p:grpSpPr>
            <p:cxnSp>
              <p:nvCxnSpPr>
                <p:cNvPr id="31" name="Straight Connector 30">
                  <a:extLst>
                    <a:ext uri="{FF2B5EF4-FFF2-40B4-BE49-F238E27FC236}">
                      <a16:creationId xmlns:a16="http://schemas.microsoft.com/office/drawing/2014/main" id="{6F54207C-AC47-AAC6-8361-1C7E5F56FC4D}"/>
                    </a:ext>
                  </a:extLst>
                </p:cNvPr>
                <p:cNvCxnSpPr>
                  <a:cxnSpLocks/>
                </p:cNvCxnSpPr>
                <p:nvPr/>
              </p:nvCxnSpPr>
              <p:spPr>
                <a:xfrm>
                  <a:off x="45720" y="1251314"/>
                  <a:ext cx="5570280" cy="114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7711E14-E558-C96F-66CB-434289063040}"/>
                    </a:ext>
                  </a:extLst>
                </p:cNvPr>
                <p:cNvSpPr txBox="1"/>
                <p:nvPr/>
              </p:nvSpPr>
              <p:spPr>
                <a:xfrm>
                  <a:off x="-84198" y="1213129"/>
                  <a:ext cx="1796101"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Promoter</a:t>
                  </a:r>
                </a:p>
              </p:txBody>
            </p:sp>
            <p:grpSp>
              <p:nvGrpSpPr>
                <p:cNvPr id="33" name="Group 32">
                  <a:extLst>
                    <a:ext uri="{FF2B5EF4-FFF2-40B4-BE49-F238E27FC236}">
                      <a16:creationId xmlns:a16="http://schemas.microsoft.com/office/drawing/2014/main" id="{B40E651A-3E3D-B831-4F56-974F00165F11}"/>
                    </a:ext>
                  </a:extLst>
                </p:cNvPr>
                <p:cNvGrpSpPr/>
                <p:nvPr/>
              </p:nvGrpSpPr>
              <p:grpSpPr>
                <a:xfrm>
                  <a:off x="632283" y="232040"/>
                  <a:ext cx="4876407" cy="1278705"/>
                  <a:chOff x="632283" y="232040"/>
                  <a:chExt cx="4876407" cy="1278705"/>
                </a:xfrm>
              </p:grpSpPr>
              <p:sp>
                <p:nvSpPr>
                  <p:cNvPr id="34" name="Flowchart: Delay 33">
                    <a:extLst>
                      <a:ext uri="{FF2B5EF4-FFF2-40B4-BE49-F238E27FC236}">
                        <a16:creationId xmlns:a16="http://schemas.microsoft.com/office/drawing/2014/main" id="{AA874AEE-1D4B-7104-0C08-3925B9715676}"/>
                      </a:ext>
                    </a:extLst>
                  </p:cNvPr>
                  <p:cNvSpPr/>
                  <p:nvPr/>
                </p:nvSpPr>
                <p:spPr>
                  <a:xfrm rot="16200000">
                    <a:off x="1774425" y="604797"/>
                    <a:ext cx="356577" cy="843102"/>
                  </a:xfrm>
                  <a:prstGeom prst="flowChartDelay">
                    <a:avLst/>
                  </a:prstGeom>
                  <a:solidFill>
                    <a:schemeClr val="accent4">
                      <a:lumMod val="75000"/>
                    </a:schemeClr>
                  </a:solidFill>
                  <a:ln>
                    <a:solidFill>
                      <a:srgbClr val="C0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Flowchart: Off-page Connector 34">
                    <a:extLst>
                      <a:ext uri="{FF2B5EF4-FFF2-40B4-BE49-F238E27FC236}">
                        <a16:creationId xmlns:a16="http://schemas.microsoft.com/office/drawing/2014/main" id="{57D48107-EA55-B845-FACE-014A166B78C3}"/>
                      </a:ext>
                    </a:extLst>
                  </p:cNvPr>
                  <p:cNvSpPr/>
                  <p:nvPr/>
                </p:nvSpPr>
                <p:spPr>
                  <a:xfrm rot="16200000">
                    <a:off x="3787978" y="-209966"/>
                    <a:ext cx="511763" cy="2929660"/>
                  </a:xfrm>
                  <a:prstGeom prst="flowChartOffpageConnector">
                    <a:avLst/>
                  </a:prstGeom>
                  <a:solidFill>
                    <a:srgbClr val="FFFF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Arrow: Bent 35">
                    <a:extLst>
                      <a:ext uri="{FF2B5EF4-FFF2-40B4-BE49-F238E27FC236}">
                        <a16:creationId xmlns:a16="http://schemas.microsoft.com/office/drawing/2014/main" id="{86DDCC85-499C-A77B-188F-51AFC2110800}"/>
                      </a:ext>
                    </a:extLst>
                  </p:cNvPr>
                  <p:cNvSpPr/>
                  <p:nvPr/>
                </p:nvSpPr>
                <p:spPr>
                  <a:xfrm>
                    <a:off x="632283" y="232040"/>
                    <a:ext cx="843101" cy="996707"/>
                  </a:xfrm>
                  <a:prstGeom prst="ben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C997922-2A91-5545-DF08-60ED11E8744C}"/>
                      </a:ext>
                    </a:extLst>
                  </p:cNvPr>
                  <p:cNvSpPr txBox="1"/>
                  <p:nvPr/>
                </p:nvSpPr>
                <p:spPr>
                  <a:xfrm>
                    <a:off x="1515611" y="764738"/>
                    <a:ext cx="984067"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RBS</a:t>
                    </a:r>
                  </a:p>
                </p:txBody>
              </p:sp>
              <p:sp>
                <p:nvSpPr>
                  <p:cNvPr id="38" name="TextBox 37">
                    <a:extLst>
                      <a:ext uri="{FF2B5EF4-FFF2-40B4-BE49-F238E27FC236}">
                        <a16:creationId xmlns:a16="http://schemas.microsoft.com/office/drawing/2014/main" id="{7DAD36A2-4963-FA7C-A2B7-90CA0C4CCFAA}"/>
                      </a:ext>
                    </a:extLst>
                  </p:cNvPr>
                  <p:cNvSpPr txBox="1"/>
                  <p:nvPr/>
                </p:nvSpPr>
                <p:spPr>
                  <a:xfrm>
                    <a:off x="2779929" y="955154"/>
                    <a:ext cx="2126387"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ATF1 Gene</a:t>
                    </a:r>
                  </a:p>
                </p:txBody>
              </p:sp>
            </p:grpSp>
          </p:grpSp>
        </p:grpSp>
        <p:sp>
          <p:nvSpPr>
            <p:cNvPr id="12" name="TextBox 11">
              <a:extLst>
                <a:ext uri="{FF2B5EF4-FFF2-40B4-BE49-F238E27FC236}">
                  <a16:creationId xmlns:a16="http://schemas.microsoft.com/office/drawing/2014/main" id="{001A5B8B-0B84-A67C-78E1-89E6335E6160}"/>
                </a:ext>
              </a:extLst>
            </p:cNvPr>
            <p:cNvSpPr txBox="1"/>
            <p:nvPr/>
          </p:nvSpPr>
          <p:spPr>
            <a:xfrm>
              <a:off x="1111379" y="14902274"/>
              <a:ext cx="494838" cy="639358"/>
            </a:xfrm>
            <a:prstGeom prst="rect">
              <a:avLst/>
            </a:prstGeom>
            <a:noFill/>
          </p:spPr>
          <p:txBody>
            <a:bodyPr wrap="none" lIns="91440" tIns="45720" rIns="91440" bIns="45720" rtlCol="0" anchor="t">
              <a:spAutoFit/>
            </a:bodyPr>
            <a:lstStyle/>
            <a:p>
              <a:r>
                <a:rPr lang="en-US" sz="4000" b="1"/>
                <a:t>A</a:t>
              </a:r>
            </a:p>
          </p:txBody>
        </p:sp>
      </p:grpSp>
      <p:sp>
        <p:nvSpPr>
          <p:cNvPr id="75" name="TextBox 74">
            <a:extLst>
              <a:ext uri="{FF2B5EF4-FFF2-40B4-BE49-F238E27FC236}">
                <a16:creationId xmlns:a16="http://schemas.microsoft.com/office/drawing/2014/main" id="{0BCB23CF-E426-D27A-433A-80973ECE378B}"/>
              </a:ext>
            </a:extLst>
          </p:cNvPr>
          <p:cNvSpPr txBox="1"/>
          <p:nvPr/>
        </p:nvSpPr>
        <p:spPr>
          <a:xfrm>
            <a:off x="371980" y="3056194"/>
            <a:ext cx="21187231" cy="5170646"/>
          </a:xfrm>
          <a:prstGeom prst="rect">
            <a:avLst/>
          </a:prstGeom>
          <a:noFill/>
        </p:spPr>
        <p:txBody>
          <a:bodyPr wrap="square" lIns="91440" tIns="45720" rIns="91440" bIns="45720" anchor="t">
            <a:spAutoFit/>
          </a:bodyPr>
          <a:lstStyle/>
          <a:p>
            <a:r>
              <a:rPr lang="en-US" sz="3000" b="0" i="0" u="none" strike="noStrike" dirty="0">
                <a:solidFill>
                  <a:schemeClr val="tx1"/>
                </a:solidFill>
                <a:effectLst/>
                <a:latin typeface="Times New Roman" panose="02020603050405020304" pitchFamily="18" charset="0"/>
                <a:cs typeface="Times New Roman" panose="02020603050405020304" pitchFamily="18" charset="0"/>
              </a:rPr>
              <a:t>Yogurt is extremely rich in nutrients, supports digestive health, increases the immune system, and a plethora of other health benefits [22].  Today’s yogurt is often flavored with fruit. As a result, the yogurt industry must contend with a variety of problems including inconsistency of flavor, quality, and shelf life due to the nature of yogurt and the fermentation process. The aim of our project is to produce yogurt with additional probiotics that are genetically modified into producing their own natural flavors. We designed our system based on a probiotic lactic acid bacterium chassis that produces natural banana flavor and a purple indicator hue.. To accomplish this, we have designed a vector that can be shuttled into both </a:t>
            </a:r>
            <a:r>
              <a:rPr lang="en-US" sz="3000" b="0" i="1" u="none" strike="noStrike" dirty="0">
                <a:solidFill>
                  <a:schemeClr val="tx1"/>
                </a:solidFill>
                <a:effectLst/>
                <a:latin typeface="Times New Roman" panose="02020603050405020304" pitchFamily="18" charset="0"/>
                <a:cs typeface="Times New Roman" panose="02020603050405020304" pitchFamily="18" charset="0"/>
              </a:rPr>
              <a:t>Escherichia coli</a:t>
            </a:r>
            <a:r>
              <a:rPr lang="en-US" sz="3000" b="0" i="0" u="none" strike="noStrike" dirty="0">
                <a:solidFill>
                  <a:schemeClr val="tx1"/>
                </a:solidFill>
                <a:effectLst/>
                <a:latin typeface="Times New Roman" panose="02020603050405020304" pitchFamily="18" charset="0"/>
                <a:cs typeface="Times New Roman" panose="02020603050405020304" pitchFamily="18" charset="0"/>
              </a:rPr>
              <a:t> and</a:t>
            </a:r>
            <a:r>
              <a:rPr lang="en-US" sz="3000" b="0" i="1" u="none" strike="noStrike" dirty="0">
                <a:solidFill>
                  <a:schemeClr val="tx1"/>
                </a:solidFill>
                <a:effectLst/>
                <a:latin typeface="Times New Roman" panose="02020603050405020304" pitchFamily="18" charset="0"/>
                <a:cs typeface="Times New Roman" panose="02020603050405020304" pitchFamily="18" charset="0"/>
              </a:rPr>
              <a:t> Lactobacillus </a:t>
            </a:r>
            <a:r>
              <a:rPr lang="en-US" sz="3000" b="0" i="1" u="none" strike="noStrike" dirty="0" err="1">
                <a:solidFill>
                  <a:schemeClr val="tx1"/>
                </a:solidFill>
                <a:effectLst/>
                <a:latin typeface="Times New Roman" panose="02020603050405020304" pitchFamily="18" charset="0"/>
                <a:cs typeface="Times New Roman" panose="02020603050405020304" pitchFamily="18" charset="0"/>
              </a:rPr>
              <a:t>paracase</a:t>
            </a:r>
            <a:r>
              <a:rPr lang="en-US" sz="3000" b="0" i="0" u="none" strike="noStrike" dirty="0" err="1">
                <a:solidFill>
                  <a:schemeClr val="tx1"/>
                </a:solidFill>
                <a:effectLst/>
                <a:latin typeface="Times New Roman" panose="02020603050405020304" pitchFamily="18" charset="0"/>
                <a:cs typeface="Times New Roman" panose="02020603050405020304" pitchFamily="18" charset="0"/>
              </a:rPr>
              <a:t>i</a:t>
            </a:r>
            <a:r>
              <a:rPr lang="en-US" sz="3000" b="0" i="0" u="none" strike="noStrike" dirty="0">
                <a:solidFill>
                  <a:schemeClr val="tx1"/>
                </a:solidFill>
                <a:effectLst/>
                <a:latin typeface="Times New Roman" panose="02020603050405020304" pitchFamily="18" charset="0"/>
                <a:cs typeface="Times New Roman" panose="02020603050405020304" pitchFamily="18" charset="0"/>
              </a:rPr>
              <a:t> [15,20,21]. Since </a:t>
            </a:r>
            <a:r>
              <a:rPr lang="en-US" sz="3000" b="0" i="1" u="none" strike="noStrike" dirty="0">
                <a:solidFill>
                  <a:schemeClr val="tx1"/>
                </a:solidFill>
                <a:effectLst/>
                <a:latin typeface="Times New Roman" panose="02020603050405020304" pitchFamily="18" charset="0"/>
                <a:cs typeface="Times New Roman" panose="02020603050405020304" pitchFamily="18" charset="0"/>
              </a:rPr>
              <a:t>E. coli</a:t>
            </a:r>
            <a:r>
              <a:rPr lang="en-US" sz="3000" b="0" i="0" u="none" strike="noStrike" dirty="0">
                <a:solidFill>
                  <a:schemeClr val="tx1"/>
                </a:solidFill>
                <a:effectLst/>
                <a:latin typeface="Times New Roman" panose="02020603050405020304" pitchFamily="18" charset="0"/>
                <a:cs typeface="Times New Roman" panose="02020603050405020304" pitchFamily="18" charset="0"/>
              </a:rPr>
              <a:t> is more amenable to the transformation of recombinant DNA and has a high tolerance of expressing foreign proteins, we will utilize this chassis for vector construction and amplification. Once the vector has been isolated, it will be transformed into the target chassis, </a:t>
            </a:r>
            <a:r>
              <a:rPr lang="en-US" sz="3000" b="0" i="1" u="none" strike="noStrike" dirty="0">
                <a:solidFill>
                  <a:schemeClr val="tx1"/>
                </a:solidFill>
                <a:effectLst/>
                <a:latin typeface="Times New Roman" panose="02020603050405020304" pitchFamily="18" charset="0"/>
                <a:cs typeface="Times New Roman" panose="02020603050405020304" pitchFamily="18" charset="0"/>
              </a:rPr>
              <a:t>L. </a:t>
            </a:r>
            <a:r>
              <a:rPr lang="en-US" sz="3000" b="0" i="1" u="none" strike="noStrike" dirty="0" err="1">
                <a:solidFill>
                  <a:schemeClr val="tx1"/>
                </a:solidFill>
                <a:effectLst/>
                <a:latin typeface="Times New Roman" panose="02020603050405020304" pitchFamily="18" charset="0"/>
                <a:cs typeface="Times New Roman" panose="02020603050405020304" pitchFamily="18" charset="0"/>
              </a:rPr>
              <a:t>paracasei</a:t>
            </a:r>
            <a:r>
              <a:rPr lang="en-US" sz="3000" b="0" i="0" u="none" strike="noStrike" dirty="0">
                <a:solidFill>
                  <a:schemeClr val="tx1"/>
                </a:solidFill>
                <a:effectLst/>
                <a:latin typeface="Times New Roman" panose="02020603050405020304" pitchFamily="18" charset="0"/>
                <a:cs typeface="Times New Roman" panose="02020603050405020304" pitchFamily="18" charset="0"/>
              </a:rPr>
              <a:t>, before inoculating into a growing yogurt culture."  In conclusion, genetically modifying a </a:t>
            </a:r>
            <a:r>
              <a:rPr lang="en-US" sz="3000" b="0" i="1" u="none" strike="noStrike" dirty="0">
                <a:solidFill>
                  <a:schemeClr val="tx1"/>
                </a:solidFill>
                <a:effectLst/>
                <a:latin typeface="Times New Roman" panose="02020603050405020304" pitchFamily="18" charset="0"/>
                <a:cs typeface="Times New Roman" panose="02020603050405020304" pitchFamily="18" charset="0"/>
              </a:rPr>
              <a:t>Lactobacillus</a:t>
            </a:r>
            <a:r>
              <a:rPr lang="en-US" sz="3000" b="0" i="0" u="none" strike="noStrike" dirty="0">
                <a:solidFill>
                  <a:schemeClr val="tx1"/>
                </a:solidFill>
                <a:effectLst/>
                <a:latin typeface="Times New Roman" panose="02020603050405020304" pitchFamily="18" charset="0"/>
                <a:cs typeface="Times New Roman" panose="02020603050405020304" pitchFamily="18" charset="0"/>
              </a:rPr>
              <a:t> can improve nutritional benefits, regulate consistency of flavor due to considerable problems during the fermentation processing, leading to overall improvement of food products making it more sustainable </a:t>
            </a: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C15304AD-D2F1-E60B-37A5-4244B49EA5F6}"/>
              </a:ext>
            </a:extLst>
          </p:cNvPr>
          <p:cNvSpPr txBox="1"/>
          <p:nvPr/>
        </p:nvSpPr>
        <p:spPr>
          <a:xfrm>
            <a:off x="386575" y="8881825"/>
            <a:ext cx="21170811" cy="2677656"/>
          </a:xfrm>
          <a:prstGeom prst="rect">
            <a:avLst/>
          </a:prstGeom>
          <a:noFill/>
        </p:spPr>
        <p:txBody>
          <a:bodyPr wrap="square" lIns="91440" tIns="45720" rIns="91440" bIns="45720" rtlCol="0" anchor="t">
            <a:spAutoFit/>
          </a:bodyPr>
          <a:lstStyle/>
          <a:p>
            <a:r>
              <a:rPr lang="en-US" sz="2800" b="0" i="0" u="none" strike="noStrike" dirty="0">
                <a:solidFill>
                  <a:schemeClr val="tx1"/>
                </a:solidFill>
                <a:effectLst/>
                <a:latin typeface="Times New Roman" panose="02020603050405020304" pitchFamily="18" charset="0"/>
                <a:cs typeface="Times New Roman" panose="02020603050405020304" pitchFamily="18" charset="0"/>
              </a:rPr>
              <a:t>Yogurt is rich in nutrients, high in protein, and packed with calcium</a:t>
            </a:r>
            <a:r>
              <a:rPr lang="en-US" sz="2800" dirty="0">
                <a:latin typeface="Times New Roman"/>
                <a:cs typeface="Times New Roman"/>
              </a:rPr>
              <a:t>. Yogurt also contains probiotics that facilitate digestive health benefits while also boosting the immune system [22]. The yogurt industry often adds fruit flavored options to their products during the manufacturing process to improve taste and product appeal. However, problems are frequently encountered with the texture, flavor, and consistency of quality because of changes in pH and heating during the fermentation process. Thus, the aim of this project is to produce yogurt with additional probiotics components that are genetically modified to produce their own natural flavors. </a:t>
            </a:r>
          </a:p>
          <a:p>
            <a:endParaRPr lang="en-US" sz="2800" dirty="0">
              <a:latin typeface="Times New Roman"/>
              <a:cs typeface="Times New Roman"/>
            </a:endParaRPr>
          </a:p>
        </p:txBody>
      </p:sp>
      <p:sp>
        <p:nvSpPr>
          <p:cNvPr id="46" name="TextBox 45">
            <a:extLst>
              <a:ext uri="{FF2B5EF4-FFF2-40B4-BE49-F238E27FC236}">
                <a16:creationId xmlns:a16="http://schemas.microsoft.com/office/drawing/2014/main" id="{64C28C9F-B4FD-3D3F-DD0F-0AA67F3D006A}"/>
              </a:ext>
            </a:extLst>
          </p:cNvPr>
          <p:cNvSpPr txBox="1"/>
          <p:nvPr/>
        </p:nvSpPr>
        <p:spPr>
          <a:xfrm>
            <a:off x="334854" y="11110370"/>
            <a:ext cx="9863690" cy="79508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spcAft>
                <a:spcPts val="80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Lactobacillus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paracasei</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is a probiotic bacterium known for its health benefits and its potential application in yogurt production [22]. L.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paracasei</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is not traditionally used as a primary starter culture due to its limited ability to ferment lactose efficiently. Instead, a co-culture strategy that combines L.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paracasei</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with traditional yogurt cultures has been developed to create a yogurt-like product that enhances both its probiotic content and functional properties [9].   For this reason, we chose this organism as our “chassis” to engineer into producing a protein that facilitates banana flavor.</a:t>
            </a:r>
            <a:endParaRPr lang="en-US" sz="2800" b="0" dirty="0">
              <a:effectLst/>
              <a:latin typeface="Times New Roman" panose="02020603050405020304" pitchFamily="18" charset="0"/>
              <a:cs typeface="Times New Roman" panose="02020603050405020304" pitchFamily="18" charset="0"/>
            </a:endParaRPr>
          </a:p>
          <a:p>
            <a:r>
              <a:rPr lang="en-US" sz="2800" dirty="0">
                <a:latin typeface="Times New Roman"/>
                <a:cs typeface="Times New Roman"/>
              </a:rPr>
              <a:t>Flavor can be an extremely complex trait controlled by many genes. To simplify our design, we focused on one-gene one-flavor that led us to the </a:t>
            </a:r>
            <a:r>
              <a:rPr lang="en-US" sz="2800" i="1" dirty="0">
                <a:latin typeface="Times New Roman"/>
                <a:cs typeface="Times New Roman"/>
              </a:rPr>
              <a:t>ATF1</a:t>
            </a:r>
            <a:r>
              <a:rPr lang="en-US" sz="2800" dirty="0">
                <a:latin typeface="Times New Roman"/>
                <a:cs typeface="Times New Roman"/>
              </a:rPr>
              <a:t> gene used by a 2006 MIT </a:t>
            </a:r>
            <a:r>
              <a:rPr lang="en-US" sz="2800" dirty="0" err="1">
                <a:latin typeface="Times New Roman"/>
                <a:cs typeface="Times New Roman"/>
              </a:rPr>
              <a:t>iGEM</a:t>
            </a:r>
            <a:r>
              <a:rPr lang="en-US" sz="2800" dirty="0">
                <a:latin typeface="Times New Roman"/>
                <a:cs typeface="Times New Roman"/>
              </a:rPr>
              <a:t> Team [6,14]. The ATF1 gene, originally found in yeast cells, codes for an enzyme, Alcohol </a:t>
            </a:r>
            <a:r>
              <a:rPr lang="en-US" sz="2800" dirty="0" err="1">
                <a:latin typeface="Times New Roman"/>
                <a:cs typeface="Times New Roman"/>
              </a:rPr>
              <a:t>AcetylTransferase</a:t>
            </a:r>
            <a:r>
              <a:rPr lang="en-US" sz="2800" dirty="0">
                <a:latin typeface="Times New Roman"/>
                <a:cs typeface="Times New Roman"/>
              </a:rPr>
              <a:t> (</a:t>
            </a:r>
            <a:r>
              <a:rPr lang="en-US" sz="2800" dirty="0" err="1">
                <a:latin typeface="Times New Roman"/>
                <a:cs typeface="Times New Roman"/>
              </a:rPr>
              <a:t>AATase</a:t>
            </a:r>
            <a:r>
              <a:rPr lang="en-US" sz="2800" dirty="0">
                <a:latin typeface="Times New Roman"/>
                <a:cs typeface="Times New Roman"/>
              </a:rPr>
              <a:t>) that converts isoamyl alcohol into isoamyl acetate </a:t>
            </a:r>
            <a:r>
              <a:rPr lang="en-US" sz="2800" b="1" dirty="0">
                <a:latin typeface="Times New Roman"/>
                <a:cs typeface="Times New Roman"/>
              </a:rPr>
              <a:t>(Figure A) </a:t>
            </a:r>
            <a:r>
              <a:rPr lang="en-US" sz="2800" dirty="0">
                <a:latin typeface="Times New Roman"/>
                <a:cs typeface="Times New Roman"/>
              </a:rPr>
              <a:t>[24,25].  Isoamyl acetate is an active flavor ester responsible for banana flavor also used in the fermentation of alcoholic beverages [25].</a:t>
            </a:r>
          </a:p>
        </p:txBody>
      </p:sp>
      <p:sp>
        <p:nvSpPr>
          <p:cNvPr id="14" name="Google Shape;55;g1efd191b55a_0_0">
            <a:extLst>
              <a:ext uri="{FF2B5EF4-FFF2-40B4-BE49-F238E27FC236}">
                <a16:creationId xmlns:a16="http://schemas.microsoft.com/office/drawing/2014/main" id="{B5D1BE13-F20E-7098-5CA5-3A5B43C32E6A}"/>
              </a:ext>
            </a:extLst>
          </p:cNvPr>
          <p:cNvSpPr txBox="1"/>
          <p:nvPr/>
        </p:nvSpPr>
        <p:spPr>
          <a:xfrm>
            <a:off x="9129003" y="234279"/>
            <a:ext cx="27196591" cy="2076038"/>
          </a:xfrm>
          <a:prstGeom prst="rect">
            <a:avLst/>
          </a:prstGeom>
          <a:solidFill>
            <a:schemeClr val="accent6">
              <a:lumMod val="75000"/>
            </a:schemeClr>
          </a:solidFill>
          <a:ln>
            <a:noFill/>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5400" b="1" i="0" u="none" strike="noStrike" cap="none" dirty="0">
                <a:solidFill>
                  <a:schemeClr val="dk1"/>
                </a:solidFill>
                <a:latin typeface="Arial"/>
                <a:ea typeface="Arial"/>
                <a:cs typeface="Arial"/>
                <a:sym typeface="Arial"/>
              </a:rPr>
              <a:t>Enriched </a:t>
            </a:r>
            <a:r>
              <a:rPr lang="en-US" sz="5400" b="1" i="0" u="none" strike="noStrike" cap="none" dirty="0" err="1">
                <a:solidFill>
                  <a:schemeClr val="dk1"/>
                </a:solidFill>
                <a:latin typeface="Arial"/>
                <a:ea typeface="Arial"/>
                <a:cs typeface="Arial"/>
                <a:sym typeface="Arial"/>
              </a:rPr>
              <a:t>Flavoured</a:t>
            </a:r>
            <a:r>
              <a:rPr lang="en-US" sz="5400" b="1" i="0" u="none" strike="noStrike" cap="none" dirty="0">
                <a:solidFill>
                  <a:schemeClr val="dk1"/>
                </a:solidFill>
                <a:latin typeface="Arial"/>
                <a:ea typeface="Arial"/>
                <a:cs typeface="Arial"/>
                <a:sym typeface="Arial"/>
              </a:rPr>
              <a:t> Yogurt</a:t>
            </a:r>
            <a:endParaRPr lang="en-US" sz="5400" b="1" i="0" u="none" strike="noStrike" cap="none" dirty="0">
              <a:solidFill>
                <a:schemeClr val="dk1"/>
              </a:solidFill>
              <a:latin typeface="Arial"/>
              <a:ea typeface="Arial"/>
              <a:cs typeface="Arial"/>
            </a:endParaRPr>
          </a:p>
          <a:p>
            <a:pPr marL="0" marR="0" lvl="0" indent="0" algn="ctr" rtl="0">
              <a:lnSpc>
                <a:spcPct val="100000"/>
              </a:lnSpc>
              <a:spcBef>
                <a:spcPts val="0"/>
              </a:spcBef>
              <a:spcAft>
                <a:spcPts val="0"/>
              </a:spcAft>
              <a:buNone/>
            </a:pPr>
            <a:r>
              <a:rPr lang="en" sz="3600" b="0" i="0" u="none" strike="noStrike" cap="none" dirty="0">
                <a:solidFill>
                  <a:srgbClr val="000000"/>
                </a:solidFill>
                <a:latin typeface="Arial"/>
                <a:ea typeface="Arial"/>
                <a:cs typeface="Arial"/>
                <a:sym typeface="Arial"/>
              </a:rPr>
              <a:t>Mahabubul Hasan Sowrav, Yamileth Manzano-Ortiz, Margarita Mendiola-Santoyo, Warren Oliver, Lisbet Ortiz Arreaga, </a:t>
            </a:r>
            <a:endParaRPr lang="en" sz="3600" b="0" i="0" u="none" strike="noStrike" cap="none" dirty="0">
              <a:solidFill>
                <a:srgbClr val="000000"/>
              </a:solidFill>
              <a:latin typeface="Arial"/>
              <a:ea typeface="Arial"/>
              <a:cs typeface="Arial"/>
            </a:endParaRPr>
          </a:p>
          <a:p>
            <a:pPr marL="0" marR="0" lvl="0" indent="0" algn="ctr" rtl="0">
              <a:lnSpc>
                <a:spcPct val="100000"/>
              </a:lnSpc>
              <a:spcBef>
                <a:spcPts val="0"/>
              </a:spcBef>
              <a:spcAft>
                <a:spcPts val="0"/>
              </a:spcAft>
              <a:buNone/>
            </a:pPr>
            <a:r>
              <a:rPr lang="en" sz="3600" dirty="0"/>
              <a:t>Ana M White </a:t>
            </a:r>
            <a:r>
              <a:rPr lang="en" sz="3600" b="0" i="0" u="none" strike="noStrike" cap="none" dirty="0">
                <a:solidFill>
                  <a:srgbClr val="000000"/>
                </a:solidFill>
                <a:latin typeface="Arial"/>
                <a:ea typeface="Arial"/>
                <a:cs typeface="Arial"/>
                <a:sym typeface="Arial"/>
              </a:rPr>
              <a:t>Teacher Leader, Mary Lerner Mentor (UCB), Cross Key High School, Brookhaven, GA, United States</a:t>
            </a:r>
            <a:endParaRPr sz="3600" b="0" i="0" u="none" strike="noStrike" cap="none" dirty="0">
              <a:solidFill>
                <a:srgbClr val="000000"/>
              </a:solidFill>
              <a:latin typeface="Arial"/>
              <a:ea typeface="Arial"/>
              <a:cs typeface="Arial"/>
            </a:endParaRPr>
          </a:p>
        </p:txBody>
      </p:sp>
    </p:spTree>
    <p:extLst>
      <p:ext uri="{BB962C8B-B14F-4D97-AF65-F5344CB8AC3E}">
        <p14:creationId xmlns:p14="http://schemas.microsoft.com/office/powerpoint/2010/main" val="382857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8000" b="-108000"/>
          </a:stretch>
        </a:blipFill>
        <a:effectLst/>
      </p:bgPr>
    </p:bg>
    <p:spTree>
      <p:nvGrpSpPr>
        <p:cNvPr id="1" name="Shape 53">
          <a:extLst>
            <a:ext uri="{FF2B5EF4-FFF2-40B4-BE49-F238E27FC236}">
              <a16:creationId xmlns:a16="http://schemas.microsoft.com/office/drawing/2014/main" id="{9A5AD70E-3160-0E6D-3E0B-64DE513FFB95}"/>
            </a:ext>
          </a:extLst>
        </p:cNvPr>
        <p:cNvGrpSpPr/>
        <p:nvPr/>
      </p:nvGrpSpPr>
      <p:grpSpPr>
        <a:xfrm>
          <a:off x="0" y="0"/>
          <a:ext cx="0" cy="0"/>
          <a:chOff x="0" y="0"/>
          <a:chExt cx="0" cy="0"/>
        </a:xfrm>
      </p:grpSpPr>
      <p:sp>
        <p:nvSpPr>
          <p:cNvPr id="71" name="Google Shape;55;p1">
            <a:extLst>
              <a:ext uri="{FF2B5EF4-FFF2-40B4-BE49-F238E27FC236}">
                <a16:creationId xmlns:a16="http://schemas.microsoft.com/office/drawing/2014/main" id="{F275439E-D6CD-1799-A704-F9DC63C32799}"/>
              </a:ext>
            </a:extLst>
          </p:cNvPr>
          <p:cNvSpPr txBox="1"/>
          <p:nvPr/>
        </p:nvSpPr>
        <p:spPr>
          <a:xfrm>
            <a:off x="14984399" y="2969064"/>
            <a:ext cx="22133482" cy="6736337"/>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algn="ctr"/>
            <a:r>
              <a:rPr lang="en" sz="3600" b="1"/>
              <a:t>Design overview</a:t>
            </a:r>
            <a:endParaRPr lang="en" sz="3600" b="1" i="0" u="none" strike="noStrike" cap="none">
              <a:solidFill>
                <a:srgbClr val="000000"/>
              </a:solidFill>
              <a:latin typeface="Arial"/>
              <a:ea typeface="Arial"/>
              <a:cs typeface="Arial"/>
              <a:sym typeface="Arial"/>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solidFill>
                <a:srgbClr val="000000"/>
              </a:solidFill>
              <a:latin typeface="Times New Roman"/>
              <a:cs typeface="Times New Roman"/>
            </a:endParaRPr>
          </a:p>
        </p:txBody>
      </p:sp>
      <p:sp>
        <p:nvSpPr>
          <p:cNvPr id="55" name="Google Shape;55;g1efd191b55a_0_0">
            <a:extLst>
              <a:ext uri="{FF2B5EF4-FFF2-40B4-BE49-F238E27FC236}">
                <a16:creationId xmlns:a16="http://schemas.microsoft.com/office/drawing/2014/main" id="{B03E785E-3B36-F57C-E8B4-AA5EBD1C8D36}"/>
              </a:ext>
            </a:extLst>
          </p:cNvPr>
          <p:cNvSpPr txBox="1"/>
          <p:nvPr/>
        </p:nvSpPr>
        <p:spPr>
          <a:xfrm>
            <a:off x="8685806" y="389675"/>
            <a:ext cx="27959205" cy="2184768"/>
          </a:xfrm>
          <a:prstGeom prst="rect">
            <a:avLst/>
          </a:prstGeom>
          <a:solidFill>
            <a:schemeClr val="accent6">
              <a:lumMod val="75000"/>
            </a:schemeClr>
          </a:solidFill>
          <a:ln>
            <a:noFill/>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5400" b="1" i="0" u="none" strike="noStrike" cap="none">
                <a:solidFill>
                  <a:schemeClr val="dk1"/>
                </a:solidFill>
                <a:latin typeface="Arial"/>
                <a:ea typeface="Arial"/>
                <a:cs typeface="Arial"/>
                <a:sym typeface="Arial"/>
              </a:rPr>
              <a:t>Enriched </a:t>
            </a:r>
            <a:r>
              <a:rPr lang="en-US" sz="5400" b="1" i="0" u="none" strike="noStrike" cap="none" err="1">
                <a:solidFill>
                  <a:schemeClr val="dk1"/>
                </a:solidFill>
                <a:latin typeface="Arial"/>
                <a:ea typeface="Arial"/>
                <a:cs typeface="Arial"/>
                <a:sym typeface="Arial"/>
              </a:rPr>
              <a:t>Flavoured</a:t>
            </a:r>
            <a:r>
              <a:rPr lang="en-US" sz="5400" b="1" i="0" u="none" strike="noStrike" cap="none">
                <a:solidFill>
                  <a:schemeClr val="dk1"/>
                </a:solidFill>
                <a:latin typeface="Arial"/>
                <a:ea typeface="Arial"/>
                <a:cs typeface="Arial"/>
                <a:sym typeface="Arial"/>
              </a:rPr>
              <a:t> Yogurt</a:t>
            </a:r>
            <a:endParaRPr lang="en-US" sz="5400" b="1" i="0" u="none" strike="noStrike" cap="none">
              <a:solidFill>
                <a:schemeClr val="dk1"/>
              </a:solidFill>
              <a:latin typeface="Arial"/>
              <a:ea typeface="Arial"/>
              <a:cs typeface="Arial"/>
            </a:endParaRPr>
          </a:p>
          <a:p>
            <a:pPr marL="0" marR="0" lvl="0" indent="0" algn="ctr" rtl="0">
              <a:lnSpc>
                <a:spcPct val="100000"/>
              </a:lnSpc>
              <a:spcBef>
                <a:spcPts val="0"/>
              </a:spcBef>
              <a:spcAft>
                <a:spcPts val="0"/>
              </a:spcAft>
              <a:buNone/>
            </a:pPr>
            <a:r>
              <a:rPr lang="en" sz="3600" b="0" i="0" u="none" strike="noStrike" cap="none" err="1">
                <a:solidFill>
                  <a:srgbClr val="000000"/>
                </a:solidFill>
                <a:latin typeface="Arial"/>
                <a:ea typeface="Arial"/>
                <a:cs typeface="Arial"/>
                <a:sym typeface="Arial"/>
              </a:rPr>
              <a:t>Mahabubul</a:t>
            </a:r>
            <a:r>
              <a:rPr lang="en" sz="3600" b="0" i="0" u="none" strike="noStrike" cap="none">
                <a:solidFill>
                  <a:srgbClr val="000000"/>
                </a:solidFill>
                <a:latin typeface="Arial"/>
                <a:ea typeface="Arial"/>
                <a:cs typeface="Arial"/>
                <a:sym typeface="Arial"/>
              </a:rPr>
              <a:t> Hasan </a:t>
            </a:r>
            <a:r>
              <a:rPr lang="en" sz="3600" b="0" i="0" u="none" strike="noStrike" cap="none" err="1">
                <a:solidFill>
                  <a:srgbClr val="000000"/>
                </a:solidFill>
                <a:latin typeface="Arial"/>
                <a:ea typeface="Arial"/>
                <a:cs typeface="Arial"/>
                <a:sym typeface="Arial"/>
              </a:rPr>
              <a:t>Sowrav</a:t>
            </a:r>
            <a:r>
              <a:rPr lang="en" sz="3600" b="0" i="0" u="none" strike="noStrike" cap="none">
                <a:solidFill>
                  <a:srgbClr val="000000"/>
                </a:solidFill>
                <a:latin typeface="Arial"/>
                <a:ea typeface="Arial"/>
                <a:cs typeface="Arial"/>
                <a:sym typeface="Arial"/>
              </a:rPr>
              <a:t>, Yamileth Manzano-Ortiz, Margarita Mendiola-Santoyo, Warren Oliver, Lisbet Ortiz Arreaga, </a:t>
            </a:r>
            <a:endParaRPr lang="en" sz="3600" b="0" i="0" u="none" strike="noStrike" cap="none">
              <a:solidFill>
                <a:srgbClr val="000000"/>
              </a:solidFill>
              <a:latin typeface="Arial"/>
              <a:ea typeface="Arial"/>
              <a:cs typeface="Arial"/>
            </a:endParaRPr>
          </a:p>
          <a:p>
            <a:pPr marL="0" marR="0" lvl="0" indent="0" algn="ctr" rtl="0">
              <a:lnSpc>
                <a:spcPct val="100000"/>
              </a:lnSpc>
              <a:spcBef>
                <a:spcPts val="0"/>
              </a:spcBef>
              <a:spcAft>
                <a:spcPts val="0"/>
              </a:spcAft>
              <a:buNone/>
            </a:pPr>
            <a:r>
              <a:rPr lang="en" sz="3600"/>
              <a:t>Ana M White </a:t>
            </a:r>
            <a:r>
              <a:rPr lang="en" sz="3600" b="0" i="0" u="none" strike="noStrike" cap="none">
                <a:solidFill>
                  <a:srgbClr val="000000"/>
                </a:solidFill>
                <a:latin typeface="Arial"/>
                <a:ea typeface="Arial"/>
                <a:cs typeface="Arial"/>
                <a:sym typeface="Arial"/>
              </a:rPr>
              <a:t>Teacher Leader, Mary Lerner Mentor (UCB), Cross Key High School, Brookhaven, GA, United States</a:t>
            </a:r>
            <a:endParaRPr sz="3600" b="0" i="0" u="none" strike="noStrike" cap="none">
              <a:solidFill>
                <a:srgbClr val="000000"/>
              </a:solidFill>
              <a:latin typeface="Arial"/>
              <a:ea typeface="Arial"/>
              <a:cs typeface="Arial"/>
            </a:endParaRPr>
          </a:p>
        </p:txBody>
      </p:sp>
      <p:pic>
        <p:nvPicPr>
          <p:cNvPr id="60" name="Google Shape;60;g1efd191b55a_0_0">
            <a:extLst>
              <a:ext uri="{FF2B5EF4-FFF2-40B4-BE49-F238E27FC236}">
                <a16:creationId xmlns:a16="http://schemas.microsoft.com/office/drawing/2014/main" id="{47463013-7677-A5AA-6B74-79D808434233}"/>
              </a:ext>
            </a:extLst>
          </p:cNvPr>
          <p:cNvPicPr preferRelativeResize="0"/>
          <p:nvPr/>
        </p:nvPicPr>
        <p:blipFill rotWithShape="1">
          <a:blip r:embed="rId4">
            <a:alphaModFix/>
          </a:blip>
          <a:srcRect l="896" t="21032" r="2309" b="22503"/>
          <a:stretch/>
        </p:blipFill>
        <p:spPr>
          <a:xfrm>
            <a:off x="125174" y="413016"/>
            <a:ext cx="7318586" cy="1782102"/>
          </a:xfrm>
          <a:prstGeom prst="rect">
            <a:avLst/>
          </a:prstGeom>
          <a:solidFill>
            <a:srgbClr val="83036B"/>
          </a:solidFill>
          <a:ln>
            <a:noFill/>
          </a:ln>
        </p:spPr>
      </p:pic>
      <p:sp>
        <p:nvSpPr>
          <p:cNvPr id="61" name="Google Shape;61;g1efd191b55a_0_0">
            <a:extLst>
              <a:ext uri="{FF2B5EF4-FFF2-40B4-BE49-F238E27FC236}">
                <a16:creationId xmlns:a16="http://schemas.microsoft.com/office/drawing/2014/main" id="{DC1C9993-19CE-980E-580A-FB0330EF864F}"/>
              </a:ext>
            </a:extLst>
          </p:cNvPr>
          <p:cNvSpPr/>
          <p:nvPr/>
        </p:nvSpPr>
        <p:spPr>
          <a:xfrm>
            <a:off x="3895725" y="9536235"/>
            <a:ext cx="3014184" cy="30141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sp>
        <p:nvSpPr>
          <p:cNvPr id="2" name="Google Shape;55;p1">
            <a:extLst>
              <a:ext uri="{FF2B5EF4-FFF2-40B4-BE49-F238E27FC236}">
                <a16:creationId xmlns:a16="http://schemas.microsoft.com/office/drawing/2014/main" id="{A61E7351-6D02-91A2-D894-A67296932AFA}"/>
              </a:ext>
            </a:extLst>
          </p:cNvPr>
          <p:cNvSpPr txBox="1"/>
          <p:nvPr/>
        </p:nvSpPr>
        <p:spPr>
          <a:xfrm>
            <a:off x="345532" y="3009200"/>
            <a:ext cx="14363716" cy="15603220"/>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algn="ctr"/>
            <a:r>
              <a:rPr lang="en" sz="4000" b="1">
                <a:latin typeface="Times New Roman"/>
                <a:cs typeface="Times New Roman"/>
              </a:rPr>
              <a:t>Project Design Step 1 Challenges</a:t>
            </a:r>
            <a:endParaRPr lang="en" sz="4000" b="1" i="0" u="none" strike="noStrike" cap="none">
              <a:solidFill>
                <a:srgbClr val="000000"/>
              </a:solidFill>
              <a:latin typeface="Times New Roman"/>
              <a:cs typeface="Times New Roman"/>
            </a:endParaRPr>
          </a:p>
          <a:p>
            <a:pPr marL="0" marR="0" lvl="0" indent="0" algn="ctr" rtl="0">
              <a:lnSpc>
                <a:spcPct val="100000"/>
              </a:lnSpc>
              <a:spcBef>
                <a:spcPts val="0"/>
              </a:spcBef>
              <a:spcAft>
                <a:spcPts val="0"/>
              </a:spcAft>
              <a:buNone/>
            </a:pPr>
            <a:endParaRPr lang="en" sz="3600" b="1">
              <a:solidFill>
                <a:srgbClr val="000000"/>
              </a:solidFill>
              <a:latin typeface="Arial"/>
              <a:ea typeface="Arial"/>
              <a:cs typeface="Arial"/>
            </a:endParaRPr>
          </a:p>
          <a:p>
            <a:pPr marL="0" marR="0" lvl="0" indent="0" algn="ctr" rtl="0">
              <a:lnSpc>
                <a:spcPct val="100000"/>
              </a:lnSpc>
              <a:spcBef>
                <a:spcPts val="0"/>
              </a:spcBef>
              <a:spcAft>
                <a:spcPts val="0"/>
              </a:spcAft>
              <a:buNone/>
            </a:pPr>
            <a:endParaRPr lang="en" sz="7200" b="1" i="0" u="none" strike="noStrike" cap="none">
              <a:solidFill>
                <a:srgbClr val="000000"/>
              </a:solidFill>
              <a:latin typeface="Arial"/>
              <a:ea typeface="Arial"/>
              <a:cs typeface="Arial"/>
            </a:endParaRPr>
          </a:p>
          <a:p>
            <a:pPr marL="0" marR="0" lvl="0" indent="0" algn="ctr" rtl="0">
              <a:lnSpc>
                <a:spcPct val="100000"/>
              </a:lnSpc>
              <a:spcBef>
                <a:spcPts val="0"/>
              </a:spcBef>
              <a:spcAft>
                <a:spcPts val="0"/>
              </a:spcAft>
              <a:buNone/>
            </a:pPr>
            <a:endParaRPr lang="en" sz="3200" b="1">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 sz="8000" b="1" i="0" u="none" strike="noStrike" cap="none">
              <a:solidFill>
                <a:srgbClr val="000000"/>
              </a:solidFill>
              <a:latin typeface="Arial"/>
              <a:ea typeface="Arial"/>
              <a:cs typeface="Arial"/>
            </a:endParaRPr>
          </a:p>
          <a:p>
            <a:pPr marL="0" marR="0" lvl="0" indent="0" algn="ctr" rtl="0">
              <a:lnSpc>
                <a:spcPct val="100000"/>
              </a:lnSpc>
              <a:spcBef>
                <a:spcPts val="0"/>
              </a:spcBef>
              <a:spcAft>
                <a:spcPts val="0"/>
              </a:spcAft>
              <a:buNone/>
            </a:pPr>
            <a:endParaRPr sz="3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US" sz="2800" i="0" u="none" strike="noStrike" cap="none">
              <a:solidFill>
                <a:srgbClr val="000000"/>
              </a:solidFill>
            </a:endParaRPr>
          </a:p>
          <a:p>
            <a:pPr marL="0" marR="0" lvl="0" indent="0" algn="l" rtl="0">
              <a:lnSpc>
                <a:spcPct val="100000"/>
              </a:lnSpc>
              <a:spcBef>
                <a:spcPts val="0"/>
              </a:spcBef>
              <a:spcAft>
                <a:spcPts val="0"/>
              </a:spcAft>
              <a:buNone/>
            </a:pPr>
            <a:endParaRPr lang="en-US" sz="2800">
              <a:solidFill>
                <a:srgbClr val="000000"/>
              </a:solidFill>
            </a:endParaRPr>
          </a:p>
          <a:p>
            <a:pPr marL="0" marR="0" lvl="0" indent="0" algn="l" rtl="0">
              <a:lnSpc>
                <a:spcPct val="100000"/>
              </a:lnSpc>
              <a:spcBef>
                <a:spcPts val="0"/>
              </a:spcBef>
              <a:spcAft>
                <a:spcPts val="0"/>
              </a:spcAft>
              <a:buNone/>
            </a:pPr>
            <a:endParaRPr lang="en-US" sz="2800"/>
          </a:p>
          <a:p>
            <a:pPr marL="0" marR="0" lvl="0" indent="0" algn="l" rtl="0">
              <a:lnSpc>
                <a:spcPct val="100000"/>
              </a:lnSpc>
              <a:spcBef>
                <a:spcPts val="0"/>
              </a:spcBef>
              <a:spcAft>
                <a:spcPts val="0"/>
              </a:spcAft>
              <a:buNone/>
            </a:pPr>
            <a:endParaRPr lang="en-US" sz="3600"/>
          </a:p>
          <a:p>
            <a:endParaRPr lang="en-US" sz="1800"/>
          </a:p>
          <a:p>
            <a:pPr marL="0" marR="0" lvl="0" indent="0" algn="l" rtl="0">
              <a:lnSpc>
                <a:spcPct val="100000"/>
              </a:lnSpc>
              <a:spcBef>
                <a:spcPts val="0"/>
              </a:spcBef>
              <a:spcAft>
                <a:spcPts val="0"/>
              </a:spcAft>
              <a:buNone/>
            </a:pPr>
            <a:endParaRPr lang="en-US" sz="3600">
              <a:solidFill>
                <a:srgbClr val="000000"/>
              </a:solidFill>
            </a:endParaRPr>
          </a:p>
          <a:p>
            <a:pPr marL="0" marR="0" lvl="0" indent="0" algn="l">
              <a:lnSpc>
                <a:spcPct val="100000"/>
              </a:lnSpc>
              <a:spcBef>
                <a:spcPts val="0"/>
              </a:spcBef>
              <a:spcAft>
                <a:spcPts val="0"/>
              </a:spcAft>
              <a:buNone/>
            </a:pPr>
            <a:endParaRPr lang="en-US" sz="9600">
              <a:solidFill>
                <a:srgbClr val="000000"/>
              </a:solidFill>
            </a:endParaRPr>
          </a:p>
          <a:p>
            <a:endParaRPr lang="en-US" sz="3600"/>
          </a:p>
          <a:p>
            <a:endParaRPr lang="en-US" sz="3600"/>
          </a:p>
          <a:p>
            <a:endParaRPr lang="en-US" sz="3600"/>
          </a:p>
          <a:p>
            <a:endParaRPr lang="en-US" sz="3600"/>
          </a:p>
          <a:p>
            <a:endParaRPr lang="en-US" sz="3600"/>
          </a:p>
          <a:p>
            <a:endParaRPr lang="en-US" sz="3600"/>
          </a:p>
          <a:p>
            <a:endParaRPr lang="en-US" sz="3600"/>
          </a:p>
          <a:p>
            <a:endParaRPr lang="en-US" sz="9600"/>
          </a:p>
          <a:p>
            <a:endParaRPr lang="en-US" sz="3600"/>
          </a:p>
          <a:p>
            <a:endParaRPr lang="en-US" sz="3600"/>
          </a:p>
          <a:p>
            <a:endParaRPr lang="en-US" sz="3200"/>
          </a:p>
        </p:txBody>
      </p:sp>
      <p:sp>
        <p:nvSpPr>
          <p:cNvPr id="4" name="Google Shape;58;p1">
            <a:extLst>
              <a:ext uri="{FF2B5EF4-FFF2-40B4-BE49-F238E27FC236}">
                <a16:creationId xmlns:a16="http://schemas.microsoft.com/office/drawing/2014/main" id="{679C3465-A2D1-C8D2-267B-AD9AA81EC043}"/>
              </a:ext>
            </a:extLst>
          </p:cNvPr>
          <p:cNvSpPr txBox="1"/>
          <p:nvPr/>
        </p:nvSpPr>
        <p:spPr>
          <a:xfrm>
            <a:off x="14984399" y="9962222"/>
            <a:ext cx="21901599" cy="8689720"/>
          </a:xfrm>
          <a:prstGeom prst="rect">
            <a:avLst/>
          </a:prstGeom>
          <a:solidFill>
            <a:schemeClr val="bg1"/>
          </a:solidFill>
          <a:ln w="9525" cap="flat" cmpd="sng">
            <a:noFill/>
            <a:prstDash val="solid"/>
            <a:round/>
            <a:headEnd type="none" w="sm" len="sm"/>
            <a:tailEnd type="none" w="sm" len="sm"/>
          </a:ln>
        </p:spPr>
        <p:txBody>
          <a:bodyPr spcFirstLastPara="1" wrap="square" lIns="58500" tIns="58500" rIns="58500" bIns="58500" anchor="ctr" anchorCtr="0">
            <a:spAutoFit/>
          </a:bodyPr>
          <a:lstStyle/>
          <a:p>
            <a:pPr algn="ctr"/>
            <a:r>
              <a:rPr lang="en" sz="3600" b="1">
                <a:solidFill>
                  <a:schemeClr val="dk1"/>
                </a:solidFill>
                <a:latin typeface="Times New Roman"/>
                <a:cs typeface="Times New Roman"/>
              </a:rPr>
              <a:t>Shuttle Vector Design</a:t>
            </a:r>
            <a:endParaRPr lang="en" sz="3600" b="1">
              <a:solidFill>
                <a:schemeClr val="dk1"/>
              </a:solidFill>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32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32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900">
              <a:latin typeface="Times New Roman" panose="02020603050405020304" pitchFamily="18" charset="0"/>
              <a:ea typeface="Calibri"/>
              <a:cs typeface="Times New Roman" panose="02020603050405020304" pitchFamily="18" charset="0"/>
            </a:endParaRPr>
          </a:p>
        </p:txBody>
      </p:sp>
      <p:sp>
        <p:nvSpPr>
          <p:cNvPr id="9" name="TextBox 8">
            <a:extLst>
              <a:ext uri="{FF2B5EF4-FFF2-40B4-BE49-F238E27FC236}">
                <a16:creationId xmlns:a16="http://schemas.microsoft.com/office/drawing/2014/main" id="{25B133BE-457B-DC15-36EE-DA96D03866D0}"/>
              </a:ext>
            </a:extLst>
          </p:cNvPr>
          <p:cNvSpPr txBox="1"/>
          <p:nvPr/>
        </p:nvSpPr>
        <p:spPr>
          <a:xfrm>
            <a:off x="334853" y="9475108"/>
            <a:ext cx="16427550" cy="523220"/>
          </a:xfrm>
          <a:prstGeom prst="rect">
            <a:avLst/>
          </a:prstGeom>
          <a:noFill/>
        </p:spPr>
        <p:txBody>
          <a:bodyPr wrap="square" rtlCol="0">
            <a:spAutoFit/>
          </a:bodyPr>
          <a:lstStyle/>
          <a:p>
            <a:r>
              <a:rPr lang="en-US" sz="2800" b="0" i="0" u="none" strike="noStrike" baseline="0">
                <a:latin typeface="Times New Roman" panose="02020603050405020304" pitchFamily="18" charset="0"/>
              </a:rPr>
              <a:t> </a:t>
            </a:r>
            <a:endParaRPr lang="en-US" sz="2800"/>
          </a:p>
        </p:txBody>
      </p:sp>
      <p:sp>
        <p:nvSpPr>
          <p:cNvPr id="62" name="TextBox 61">
            <a:extLst>
              <a:ext uri="{FF2B5EF4-FFF2-40B4-BE49-F238E27FC236}">
                <a16:creationId xmlns:a16="http://schemas.microsoft.com/office/drawing/2014/main" id="{B1E8D27F-D987-38C9-9285-A9AE9F46435B}"/>
              </a:ext>
            </a:extLst>
          </p:cNvPr>
          <p:cNvSpPr txBox="1"/>
          <p:nvPr/>
        </p:nvSpPr>
        <p:spPr>
          <a:xfrm>
            <a:off x="29771928" y="3522277"/>
            <a:ext cx="6858282" cy="2554545"/>
          </a:xfrm>
          <a:prstGeom prst="rect">
            <a:avLst/>
          </a:prstGeom>
          <a:noFill/>
          <a:ln>
            <a:solidFill>
              <a:schemeClr val="tx1"/>
            </a:solidFill>
          </a:ln>
        </p:spPr>
        <p:txBody>
          <a:bodyPr wrap="square" lIns="91440" tIns="45720" rIns="91440" bIns="45720" anchor="t">
            <a:spAutoFit/>
          </a:bodyPr>
          <a:lstStyle/>
          <a:p>
            <a:r>
              <a:rPr lang="en-US" sz="3200" b="1" dirty="0">
                <a:latin typeface="Times New Roman"/>
                <a:ea typeface="+mn-lt"/>
                <a:cs typeface="+mn-lt"/>
              </a:rPr>
              <a:t>Figure D:  </a:t>
            </a:r>
            <a:r>
              <a:rPr lang="en-US" sz="3200" dirty="0">
                <a:latin typeface="Times New Roman"/>
                <a:ea typeface="+mn-lt"/>
                <a:cs typeface="+mn-lt"/>
              </a:rPr>
              <a:t>Overview of our system-level design. Utilizing a genetically modified shuttle vector, the plasmid will be tested and amplified in </a:t>
            </a:r>
            <a:r>
              <a:rPr lang="en-US" sz="3200" i="1" dirty="0">
                <a:latin typeface="Times New Roman"/>
                <a:ea typeface="+mn-lt"/>
                <a:cs typeface="+mn-lt"/>
              </a:rPr>
              <a:t>E.coli </a:t>
            </a:r>
            <a:r>
              <a:rPr lang="en-US" sz="3200" dirty="0">
                <a:latin typeface="Times New Roman"/>
                <a:ea typeface="+mn-lt"/>
                <a:cs typeface="+mn-lt"/>
              </a:rPr>
              <a:t>before transforming it into </a:t>
            </a:r>
            <a:r>
              <a:rPr lang="en-US" sz="3200" i="1" dirty="0">
                <a:latin typeface="Times New Roman"/>
                <a:ea typeface="+mn-lt"/>
                <a:cs typeface="+mn-lt"/>
              </a:rPr>
              <a:t>L. </a:t>
            </a:r>
            <a:r>
              <a:rPr lang="en-US" sz="3200" i="1" dirty="0" err="1">
                <a:latin typeface="Times New Roman"/>
                <a:ea typeface="+mn-lt"/>
                <a:cs typeface="+mn-lt"/>
              </a:rPr>
              <a:t>paracasei</a:t>
            </a:r>
            <a:r>
              <a:rPr lang="en-US" sz="3200" i="1" dirty="0">
                <a:latin typeface="Times New Roman"/>
                <a:ea typeface="+mn-lt"/>
                <a:cs typeface="+mn-lt"/>
              </a:rPr>
              <a:t>.</a:t>
            </a:r>
            <a:endParaRPr lang="en-US" sz="3200" i="1" dirty="0"/>
          </a:p>
        </p:txBody>
      </p:sp>
      <p:sp>
        <p:nvSpPr>
          <p:cNvPr id="73" name="TextBox 72">
            <a:extLst>
              <a:ext uri="{FF2B5EF4-FFF2-40B4-BE49-F238E27FC236}">
                <a16:creationId xmlns:a16="http://schemas.microsoft.com/office/drawing/2014/main" id="{397881C1-D0E3-4012-F23C-89041C036EBE}"/>
              </a:ext>
            </a:extLst>
          </p:cNvPr>
          <p:cNvSpPr txBox="1"/>
          <p:nvPr/>
        </p:nvSpPr>
        <p:spPr>
          <a:xfrm>
            <a:off x="15894364" y="17002679"/>
            <a:ext cx="20750647" cy="1569660"/>
          </a:xfrm>
          <a:prstGeom prst="rect">
            <a:avLst/>
          </a:prstGeom>
          <a:noFill/>
          <a:ln>
            <a:solidFill>
              <a:schemeClr val="tx1"/>
            </a:solidFill>
          </a:ln>
        </p:spPr>
        <p:txBody>
          <a:bodyPr wrap="square" lIns="91440" tIns="45720" rIns="91440" bIns="45720" anchor="t">
            <a:spAutoFit/>
          </a:bodyPr>
          <a:lstStyle/>
          <a:p>
            <a:r>
              <a:rPr lang="en-US" sz="3200" b="1" dirty="0">
                <a:latin typeface="Times New Roman"/>
                <a:ea typeface="+mn-lt"/>
                <a:cs typeface="Times New Roman"/>
              </a:rPr>
              <a:t>Figure E</a:t>
            </a:r>
            <a:r>
              <a:rPr lang="en-US" sz="3200" dirty="0">
                <a:latin typeface="Times New Roman"/>
                <a:ea typeface="+mn-lt"/>
                <a:cs typeface="Times New Roman"/>
              </a:rPr>
              <a:t>: Plasmid map of the final construct of our shuttle vector that has been genetically engineered with are target genes, ATF1 and </a:t>
            </a:r>
            <a:r>
              <a:rPr lang="en-US" sz="3200" i="1" dirty="0" err="1">
                <a:latin typeface="Times New Roman"/>
                <a:ea typeface="+mn-lt"/>
                <a:cs typeface="Times New Roman"/>
              </a:rPr>
              <a:t>tsPurple</a:t>
            </a:r>
            <a:r>
              <a:rPr lang="en-US" sz="3200" dirty="0">
                <a:latin typeface="Times New Roman"/>
                <a:ea typeface="+mn-lt"/>
                <a:cs typeface="Times New Roman"/>
              </a:rPr>
              <a:t> (reporter gene). Plasmid pUC57-pNZ8148+ATF1+tsPurple.  </a:t>
            </a:r>
            <a:r>
              <a:rPr lang="en-US" sz="3200" b="1" dirty="0">
                <a:latin typeface="Times New Roman"/>
                <a:ea typeface="+mn-lt"/>
                <a:cs typeface="+mn-lt"/>
              </a:rPr>
              <a:t>Figure F: </a:t>
            </a:r>
            <a:r>
              <a:rPr lang="en-US" sz="3200" dirty="0">
                <a:latin typeface="Times New Roman"/>
                <a:ea typeface="+mn-lt"/>
                <a:cs typeface="+mn-lt"/>
              </a:rPr>
              <a:t>Vector after removal of the antibiotic-resistant genes, chloramphenicol and ampicillin one tested and amplified in </a:t>
            </a:r>
            <a:r>
              <a:rPr lang="en-US" sz="3200" i="1" dirty="0">
                <a:latin typeface="Times New Roman"/>
                <a:ea typeface="+mn-lt"/>
                <a:cs typeface="+mn-lt"/>
              </a:rPr>
              <a:t>E.coli</a:t>
            </a:r>
            <a:r>
              <a:rPr lang="en-US" sz="3200" dirty="0">
                <a:latin typeface="Times New Roman"/>
                <a:ea typeface="+mn-lt"/>
                <a:cs typeface="+mn-lt"/>
              </a:rPr>
              <a:t>.</a:t>
            </a:r>
            <a:endParaRPr lang="en-US" sz="3200" dirty="0">
              <a:latin typeface="Times New Roman"/>
            </a:endParaRPr>
          </a:p>
        </p:txBody>
      </p:sp>
      <p:sp>
        <p:nvSpPr>
          <p:cNvPr id="79" name="TextBox 78">
            <a:extLst>
              <a:ext uri="{FF2B5EF4-FFF2-40B4-BE49-F238E27FC236}">
                <a16:creationId xmlns:a16="http://schemas.microsoft.com/office/drawing/2014/main" id="{DB1C1291-4B91-BDA1-9930-4289B5520AF5}"/>
              </a:ext>
            </a:extLst>
          </p:cNvPr>
          <p:cNvSpPr txBox="1"/>
          <p:nvPr/>
        </p:nvSpPr>
        <p:spPr>
          <a:xfrm>
            <a:off x="620683" y="3872990"/>
            <a:ext cx="13912316" cy="1474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dirty="0">
                <a:latin typeface="Times New Roman"/>
              </a:rPr>
              <a:t>Lactic acid bacteria(LAB)are bacteria that are used in the fermentation of milk into yogurt. </a:t>
            </a:r>
            <a:r>
              <a:rPr lang="en-US" sz="3600" dirty="0">
                <a:latin typeface="Times New Roman"/>
                <a:ea typeface="+mn-lt"/>
                <a:cs typeface="Times New Roman"/>
              </a:rPr>
              <a:t>One of the drawbacks of</a:t>
            </a:r>
            <a:r>
              <a:rPr lang="en-US" sz="3600" b="0" i="0" u="none" strike="noStrike" dirty="0">
                <a:solidFill>
                  <a:srgbClr val="333333"/>
                </a:solidFill>
                <a:effectLst/>
                <a:latin typeface="Calibri" panose="020F0502020204030204" pitchFamily="34" charset="0"/>
              </a:rPr>
              <a:t> </a:t>
            </a:r>
            <a:r>
              <a:rPr lang="en-US" sz="3600" b="0" i="0" u="none" strike="noStrike" dirty="0">
                <a:solidFill>
                  <a:schemeClr val="tx1"/>
                </a:solidFill>
                <a:effectLst/>
                <a:latin typeface="Times New Roman" panose="02020603050405020304" pitchFamily="18" charset="0"/>
                <a:cs typeface="Times New Roman" panose="02020603050405020304" pitchFamily="18" charset="0"/>
              </a:rPr>
              <a:t>recombinantly expressing foreign proteins via plasmids is</a:t>
            </a:r>
            <a:r>
              <a:rPr lang="en-US" sz="3600" dirty="0">
                <a:solidFill>
                  <a:schemeClr val="tx1"/>
                </a:solidFill>
                <a:latin typeface="Times New Roman" panose="02020603050405020304" pitchFamily="18" charset="0"/>
                <a:ea typeface="+mn-lt"/>
                <a:cs typeface="Times New Roman" panose="02020603050405020304" pitchFamily="18" charset="0"/>
              </a:rPr>
              <a:t> </a:t>
            </a:r>
            <a:r>
              <a:rPr lang="en-US" sz="3600" dirty="0">
                <a:latin typeface="Times New Roman"/>
                <a:ea typeface="+mn-lt"/>
                <a:cs typeface="Times New Roman"/>
              </a:rPr>
              <a:t>low transformation efficiency</a:t>
            </a:r>
            <a:r>
              <a:rPr lang="en-US" sz="3400" dirty="0">
                <a:latin typeface="Times New Roman"/>
              </a:rPr>
              <a:t>.  For that reason, we will first transform our genetically modified plasmid and amplify it in E. coli, which generally have a higher transformation efficiency and higher tolerance in the expression of foreign proteins. Second, we will isolate the plasmid before transforming them into our host</a:t>
            </a:r>
            <a:r>
              <a:rPr lang="en-US" sz="3400" i="1" dirty="0">
                <a:latin typeface="Times New Roman"/>
              </a:rPr>
              <a:t> L. </a:t>
            </a:r>
            <a:r>
              <a:rPr lang="en-US" sz="3400" i="1" dirty="0" err="1">
                <a:latin typeface="Times New Roman"/>
              </a:rPr>
              <a:t>paracasei</a:t>
            </a:r>
            <a:r>
              <a:rPr lang="en-US" sz="3400" i="1" dirty="0">
                <a:latin typeface="Times New Roman"/>
              </a:rPr>
              <a:t> </a:t>
            </a:r>
            <a:r>
              <a:rPr lang="en-US" sz="3400" b="1" dirty="0">
                <a:latin typeface="Times New Roman"/>
              </a:rPr>
              <a:t>(Figure D ). </a:t>
            </a:r>
            <a:r>
              <a:rPr lang="en-US" sz="3400" dirty="0">
                <a:latin typeface="Times New Roman"/>
              </a:rPr>
              <a:t>This method of using a shuttle vector designed to replicate in both</a:t>
            </a:r>
            <a:r>
              <a:rPr lang="en-US" sz="3400" i="1" dirty="0">
                <a:latin typeface="Times New Roman"/>
              </a:rPr>
              <a:t> E.coli</a:t>
            </a:r>
            <a:r>
              <a:rPr lang="en-US" sz="3400" dirty="0">
                <a:latin typeface="Times New Roman"/>
              </a:rPr>
              <a:t> and </a:t>
            </a:r>
            <a:r>
              <a:rPr lang="en-US" sz="3400" i="1" dirty="0" err="1">
                <a:latin typeface="Times New Roman"/>
              </a:rPr>
              <a:t>Lactobaccilus</a:t>
            </a:r>
            <a:r>
              <a:rPr lang="en-US" sz="3400" dirty="0">
                <a:latin typeface="Times New Roman"/>
              </a:rPr>
              <a:t> as an expression system is often used more successfully in expression of recombinant proteins in LAB [15,20,21] </a:t>
            </a:r>
            <a:r>
              <a:rPr lang="en-US" sz="3400" dirty="0">
                <a:latin typeface="Times New Roman"/>
                <a:ea typeface="Calibri"/>
                <a:cs typeface="Calibri"/>
              </a:rPr>
              <a:t>A </a:t>
            </a:r>
            <a:r>
              <a:rPr lang="en-US" sz="3400" i="1" dirty="0" err="1">
                <a:latin typeface="Times New Roman"/>
                <a:ea typeface="Calibri"/>
                <a:cs typeface="Calibri"/>
              </a:rPr>
              <a:t>tspurple</a:t>
            </a:r>
            <a:r>
              <a:rPr lang="en-US" sz="3400" i="1" dirty="0">
                <a:latin typeface="Times New Roman"/>
                <a:ea typeface="Calibri"/>
                <a:cs typeface="Calibri"/>
              </a:rPr>
              <a:t> </a:t>
            </a:r>
            <a:r>
              <a:rPr lang="en-US" sz="3400" dirty="0">
                <a:latin typeface="Times New Roman"/>
                <a:ea typeface="Calibri"/>
                <a:cs typeface="Calibri"/>
              </a:rPr>
              <a:t>gene also known as tinsel purple will be integrated into our system as a selective marker to assist in identification of our genetically modified </a:t>
            </a:r>
            <a:r>
              <a:rPr lang="en-US" sz="3400" i="1" dirty="0">
                <a:latin typeface="Times New Roman"/>
                <a:ea typeface="Calibri"/>
                <a:cs typeface="Calibri"/>
              </a:rPr>
              <a:t>L. </a:t>
            </a:r>
            <a:r>
              <a:rPr lang="en-US" sz="3400" i="1" dirty="0" err="1">
                <a:latin typeface="Times New Roman"/>
                <a:ea typeface="Calibri"/>
                <a:cs typeface="Calibri"/>
              </a:rPr>
              <a:t>paracasei</a:t>
            </a:r>
            <a:r>
              <a:rPr lang="en-US" sz="3400" dirty="0">
                <a:latin typeface="Times New Roman"/>
                <a:ea typeface="Calibri"/>
                <a:cs typeface="Calibri"/>
              </a:rPr>
              <a:t>.  This marker was chosen because it is a safe, alternative selective marker in a food-grade system rather than antibiotic resistance markers used in research [16], while adding an appealing color</a:t>
            </a:r>
            <a:r>
              <a:rPr lang="en-US" sz="3400" dirty="0">
                <a:latin typeface="Times New Roman"/>
              </a:rPr>
              <a:t>.</a:t>
            </a:r>
          </a:p>
          <a:p>
            <a:endParaRPr lang="en-US" sz="2000" dirty="0">
              <a:latin typeface="Times New Roman"/>
            </a:endParaRPr>
          </a:p>
          <a:p>
            <a:r>
              <a:rPr lang="en-US" sz="3400" dirty="0">
                <a:latin typeface="Times New Roman"/>
              </a:rPr>
              <a:t>A second challenge is that antibiotic resistant genes are customarily used in E.coli as a selective marker to ensure that the host has successfully acquired the plasmid after transformation.  However, the problem is that antibiotic resistance genes are prohibited in food-grade vectors because they pose health concerns. Additionally, the resistance genes could spread to the environment contributing to overall antibiotic-resistant bacteria posing health risks [26]. To overcome this problem, we will use PCR to eliminate the antibiotic-resistant genes and use the </a:t>
            </a:r>
            <a:r>
              <a:rPr lang="en-US" sz="3400" i="1" dirty="0" err="1">
                <a:latin typeface="Times New Roman"/>
              </a:rPr>
              <a:t>tsPurple</a:t>
            </a:r>
            <a:r>
              <a:rPr lang="en-US" sz="3400" dirty="0">
                <a:latin typeface="Times New Roman"/>
              </a:rPr>
              <a:t> gene which produces a protein that reflects purple light </a:t>
            </a:r>
            <a:r>
              <a:rPr lang="en-US" sz="3400" b="1" dirty="0">
                <a:latin typeface="Times New Roman"/>
              </a:rPr>
              <a:t>(Figure E-F)</a:t>
            </a:r>
            <a:r>
              <a:rPr lang="en-US" sz="3400" dirty="0">
                <a:latin typeface="Times New Roman"/>
              </a:rPr>
              <a:t>.  This will act as a visible indicator of successful transformations[10].  This could be further confirmed by the aroma of banana once a culture has induced the expression of </a:t>
            </a:r>
            <a:r>
              <a:rPr lang="en-US" sz="3400" dirty="0" err="1">
                <a:latin typeface="Times New Roman"/>
              </a:rPr>
              <a:t>AATase</a:t>
            </a:r>
            <a:r>
              <a:rPr lang="en-US" sz="3400" dirty="0">
                <a:latin typeface="Times New Roman"/>
              </a:rPr>
              <a:t> . These results will be verified by PCR and sequencing.</a:t>
            </a:r>
          </a:p>
        </p:txBody>
      </p:sp>
      <p:pic>
        <p:nvPicPr>
          <p:cNvPr id="58" name="Picture 57" descr="A diagram of an amplify&#10;&#10;AI-generated content may be incorrect.">
            <a:extLst>
              <a:ext uri="{FF2B5EF4-FFF2-40B4-BE49-F238E27FC236}">
                <a16:creationId xmlns:a16="http://schemas.microsoft.com/office/drawing/2014/main" id="{B33FDC33-A111-32F1-10EC-15D4FFF63112}"/>
              </a:ext>
            </a:extLst>
          </p:cNvPr>
          <p:cNvPicPr>
            <a:picLocks noChangeAspect="1"/>
          </p:cNvPicPr>
          <p:nvPr/>
        </p:nvPicPr>
        <p:blipFill>
          <a:blip r:embed="rId5"/>
          <a:stretch>
            <a:fillRect/>
          </a:stretch>
        </p:blipFill>
        <p:spPr>
          <a:xfrm>
            <a:off x="15081802" y="3795237"/>
            <a:ext cx="13942140" cy="5822681"/>
          </a:xfrm>
          <a:prstGeom prst="rect">
            <a:avLst/>
          </a:prstGeom>
        </p:spPr>
      </p:pic>
      <p:sp>
        <p:nvSpPr>
          <p:cNvPr id="83" name="TextBox 82">
            <a:extLst>
              <a:ext uri="{FF2B5EF4-FFF2-40B4-BE49-F238E27FC236}">
                <a16:creationId xmlns:a16="http://schemas.microsoft.com/office/drawing/2014/main" id="{3F7B7872-2C0F-A9AB-8DCC-20A99274F105}"/>
              </a:ext>
            </a:extLst>
          </p:cNvPr>
          <p:cNvSpPr txBox="1"/>
          <p:nvPr/>
        </p:nvSpPr>
        <p:spPr>
          <a:xfrm>
            <a:off x="15458345" y="3886649"/>
            <a:ext cx="554960" cy="707886"/>
          </a:xfrm>
          <a:prstGeom prst="rect">
            <a:avLst/>
          </a:prstGeom>
          <a:noFill/>
        </p:spPr>
        <p:txBody>
          <a:bodyPr wrap="none" lIns="91440" tIns="45720" rIns="91440" bIns="45720" rtlCol="0" anchor="t">
            <a:spAutoFit/>
          </a:bodyPr>
          <a:lstStyle/>
          <a:p>
            <a:r>
              <a:rPr lang="en-US" sz="4000" b="1"/>
              <a:t>D</a:t>
            </a:r>
          </a:p>
        </p:txBody>
      </p:sp>
      <p:sp>
        <p:nvSpPr>
          <p:cNvPr id="85" name="TextBox 84">
            <a:extLst>
              <a:ext uri="{FF2B5EF4-FFF2-40B4-BE49-F238E27FC236}">
                <a16:creationId xmlns:a16="http://schemas.microsoft.com/office/drawing/2014/main" id="{7F054CF5-EAE4-B036-9D52-3F4694F77B53}"/>
              </a:ext>
            </a:extLst>
          </p:cNvPr>
          <p:cNvSpPr txBox="1"/>
          <p:nvPr/>
        </p:nvSpPr>
        <p:spPr>
          <a:xfrm>
            <a:off x="15510452" y="11281049"/>
            <a:ext cx="526106" cy="707886"/>
          </a:xfrm>
          <a:prstGeom prst="rect">
            <a:avLst/>
          </a:prstGeom>
          <a:noFill/>
        </p:spPr>
        <p:txBody>
          <a:bodyPr wrap="none" lIns="91440" tIns="45720" rIns="91440" bIns="45720" rtlCol="0" anchor="t">
            <a:spAutoFit/>
          </a:bodyPr>
          <a:lstStyle/>
          <a:p>
            <a:r>
              <a:rPr lang="en-US" sz="4000" b="1"/>
              <a:t>E</a:t>
            </a:r>
          </a:p>
        </p:txBody>
      </p:sp>
      <p:grpSp>
        <p:nvGrpSpPr>
          <p:cNvPr id="7" name="Group 6">
            <a:extLst>
              <a:ext uri="{FF2B5EF4-FFF2-40B4-BE49-F238E27FC236}">
                <a16:creationId xmlns:a16="http://schemas.microsoft.com/office/drawing/2014/main" id="{6F8107F8-8935-E51D-5FC2-8097C0D4F4A4}"/>
              </a:ext>
            </a:extLst>
          </p:cNvPr>
          <p:cNvGrpSpPr/>
          <p:nvPr/>
        </p:nvGrpSpPr>
        <p:grpSpPr>
          <a:xfrm>
            <a:off x="16931449" y="10827982"/>
            <a:ext cx="9543765" cy="5952652"/>
            <a:chOff x="16931449" y="10827982"/>
            <a:chExt cx="9543765" cy="5952652"/>
          </a:xfrm>
        </p:grpSpPr>
        <p:pic>
          <p:nvPicPr>
            <p:cNvPr id="81" name="Picture 80">
              <a:extLst>
                <a:ext uri="{FF2B5EF4-FFF2-40B4-BE49-F238E27FC236}">
                  <a16:creationId xmlns:a16="http://schemas.microsoft.com/office/drawing/2014/main" id="{1FC1C2E6-4F37-2D56-84DF-4B7818756C98}"/>
                </a:ext>
              </a:extLst>
            </p:cNvPr>
            <p:cNvPicPr>
              <a:picLocks noChangeAspect="1"/>
            </p:cNvPicPr>
            <p:nvPr/>
          </p:nvPicPr>
          <p:blipFill>
            <a:blip r:embed="rId6"/>
            <a:srcRect r="4781" b="488"/>
            <a:stretch/>
          </p:blipFill>
          <p:spPr>
            <a:xfrm>
              <a:off x="16931449" y="10827982"/>
              <a:ext cx="9543765" cy="5952652"/>
            </a:xfrm>
            <a:prstGeom prst="rect">
              <a:avLst/>
            </a:prstGeom>
          </p:spPr>
        </p:pic>
        <p:sp>
          <p:nvSpPr>
            <p:cNvPr id="3" name="TextBox 2">
              <a:extLst>
                <a:ext uri="{FF2B5EF4-FFF2-40B4-BE49-F238E27FC236}">
                  <a16:creationId xmlns:a16="http://schemas.microsoft.com/office/drawing/2014/main" id="{7E4F621C-43C8-71FC-63C6-1BBFF68B46DC}"/>
                </a:ext>
              </a:extLst>
            </p:cNvPr>
            <p:cNvSpPr txBox="1"/>
            <p:nvPr/>
          </p:nvSpPr>
          <p:spPr>
            <a:xfrm>
              <a:off x="20200478" y="1511751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8121 </a:t>
              </a:r>
              <a:r>
                <a:rPr lang="en-US" sz="3200" err="1"/>
                <a:t>nt</a:t>
              </a:r>
              <a:endParaRPr lang="en-US" sz="3200"/>
            </a:p>
          </p:txBody>
        </p:sp>
      </p:grpSp>
      <p:grpSp>
        <p:nvGrpSpPr>
          <p:cNvPr id="6" name="Group 5">
            <a:extLst>
              <a:ext uri="{FF2B5EF4-FFF2-40B4-BE49-F238E27FC236}">
                <a16:creationId xmlns:a16="http://schemas.microsoft.com/office/drawing/2014/main" id="{FEBCC581-9BFA-10A9-11BC-3A9815D2743D}"/>
              </a:ext>
            </a:extLst>
          </p:cNvPr>
          <p:cNvGrpSpPr/>
          <p:nvPr/>
        </p:nvGrpSpPr>
        <p:grpSpPr>
          <a:xfrm>
            <a:off x="27452667" y="10809272"/>
            <a:ext cx="9495247" cy="5582336"/>
            <a:chOff x="27452667" y="10809272"/>
            <a:chExt cx="9495247" cy="5582336"/>
          </a:xfrm>
        </p:grpSpPr>
        <p:grpSp>
          <p:nvGrpSpPr>
            <p:cNvPr id="78" name="Group 77">
              <a:extLst>
                <a:ext uri="{FF2B5EF4-FFF2-40B4-BE49-F238E27FC236}">
                  <a16:creationId xmlns:a16="http://schemas.microsoft.com/office/drawing/2014/main" id="{ECF05DE3-A294-BC7B-0941-0A638A5ED29B}"/>
                </a:ext>
              </a:extLst>
            </p:cNvPr>
            <p:cNvGrpSpPr/>
            <p:nvPr/>
          </p:nvGrpSpPr>
          <p:grpSpPr>
            <a:xfrm>
              <a:off x="27452667" y="10809272"/>
              <a:ext cx="9495247" cy="5582336"/>
              <a:chOff x="30862017" y="7668449"/>
              <a:chExt cx="6182246" cy="4059050"/>
            </a:xfrm>
          </p:grpSpPr>
          <p:pic>
            <p:nvPicPr>
              <p:cNvPr id="76" name="Content Placeholder 5" descr="A diagram of a circular object with text&#10;&#10;AI-generated content may be incorrect.">
                <a:extLst>
                  <a:ext uri="{FF2B5EF4-FFF2-40B4-BE49-F238E27FC236}">
                    <a16:creationId xmlns:a16="http://schemas.microsoft.com/office/drawing/2014/main" id="{CCA3ED53-AD43-E908-80D7-AC6E76401A9F}"/>
                  </a:ext>
                </a:extLst>
              </p:cNvPr>
              <p:cNvPicPr>
                <a:picLocks noChangeAspect="1"/>
              </p:cNvPicPr>
              <p:nvPr/>
            </p:nvPicPr>
            <p:blipFill>
              <a:blip r:embed="rId7"/>
              <a:stretch>
                <a:fillRect/>
              </a:stretch>
            </p:blipFill>
            <p:spPr>
              <a:xfrm>
                <a:off x="30862017" y="7668449"/>
                <a:ext cx="6182246" cy="4059050"/>
              </a:xfrm>
              <a:prstGeom prst="rect">
                <a:avLst/>
              </a:prstGeom>
              <a:noFill/>
              <a:ln>
                <a:noFill/>
              </a:ln>
            </p:spPr>
          </p:pic>
          <p:sp>
            <p:nvSpPr>
              <p:cNvPr id="77" name="TextBox 76">
                <a:extLst>
                  <a:ext uri="{FF2B5EF4-FFF2-40B4-BE49-F238E27FC236}">
                    <a16:creationId xmlns:a16="http://schemas.microsoft.com/office/drawing/2014/main" id="{DE4C4F31-933B-C03E-1C18-9FC214067253}"/>
                  </a:ext>
                </a:extLst>
              </p:cNvPr>
              <p:cNvSpPr txBox="1"/>
              <p:nvPr/>
            </p:nvSpPr>
            <p:spPr>
              <a:xfrm>
                <a:off x="31310606" y="8014442"/>
                <a:ext cx="323755" cy="514721"/>
              </a:xfrm>
              <a:prstGeom prst="rect">
                <a:avLst/>
              </a:prstGeom>
              <a:noFill/>
            </p:spPr>
            <p:txBody>
              <a:bodyPr wrap="none" lIns="91440" tIns="45720" rIns="91440" bIns="45720" rtlCol="0" anchor="t">
                <a:spAutoFit/>
              </a:bodyPr>
              <a:lstStyle/>
              <a:p>
                <a:r>
                  <a:rPr lang="en-US" sz="4000" b="1"/>
                  <a:t>F</a:t>
                </a:r>
              </a:p>
            </p:txBody>
          </p:sp>
        </p:grpSp>
        <p:sp>
          <p:nvSpPr>
            <p:cNvPr id="5" name="TextBox 4">
              <a:extLst>
                <a:ext uri="{FF2B5EF4-FFF2-40B4-BE49-F238E27FC236}">
                  <a16:creationId xmlns:a16="http://schemas.microsoft.com/office/drawing/2014/main" id="{C4E7F2B9-FD39-BCE0-CF6E-BA414673773F}"/>
                </a:ext>
              </a:extLst>
            </p:cNvPr>
            <p:cNvSpPr txBox="1"/>
            <p:nvPr/>
          </p:nvSpPr>
          <p:spPr>
            <a:xfrm>
              <a:off x="31340270" y="14819658"/>
              <a:ext cx="25345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6504 </a:t>
              </a:r>
              <a:r>
                <a:rPr lang="en-US" sz="3200" err="1"/>
                <a:t>nt</a:t>
              </a:r>
              <a:endParaRPr lang="en-US" sz="3200"/>
            </a:p>
          </p:txBody>
        </p:sp>
      </p:grpSp>
      <p:sp>
        <p:nvSpPr>
          <p:cNvPr id="8" name="Arrow: Right 7">
            <a:extLst>
              <a:ext uri="{FF2B5EF4-FFF2-40B4-BE49-F238E27FC236}">
                <a16:creationId xmlns:a16="http://schemas.microsoft.com/office/drawing/2014/main" id="{C506FEB7-4DDC-22C3-E9F6-003BA24294AB}"/>
              </a:ext>
            </a:extLst>
          </p:cNvPr>
          <p:cNvSpPr/>
          <p:nvPr/>
        </p:nvSpPr>
        <p:spPr>
          <a:xfrm>
            <a:off x="26140685" y="13054433"/>
            <a:ext cx="1327939" cy="738842"/>
          </a:xfrm>
          <a:prstGeom prst="rightArrow">
            <a:avLst/>
          </a:prstGeom>
          <a:solidFill>
            <a:schemeClr val="accent6"/>
          </a:solidFill>
          <a:ln w="57150">
            <a:solidFill>
              <a:srgbClr val="830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6">
            <a:extLst>
              <a:ext uri="{FF2B5EF4-FFF2-40B4-BE49-F238E27FC236}">
                <a16:creationId xmlns:a16="http://schemas.microsoft.com/office/drawing/2014/main" id="{04F8DE85-3C0F-087D-04C2-C2B60D86A9B0}"/>
              </a:ext>
            </a:extLst>
          </p:cNvPr>
          <p:cNvSpPr txBox="1"/>
          <p:nvPr/>
        </p:nvSpPr>
        <p:spPr>
          <a:xfrm>
            <a:off x="32254065" y="10220312"/>
            <a:ext cx="4390946" cy="70788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a:latin typeface="Times New Roman" panose="02020603050405020304" pitchFamily="18" charset="0"/>
                <a:ea typeface="+mn-lt"/>
                <a:cs typeface="Times New Roman" panose="02020603050405020304" pitchFamily="18" charset="0"/>
              </a:rPr>
              <a:t>All constructs were built in </a:t>
            </a:r>
            <a:r>
              <a:rPr lang="en-US" sz="2000" b="1" err="1">
                <a:latin typeface="Times New Roman" panose="02020603050405020304" pitchFamily="18" charset="0"/>
                <a:ea typeface="+mn-lt"/>
                <a:cs typeface="Times New Roman" panose="02020603050405020304" pitchFamily="18" charset="0"/>
              </a:rPr>
              <a:t>BioRender</a:t>
            </a:r>
            <a:endParaRPr lang="en-US" sz="2000" b="1">
              <a:latin typeface="Times New Roman" panose="02020603050405020304" pitchFamily="18" charset="0"/>
              <a:ea typeface="Calibri"/>
              <a:cs typeface="Times New Roman" panose="02020603050405020304" pitchFamily="18" charset="0"/>
            </a:endParaRPr>
          </a:p>
          <a:p>
            <a:endParaRPr lang="en-US" sz="2000" b="1"/>
          </a:p>
        </p:txBody>
      </p:sp>
      <p:sp>
        <p:nvSpPr>
          <p:cNvPr id="11" name="TextBox 10">
            <a:extLst>
              <a:ext uri="{FF2B5EF4-FFF2-40B4-BE49-F238E27FC236}">
                <a16:creationId xmlns:a16="http://schemas.microsoft.com/office/drawing/2014/main" id="{0BBD0F88-D581-B5AA-F6CB-ED34E3690586}"/>
              </a:ext>
            </a:extLst>
          </p:cNvPr>
          <p:cNvSpPr txBox="1"/>
          <p:nvPr/>
        </p:nvSpPr>
        <p:spPr>
          <a:xfrm>
            <a:off x="30296964" y="6988316"/>
            <a:ext cx="6851875"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solidFill>
                  <a:srgbClr val="83036B"/>
                </a:solidFill>
                <a:latin typeface="Times New Roman" panose="02020603050405020304" pitchFamily="18" charset="0"/>
                <a:ea typeface="+mn-lt"/>
                <a:cs typeface="Times New Roman" panose="02020603050405020304" pitchFamily="18" charset="0"/>
              </a:rPr>
              <a:t>pUC57-pNZ8148 Backbone plasmid from </a:t>
            </a:r>
            <a:r>
              <a:rPr lang="en-US" sz="2800" dirty="0" err="1">
                <a:solidFill>
                  <a:srgbClr val="83036B"/>
                </a:solidFill>
                <a:latin typeface="Times New Roman" panose="02020603050405020304" pitchFamily="18" charset="0"/>
                <a:ea typeface="+mn-lt"/>
                <a:cs typeface="Times New Roman" panose="02020603050405020304" pitchFamily="18" charset="0"/>
              </a:rPr>
              <a:t>NovoPro</a:t>
            </a:r>
            <a:r>
              <a:rPr lang="en-US" sz="2800" dirty="0">
                <a:solidFill>
                  <a:srgbClr val="83036B"/>
                </a:solidFill>
                <a:latin typeface="Times New Roman" panose="02020603050405020304" pitchFamily="18" charset="0"/>
                <a:ea typeface="+mn-lt"/>
                <a:cs typeface="Times New Roman" panose="02020603050405020304" pitchFamily="18" charset="0"/>
              </a:rPr>
              <a:t> Science Inc. (V013967)</a:t>
            </a:r>
            <a:endParaRPr lang="en-US" sz="2800" dirty="0">
              <a:solidFill>
                <a:srgbClr val="83036B"/>
              </a:solidFill>
              <a:latin typeface="Times New Roman" panose="02020603050405020304" pitchFamily="18" charset="0"/>
              <a:ea typeface="Calibri"/>
              <a:cs typeface="Times New Roman" panose="02020603050405020304" pitchFamily="18" charset="0"/>
            </a:endParaRPr>
          </a:p>
          <a:p>
            <a:pPr marL="457200" indent="-457200">
              <a:buFont typeface="Arial" panose="020B0604020202020204" pitchFamily="34" charset="0"/>
              <a:buChar char="•"/>
            </a:pPr>
            <a:r>
              <a:rPr lang="en-US" sz="2800" dirty="0">
                <a:solidFill>
                  <a:srgbClr val="83036B"/>
                </a:solidFill>
                <a:latin typeface="Times New Roman" panose="02020603050405020304" pitchFamily="18" charset="0"/>
                <a:cs typeface="Times New Roman" panose="02020603050405020304" pitchFamily="18" charset="0"/>
              </a:rPr>
              <a:t>pJL1 ATF1 plasmid from </a:t>
            </a:r>
            <a:r>
              <a:rPr lang="en-US" sz="2800" dirty="0" err="1">
                <a:solidFill>
                  <a:srgbClr val="83036B"/>
                </a:solidFill>
                <a:latin typeface="Times New Roman" panose="02020603050405020304" pitchFamily="18" charset="0"/>
                <a:cs typeface="Times New Roman" panose="02020603050405020304" pitchFamily="18" charset="0"/>
              </a:rPr>
              <a:t>iGEM</a:t>
            </a:r>
            <a:r>
              <a:rPr lang="en-US" sz="2800" dirty="0">
                <a:solidFill>
                  <a:srgbClr val="83036B"/>
                </a:solidFill>
                <a:latin typeface="Times New Roman" panose="02020603050405020304" pitchFamily="18" charset="0"/>
                <a:cs typeface="Times New Roman" panose="02020603050405020304" pitchFamily="18" charset="0"/>
              </a:rPr>
              <a:t> (</a:t>
            </a:r>
            <a:r>
              <a:rPr lang="en-US" sz="2800" dirty="0" err="1">
                <a:solidFill>
                  <a:srgbClr val="83036B"/>
                </a:solidFill>
                <a:latin typeface="Times New Roman" panose="02020603050405020304" pitchFamily="18" charset="0"/>
                <a:cs typeface="Times New Roman" panose="02020603050405020304" pitchFamily="18" charset="0"/>
              </a:rPr>
              <a:t>addgene</a:t>
            </a:r>
            <a:r>
              <a:rPr lang="en-US" sz="2800" dirty="0">
                <a:solidFill>
                  <a:srgbClr val="83036B"/>
                </a:solidFill>
                <a:latin typeface="Times New Roman" panose="02020603050405020304" pitchFamily="18" charset="0"/>
                <a:cs typeface="Times New Roman" panose="02020603050405020304" pitchFamily="18" charset="0"/>
              </a:rPr>
              <a:t> #106286)</a:t>
            </a:r>
          </a:p>
          <a:p>
            <a:pPr marL="457200" indent="-457200">
              <a:buFont typeface="Arial" panose="020B0604020202020204" pitchFamily="34" charset="0"/>
              <a:buChar char="•"/>
            </a:pPr>
            <a:r>
              <a:rPr lang="en-US" sz="2800" dirty="0" err="1">
                <a:solidFill>
                  <a:srgbClr val="83036B"/>
                </a:solidFill>
                <a:latin typeface="Times New Roman" panose="02020603050405020304" pitchFamily="18" charset="0"/>
                <a:cs typeface="Times New Roman" panose="02020603050405020304" pitchFamily="18" charset="0"/>
              </a:rPr>
              <a:t>TsPurple</a:t>
            </a:r>
            <a:r>
              <a:rPr lang="en-US" sz="2800" dirty="0">
                <a:solidFill>
                  <a:srgbClr val="83036B"/>
                </a:solidFill>
                <a:latin typeface="Times New Roman" panose="02020603050405020304" pitchFamily="18" charset="0"/>
                <a:cs typeface="Times New Roman" panose="02020603050405020304" pitchFamily="18" charset="0"/>
              </a:rPr>
              <a:t> chromoprotein plasmid from </a:t>
            </a:r>
            <a:r>
              <a:rPr lang="en-US" sz="2800" dirty="0" err="1">
                <a:solidFill>
                  <a:srgbClr val="83036B"/>
                </a:solidFill>
                <a:latin typeface="Times New Roman" panose="02020603050405020304" pitchFamily="18" charset="0"/>
                <a:cs typeface="Times New Roman" panose="02020603050405020304" pitchFamily="18" charset="0"/>
              </a:rPr>
              <a:t>iGEM</a:t>
            </a:r>
            <a:r>
              <a:rPr lang="en-US" sz="2800" dirty="0">
                <a:solidFill>
                  <a:srgbClr val="83036B"/>
                </a:solidFill>
                <a:latin typeface="Times New Roman" panose="02020603050405020304" pitchFamily="18" charset="0"/>
                <a:cs typeface="Times New Roman" panose="02020603050405020304" pitchFamily="18" charset="0"/>
              </a:rPr>
              <a:t> (</a:t>
            </a:r>
            <a:r>
              <a:rPr lang="en-US" sz="2800" dirty="0" err="1">
                <a:solidFill>
                  <a:srgbClr val="83036B"/>
                </a:solidFill>
                <a:latin typeface="Times New Roman" panose="02020603050405020304" pitchFamily="18" charset="0"/>
                <a:cs typeface="Times New Roman" panose="02020603050405020304" pitchFamily="18" charset="0"/>
              </a:rPr>
              <a:t>addgene</a:t>
            </a:r>
            <a:r>
              <a:rPr lang="en-US" sz="2800" dirty="0">
                <a:solidFill>
                  <a:srgbClr val="83036B"/>
                </a:solidFill>
                <a:latin typeface="Times New Roman" panose="02020603050405020304" pitchFamily="18" charset="0"/>
                <a:cs typeface="Times New Roman" panose="02020603050405020304" pitchFamily="18" charset="0"/>
              </a:rPr>
              <a:t>  #117848)</a:t>
            </a:r>
          </a:p>
          <a:p>
            <a:pPr marL="457200" indent="-457200">
              <a:buFont typeface="Arial" panose="020B0604020202020204" pitchFamily="34" charset="0"/>
              <a:buChar char="•"/>
            </a:pPr>
            <a:endParaRPr lang="en-US" sz="2800" dirty="0">
              <a:solidFill>
                <a:srgbClr val="83036B"/>
              </a:solidFill>
              <a:latin typeface="Times New Roman" panose="02020603050405020304" pitchFamily="18" charset="0"/>
              <a:cs typeface="Times New Roman" panose="02020603050405020304" pitchFamily="18" charset="0"/>
            </a:endParaRPr>
          </a:p>
        </p:txBody>
      </p:sp>
      <p:pic>
        <p:nvPicPr>
          <p:cNvPr id="12" name="Google Shape;64;g1efd191b55a_0_0">
            <a:extLst>
              <a:ext uri="{FF2B5EF4-FFF2-40B4-BE49-F238E27FC236}">
                <a16:creationId xmlns:a16="http://schemas.microsoft.com/office/drawing/2014/main" id="{EED6CD74-A3B5-CD10-CF73-20C16D508624}"/>
              </a:ext>
            </a:extLst>
          </p:cNvPr>
          <p:cNvPicPr preferRelativeResize="0"/>
          <p:nvPr/>
        </p:nvPicPr>
        <p:blipFill rotWithShape="1">
          <a:blip r:embed="rId8">
            <a:alphaModFix/>
          </a:blip>
          <a:srcRect t="13551" b="12033"/>
          <a:stretch/>
        </p:blipFill>
        <p:spPr>
          <a:xfrm>
            <a:off x="11425060" y="19748809"/>
            <a:ext cx="5075200" cy="1054826"/>
          </a:xfrm>
          <a:prstGeom prst="rect">
            <a:avLst/>
          </a:prstGeom>
          <a:noFill/>
          <a:ln>
            <a:noFill/>
          </a:ln>
        </p:spPr>
      </p:pic>
      <p:pic>
        <p:nvPicPr>
          <p:cNvPr id="13" name="Google Shape;66;g1efd191b55a_0_0">
            <a:extLst>
              <a:ext uri="{FF2B5EF4-FFF2-40B4-BE49-F238E27FC236}">
                <a16:creationId xmlns:a16="http://schemas.microsoft.com/office/drawing/2014/main" id="{AAF98D2A-679B-D6DA-8471-886420CA5EC9}"/>
              </a:ext>
            </a:extLst>
          </p:cNvPr>
          <p:cNvPicPr preferRelativeResize="0"/>
          <p:nvPr/>
        </p:nvPicPr>
        <p:blipFill rotWithShape="1">
          <a:blip r:embed="rId9">
            <a:alphaModFix/>
          </a:blip>
          <a:srcRect l="9561" t="23329" r="11287" b="23600"/>
          <a:stretch/>
        </p:blipFill>
        <p:spPr>
          <a:xfrm>
            <a:off x="6451480" y="19238287"/>
            <a:ext cx="4592044" cy="1565348"/>
          </a:xfrm>
          <a:prstGeom prst="rect">
            <a:avLst/>
          </a:prstGeom>
          <a:noFill/>
          <a:ln>
            <a:noFill/>
          </a:ln>
        </p:spPr>
      </p:pic>
      <p:pic>
        <p:nvPicPr>
          <p:cNvPr id="14" name="Google Shape;67;g1efd191b55a_0_0">
            <a:extLst>
              <a:ext uri="{FF2B5EF4-FFF2-40B4-BE49-F238E27FC236}">
                <a16:creationId xmlns:a16="http://schemas.microsoft.com/office/drawing/2014/main" id="{16E107F0-CE37-C011-D3EC-1238E4810645}"/>
              </a:ext>
            </a:extLst>
          </p:cNvPr>
          <p:cNvPicPr preferRelativeResize="0"/>
          <p:nvPr/>
        </p:nvPicPr>
        <p:blipFill rotWithShape="1">
          <a:blip r:embed="rId10">
            <a:alphaModFix/>
          </a:blip>
          <a:srcRect/>
          <a:stretch/>
        </p:blipFill>
        <p:spPr>
          <a:xfrm>
            <a:off x="24498758" y="19303599"/>
            <a:ext cx="4047247" cy="1565350"/>
          </a:xfrm>
          <a:prstGeom prst="rect">
            <a:avLst/>
          </a:prstGeom>
          <a:solidFill>
            <a:schemeClr val="accent1">
              <a:lumMod val="20000"/>
              <a:lumOff val="80000"/>
            </a:schemeClr>
          </a:solidFill>
          <a:ln>
            <a:noFill/>
          </a:ln>
        </p:spPr>
      </p:pic>
      <p:pic>
        <p:nvPicPr>
          <p:cNvPr id="15" name="Google Shape;68;g1efd191b55a_0_0">
            <a:extLst>
              <a:ext uri="{FF2B5EF4-FFF2-40B4-BE49-F238E27FC236}">
                <a16:creationId xmlns:a16="http://schemas.microsoft.com/office/drawing/2014/main" id="{F9662B1A-DE3B-54C4-FE03-23BCE18FC682}"/>
              </a:ext>
            </a:extLst>
          </p:cNvPr>
          <p:cNvPicPr preferRelativeResize="0"/>
          <p:nvPr/>
        </p:nvPicPr>
        <p:blipFill rotWithShape="1">
          <a:blip r:embed="rId11">
            <a:alphaModFix/>
          </a:blip>
          <a:srcRect/>
          <a:stretch/>
        </p:blipFill>
        <p:spPr>
          <a:xfrm>
            <a:off x="4297169" y="19130508"/>
            <a:ext cx="1772775" cy="1720275"/>
          </a:xfrm>
          <a:prstGeom prst="rect">
            <a:avLst/>
          </a:prstGeom>
          <a:solidFill>
            <a:schemeClr val="bg1"/>
          </a:solidFill>
          <a:ln>
            <a:noFill/>
          </a:ln>
        </p:spPr>
      </p:pic>
      <p:pic>
        <p:nvPicPr>
          <p:cNvPr id="16" name="Google Shape;69;g1efd191b55a_0_0">
            <a:extLst>
              <a:ext uri="{FF2B5EF4-FFF2-40B4-BE49-F238E27FC236}">
                <a16:creationId xmlns:a16="http://schemas.microsoft.com/office/drawing/2014/main" id="{1A668096-C046-417E-9639-B35CF4307516}"/>
              </a:ext>
            </a:extLst>
          </p:cNvPr>
          <p:cNvPicPr preferRelativeResize="0"/>
          <p:nvPr/>
        </p:nvPicPr>
        <p:blipFill>
          <a:blip r:embed="rId12">
            <a:alphaModFix/>
          </a:blip>
          <a:stretch>
            <a:fillRect/>
          </a:stretch>
        </p:blipFill>
        <p:spPr>
          <a:xfrm>
            <a:off x="29129961" y="19340200"/>
            <a:ext cx="4816123" cy="1565349"/>
          </a:xfrm>
          <a:prstGeom prst="rect">
            <a:avLst/>
          </a:prstGeom>
          <a:solidFill>
            <a:schemeClr val="accent1">
              <a:lumMod val="20000"/>
              <a:lumOff val="80000"/>
            </a:schemeClr>
          </a:solidFill>
          <a:ln>
            <a:noFill/>
          </a:ln>
        </p:spPr>
      </p:pic>
      <p:pic>
        <p:nvPicPr>
          <p:cNvPr id="17" name="Google Shape;70;g1efd191b55a_0_0">
            <a:extLst>
              <a:ext uri="{FF2B5EF4-FFF2-40B4-BE49-F238E27FC236}">
                <a16:creationId xmlns:a16="http://schemas.microsoft.com/office/drawing/2014/main" id="{261479D7-4013-0A0C-1D66-4B31F4AB36E6}"/>
              </a:ext>
            </a:extLst>
          </p:cNvPr>
          <p:cNvPicPr preferRelativeResize="0"/>
          <p:nvPr/>
        </p:nvPicPr>
        <p:blipFill>
          <a:blip r:embed="rId13">
            <a:alphaModFix/>
          </a:blip>
          <a:stretch>
            <a:fillRect/>
          </a:stretch>
        </p:blipFill>
        <p:spPr>
          <a:xfrm>
            <a:off x="16762403" y="19285433"/>
            <a:ext cx="7061181" cy="1565350"/>
          </a:xfrm>
          <a:prstGeom prst="rect">
            <a:avLst/>
          </a:prstGeom>
          <a:solidFill>
            <a:schemeClr val="accent1">
              <a:lumMod val="20000"/>
              <a:lumOff val="80000"/>
            </a:schemeClr>
          </a:solidFill>
          <a:ln>
            <a:noFill/>
          </a:ln>
        </p:spPr>
      </p:pic>
    </p:spTree>
    <p:extLst>
      <p:ext uri="{BB962C8B-B14F-4D97-AF65-F5344CB8AC3E}">
        <p14:creationId xmlns:p14="http://schemas.microsoft.com/office/powerpoint/2010/main" val="217234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8000" b="-108000"/>
          </a:stretch>
        </a:blipFill>
        <a:effectLst/>
      </p:bgPr>
    </p:bg>
    <p:spTree>
      <p:nvGrpSpPr>
        <p:cNvPr id="1" name="Shape 53">
          <a:extLst>
            <a:ext uri="{FF2B5EF4-FFF2-40B4-BE49-F238E27FC236}">
              <a16:creationId xmlns:a16="http://schemas.microsoft.com/office/drawing/2014/main" id="{6F8530F1-B867-7B4C-D852-24E371BDD98A}"/>
            </a:ext>
          </a:extLst>
        </p:cNvPr>
        <p:cNvGrpSpPr/>
        <p:nvPr/>
      </p:nvGrpSpPr>
      <p:grpSpPr>
        <a:xfrm>
          <a:off x="0" y="0"/>
          <a:ext cx="0" cy="0"/>
          <a:chOff x="0" y="0"/>
          <a:chExt cx="0" cy="0"/>
        </a:xfrm>
      </p:grpSpPr>
      <p:sp>
        <p:nvSpPr>
          <p:cNvPr id="61" name="Google Shape;61;g1efd191b55a_0_0">
            <a:extLst>
              <a:ext uri="{FF2B5EF4-FFF2-40B4-BE49-F238E27FC236}">
                <a16:creationId xmlns:a16="http://schemas.microsoft.com/office/drawing/2014/main" id="{02EDD3E6-94AF-3C99-5BF8-7CC70A7264EA}"/>
              </a:ext>
            </a:extLst>
          </p:cNvPr>
          <p:cNvSpPr/>
          <p:nvPr/>
        </p:nvSpPr>
        <p:spPr>
          <a:xfrm>
            <a:off x="3895725" y="9536235"/>
            <a:ext cx="3014184" cy="30141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sp>
        <p:nvSpPr>
          <p:cNvPr id="4" name="Google Shape;58;p1">
            <a:extLst>
              <a:ext uri="{FF2B5EF4-FFF2-40B4-BE49-F238E27FC236}">
                <a16:creationId xmlns:a16="http://schemas.microsoft.com/office/drawing/2014/main" id="{CF4310C0-DE1E-CCBB-9C2B-E73D645AE579}"/>
              </a:ext>
            </a:extLst>
          </p:cNvPr>
          <p:cNvSpPr txBox="1"/>
          <p:nvPr/>
        </p:nvSpPr>
        <p:spPr>
          <a:xfrm>
            <a:off x="261659" y="2560318"/>
            <a:ext cx="17997869" cy="16414912"/>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lvl="0" indent="0" algn="ctr" rtl="0">
              <a:spcBef>
                <a:spcPts val="0"/>
              </a:spcBef>
              <a:spcAft>
                <a:spcPts val="0"/>
              </a:spcAft>
              <a:buNone/>
            </a:pPr>
            <a:r>
              <a:rPr lang="en-US" sz="3600" b="1">
                <a:solidFill>
                  <a:schemeClr val="dk1"/>
                </a:solidFill>
                <a:latin typeface="Times New Roman" panose="02020603050405020304" pitchFamily="18" charset="0"/>
                <a:cs typeface="Times New Roman" panose="02020603050405020304" pitchFamily="18" charset="0"/>
              </a:rPr>
              <a:t>Project Design Step 2</a:t>
            </a: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54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4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4000">
              <a:latin typeface="Times New Roman" panose="02020603050405020304" pitchFamily="18" charset="0"/>
              <a:ea typeface="Calibri"/>
              <a:cs typeface="Times New Roman" panose="02020603050405020304" pitchFamily="18" charset="0"/>
            </a:endParaRPr>
          </a:p>
          <a:p>
            <a:endParaRPr lang="en-US" sz="900" b="0" i="0" u="none" strike="noStrike" cap="none">
              <a:solidFill>
                <a:schemeClr val="dk1"/>
              </a:solidFill>
              <a:latin typeface="Times New Roman" panose="02020603050405020304" pitchFamily="18" charset="0"/>
              <a:ea typeface="Arial"/>
              <a:cs typeface="Times New Roman" panose="02020603050405020304" pitchFamily="18" charset="0"/>
            </a:endParaRPr>
          </a:p>
        </p:txBody>
      </p:sp>
      <p:sp>
        <p:nvSpPr>
          <p:cNvPr id="5" name="Google Shape;55;p1">
            <a:extLst>
              <a:ext uri="{FF2B5EF4-FFF2-40B4-BE49-F238E27FC236}">
                <a16:creationId xmlns:a16="http://schemas.microsoft.com/office/drawing/2014/main" id="{D606A554-88CA-833C-9B90-5F0B10FDF842}"/>
              </a:ext>
            </a:extLst>
          </p:cNvPr>
          <p:cNvSpPr txBox="1"/>
          <p:nvPr/>
        </p:nvSpPr>
        <p:spPr>
          <a:xfrm>
            <a:off x="18679195" y="2568178"/>
            <a:ext cx="18361010" cy="9012885"/>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algn="ctr"/>
            <a:r>
              <a:rPr lang="en" sz="3600" b="1"/>
              <a:t>Overall Challenges</a:t>
            </a: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ea typeface="+mn-lt"/>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p>
            <a:pPr algn="ctr"/>
            <a:r>
              <a:rPr lang="en" sz="3600" b="1"/>
              <a:t>Conclusion</a:t>
            </a:r>
            <a:endParaRPr lang="en-US"/>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pPr algn="ctr"/>
            <a:endParaRPr lang="en" sz="3600" b="1"/>
          </a:p>
          <a:p>
            <a:pPr algn="ctr"/>
            <a:endParaRPr lang="en" sz="3600" b="1"/>
          </a:p>
          <a:p>
            <a:pPr algn="ctr"/>
            <a:r>
              <a:rPr lang="en" sz="3600" b="1"/>
              <a:t>Next steps</a:t>
            </a:r>
            <a:endParaRPr lang="en-US"/>
          </a:p>
          <a:p>
            <a:endParaRPr lang="en-US" sz="2800">
              <a:latin typeface="Times New Roman"/>
              <a:cs typeface="Times New Roman"/>
            </a:endParaRPr>
          </a:p>
          <a:p>
            <a:endParaRPr lang="en-US" sz="2800">
              <a:latin typeface="Times New Roman"/>
              <a:cs typeface="Times New Roman"/>
            </a:endParaRPr>
          </a:p>
          <a:p>
            <a:endParaRPr lang="en-US" sz="2800">
              <a:latin typeface="Times New Roman"/>
              <a:cs typeface="Times New Roman"/>
            </a:endParaRPr>
          </a:p>
          <a:p>
            <a:endParaRPr lang="en-US">
              <a:latin typeface="Times New Roman" panose="02020603050405020304" pitchFamily="18" charset="0"/>
              <a:cs typeface="Times New Roman" panose="02020603050405020304" pitchFamily="18" charset="0"/>
            </a:endParaRPr>
          </a:p>
          <a:p>
            <a:endParaRPr lang="en-US" sz="2000"/>
          </a:p>
        </p:txBody>
      </p:sp>
      <p:sp>
        <p:nvSpPr>
          <p:cNvPr id="7" name="Google Shape;55;p1">
            <a:extLst>
              <a:ext uri="{FF2B5EF4-FFF2-40B4-BE49-F238E27FC236}">
                <a16:creationId xmlns:a16="http://schemas.microsoft.com/office/drawing/2014/main" id="{5F2DACC9-5A86-363E-F52A-79E092D07BB9}"/>
              </a:ext>
            </a:extLst>
          </p:cNvPr>
          <p:cNvSpPr txBox="1"/>
          <p:nvPr/>
        </p:nvSpPr>
        <p:spPr>
          <a:xfrm>
            <a:off x="29791353" y="11991438"/>
            <a:ext cx="7352142" cy="6920005"/>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None/>
            </a:pPr>
            <a:r>
              <a:rPr lang="en" sz="3200" b="1" i="0" u="none" strike="noStrike" cap="none" dirty="0">
                <a:solidFill>
                  <a:srgbClr val="000000"/>
                </a:solidFill>
                <a:latin typeface="Times New Roman" panose="02020603050405020304" pitchFamily="18" charset="0"/>
                <a:cs typeface="Times New Roman" panose="02020603050405020304" pitchFamily="18" charset="0"/>
                <a:sym typeface="Arial"/>
              </a:rPr>
              <a:t>Acknowlegements &amp; References</a:t>
            </a:r>
          </a:p>
          <a:p>
            <a:pPr marL="0" marR="0" lvl="0" indent="0" algn="ctr" rtl="0">
              <a:lnSpc>
                <a:spcPct val="100000"/>
              </a:lnSpc>
              <a:spcBef>
                <a:spcPts val="0"/>
              </a:spcBef>
              <a:spcAft>
                <a:spcPts val="0"/>
              </a:spcAft>
              <a:buNone/>
            </a:pPr>
            <a:endParaRPr lang="en" sz="3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None/>
            </a:pPr>
            <a:endParaRPr lang="en" sz="4000" b="1" dirty="0"/>
          </a:p>
          <a:p>
            <a:pPr marL="0" marR="0" lvl="0" indent="0" algn="ctr" rtl="0">
              <a:lnSpc>
                <a:spcPct val="100000"/>
              </a:lnSpc>
              <a:spcBef>
                <a:spcPts val="0"/>
              </a:spcBef>
              <a:spcAft>
                <a:spcPts val="0"/>
              </a:spcAft>
              <a:buNone/>
            </a:pPr>
            <a:endParaRPr lang="en" sz="3600" b="1" dirty="0"/>
          </a:p>
          <a:p>
            <a:pPr marL="0" marR="0" lvl="0" indent="0" algn="ctr" rtl="0">
              <a:lnSpc>
                <a:spcPct val="100000"/>
              </a:lnSpc>
              <a:spcBef>
                <a:spcPts val="0"/>
              </a:spcBef>
              <a:spcAft>
                <a:spcPts val="0"/>
              </a:spcAft>
              <a:buNone/>
            </a:pPr>
            <a:endParaRPr lang="en" sz="8000" b="1" dirty="0"/>
          </a:p>
          <a:p>
            <a:pPr marL="0" marR="0" lvl="0" indent="0" algn="ctr" rtl="0">
              <a:lnSpc>
                <a:spcPct val="100000"/>
              </a:lnSpc>
              <a:spcBef>
                <a:spcPts val="0"/>
              </a:spcBef>
              <a:spcAft>
                <a:spcPts val="0"/>
              </a:spcAft>
              <a:buNone/>
            </a:pPr>
            <a:endParaRPr lang="en" sz="3600" b="1" dirty="0"/>
          </a:p>
          <a:p>
            <a:pPr marL="0" marR="0" lvl="0" indent="0" algn="ctr" rtl="0">
              <a:lnSpc>
                <a:spcPct val="100000"/>
              </a:lnSpc>
              <a:spcBef>
                <a:spcPts val="0"/>
              </a:spcBef>
              <a:spcAft>
                <a:spcPts val="0"/>
              </a:spcAft>
              <a:buNone/>
            </a:pPr>
            <a:endParaRPr lang="en" sz="4000" b="1" dirty="0"/>
          </a:p>
          <a:p>
            <a:pPr marL="0" marR="0" lvl="0" indent="0" algn="ctr" rtl="0">
              <a:lnSpc>
                <a:spcPct val="100000"/>
              </a:lnSpc>
              <a:spcBef>
                <a:spcPts val="0"/>
              </a:spcBef>
              <a:spcAft>
                <a:spcPts val="0"/>
              </a:spcAft>
              <a:buNone/>
            </a:pPr>
            <a:endParaRPr lang="en" sz="3600" b="1" dirty="0"/>
          </a:p>
          <a:p>
            <a:pPr marL="0" marR="0" lvl="0" indent="0" algn="ctr" rtl="0">
              <a:lnSpc>
                <a:spcPct val="100000"/>
              </a:lnSpc>
              <a:spcBef>
                <a:spcPts val="0"/>
              </a:spcBef>
              <a:spcAft>
                <a:spcPts val="0"/>
              </a:spcAft>
              <a:buNone/>
            </a:pPr>
            <a:endParaRPr lang="en" sz="3600" b="1" dirty="0"/>
          </a:p>
          <a:p>
            <a:pPr marL="0" marR="0" lvl="0" indent="0" algn="ctr" rtl="0">
              <a:lnSpc>
                <a:spcPct val="100000"/>
              </a:lnSpc>
              <a:spcBef>
                <a:spcPts val="0"/>
              </a:spcBef>
              <a:spcAft>
                <a:spcPts val="0"/>
              </a:spcAft>
              <a:buNone/>
            </a:pPr>
            <a:endParaRPr lang="en" sz="5400" b="1"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US" sz="2000" dirty="0">
              <a:solidFill>
                <a:srgbClr val="000000"/>
              </a:solidFill>
            </a:endParaRPr>
          </a:p>
        </p:txBody>
      </p:sp>
      <p:grpSp>
        <p:nvGrpSpPr>
          <p:cNvPr id="22" name="Group 21">
            <a:extLst>
              <a:ext uri="{FF2B5EF4-FFF2-40B4-BE49-F238E27FC236}">
                <a16:creationId xmlns:a16="http://schemas.microsoft.com/office/drawing/2014/main" id="{F6B2DD6C-C5B1-2DE2-4A37-A8A740AE3ED1}"/>
              </a:ext>
            </a:extLst>
          </p:cNvPr>
          <p:cNvGrpSpPr/>
          <p:nvPr/>
        </p:nvGrpSpPr>
        <p:grpSpPr>
          <a:xfrm>
            <a:off x="18562157" y="11966805"/>
            <a:ext cx="10736743" cy="6796894"/>
            <a:chOff x="17693260" y="11349206"/>
            <a:chExt cx="10778934" cy="6796894"/>
          </a:xfrm>
        </p:grpSpPr>
        <p:grpSp>
          <p:nvGrpSpPr>
            <p:cNvPr id="12" name="Group 11">
              <a:extLst>
                <a:ext uri="{FF2B5EF4-FFF2-40B4-BE49-F238E27FC236}">
                  <a16:creationId xmlns:a16="http://schemas.microsoft.com/office/drawing/2014/main" id="{C91427CE-76FD-98D5-43A3-2CCCC1F4645A}"/>
                </a:ext>
              </a:extLst>
            </p:cNvPr>
            <p:cNvGrpSpPr/>
            <p:nvPr/>
          </p:nvGrpSpPr>
          <p:grpSpPr>
            <a:xfrm>
              <a:off x="17693260" y="11349206"/>
              <a:ext cx="10778934" cy="6796894"/>
              <a:chOff x="24881150" y="2897588"/>
              <a:chExt cx="6887056" cy="6796894"/>
            </a:xfrm>
          </p:grpSpPr>
          <p:sp>
            <p:nvSpPr>
              <p:cNvPr id="6" name="Google Shape;55;p1">
                <a:extLst>
                  <a:ext uri="{FF2B5EF4-FFF2-40B4-BE49-F238E27FC236}">
                    <a16:creationId xmlns:a16="http://schemas.microsoft.com/office/drawing/2014/main" id="{4A46BBFF-FDD7-9B94-E8C1-D5183B6CD9D4}"/>
                  </a:ext>
                </a:extLst>
              </p:cNvPr>
              <p:cNvSpPr txBox="1"/>
              <p:nvPr/>
            </p:nvSpPr>
            <p:spPr>
              <a:xfrm>
                <a:off x="24881150" y="2897588"/>
                <a:ext cx="6887056" cy="6796894"/>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None/>
                </a:pPr>
                <a:endParaRPr lang="en" sz="13800" b="1">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 sz="4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 sz="4000" b="1">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 sz="4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US" sz="4400" b="1"/>
              </a:p>
              <a:p>
                <a:pPr marL="0" marR="0" lvl="0" indent="0" algn="l" rtl="0">
                  <a:lnSpc>
                    <a:spcPct val="100000"/>
                  </a:lnSpc>
                  <a:spcBef>
                    <a:spcPts val="0"/>
                  </a:spcBef>
                  <a:spcAft>
                    <a:spcPts val="0"/>
                  </a:spcAft>
                  <a:buNone/>
                </a:pPr>
                <a:endParaRPr lang="en-US" sz="4000" i="0" u="none" strike="noStrike" cap="none">
                  <a:solidFill>
                    <a:srgbClr val="000000"/>
                  </a:solidFill>
                </a:endParaRPr>
              </a:p>
              <a:p>
                <a:pPr marL="0" marR="0" lvl="0" indent="0" algn="l" rtl="0">
                  <a:lnSpc>
                    <a:spcPct val="100000"/>
                  </a:lnSpc>
                  <a:spcBef>
                    <a:spcPts val="0"/>
                  </a:spcBef>
                  <a:spcAft>
                    <a:spcPts val="0"/>
                  </a:spcAft>
                  <a:buNone/>
                </a:pPr>
                <a:endParaRPr lang="en-US" sz="4400">
                  <a:solidFill>
                    <a:srgbClr val="000000"/>
                  </a:solidFill>
                </a:endParaRPr>
              </a:p>
              <a:p>
                <a:pPr marL="0" marR="0" lvl="0" indent="0" algn="l" rtl="0">
                  <a:lnSpc>
                    <a:spcPct val="100000"/>
                  </a:lnSpc>
                  <a:spcBef>
                    <a:spcPts val="0"/>
                  </a:spcBef>
                  <a:spcAft>
                    <a:spcPts val="0"/>
                  </a:spcAft>
                  <a:buNone/>
                </a:pPr>
                <a:endParaRPr lang="en-US" sz="4800">
                  <a:solidFill>
                    <a:srgbClr val="000000"/>
                  </a:solidFill>
                </a:endParaRPr>
              </a:p>
            </p:txBody>
          </p:sp>
          <p:sp>
            <p:nvSpPr>
              <p:cNvPr id="58" name="Google Shape;58;g1efd191b55a_0_0">
                <a:extLst>
                  <a:ext uri="{FF2B5EF4-FFF2-40B4-BE49-F238E27FC236}">
                    <a16:creationId xmlns:a16="http://schemas.microsoft.com/office/drawing/2014/main" id="{88EE717F-E90D-598D-0A50-1BFB776699ED}"/>
                  </a:ext>
                </a:extLst>
              </p:cNvPr>
              <p:cNvSpPr txBox="1"/>
              <p:nvPr/>
            </p:nvSpPr>
            <p:spPr>
              <a:xfrm>
                <a:off x="25843166" y="3206916"/>
                <a:ext cx="4963023" cy="784943"/>
              </a:xfrm>
              <a:prstGeom prst="rect">
                <a:avLst/>
              </a:prstGeom>
              <a:noFill/>
              <a:ln w="9525" cap="flat" cmpd="sng">
                <a:noFill/>
                <a:prstDash val="solid"/>
                <a:round/>
                <a:headEnd type="none" w="sm" len="sm"/>
                <a:tailEnd type="none" w="sm" len="sm"/>
              </a:ln>
            </p:spPr>
            <p:txBody>
              <a:bodyPr spcFirstLastPara="1" wrap="square" lIns="58500" tIns="58500" rIns="58500" bIns="58500" anchor="ctr" anchorCtr="0">
                <a:noAutofit/>
              </a:bodyPr>
              <a:lstStyle/>
              <a:p>
                <a:pPr marL="32512" marR="0" lvl="0" algn="ctr" rtl="0">
                  <a:lnSpc>
                    <a:spcPct val="100000"/>
                  </a:lnSpc>
                  <a:spcBef>
                    <a:spcPts val="0"/>
                  </a:spcBef>
                  <a:spcAft>
                    <a:spcPts val="0"/>
                  </a:spcAft>
                  <a:buClr>
                    <a:schemeClr val="dk1"/>
                  </a:buClr>
                  <a:buSzPts val="2800"/>
                </a:pPr>
                <a:r>
                  <a:rPr lang="en-US" sz="3600" b="1" i="0" u="none" strike="noStrike" cap="none">
                    <a:solidFill>
                      <a:schemeClr val="dk1"/>
                    </a:solidFill>
                    <a:latin typeface="Calibri"/>
                    <a:ea typeface="Calibri"/>
                    <a:cs typeface="Calibri"/>
                    <a:sym typeface="Calibri"/>
                  </a:rPr>
                  <a:t>Team Elemental Alliance</a:t>
                </a:r>
              </a:p>
              <a:p>
                <a:pPr marL="32512" marR="0" lvl="0" algn="ctr" rtl="0">
                  <a:lnSpc>
                    <a:spcPct val="100000"/>
                  </a:lnSpc>
                  <a:spcBef>
                    <a:spcPts val="0"/>
                  </a:spcBef>
                  <a:spcAft>
                    <a:spcPts val="0"/>
                  </a:spcAft>
                  <a:buClr>
                    <a:schemeClr val="dk1"/>
                  </a:buClr>
                  <a:buSzPts val="2800"/>
                </a:pPr>
                <a:endParaRPr lang="en-US" sz="3600" b="1" i="0" u="none" strike="noStrike" cap="none">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599999FA-A22B-3E76-7F0D-6F46795DE833}"/>
                  </a:ext>
                </a:extLst>
              </p:cNvPr>
              <p:cNvSpPr txBox="1"/>
              <p:nvPr/>
            </p:nvSpPr>
            <p:spPr>
              <a:xfrm flipH="1">
                <a:off x="29459291" y="4056175"/>
                <a:ext cx="1903983" cy="353943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Front row</a:t>
                </a:r>
                <a:r>
                  <a:rPr lang="en-US" sz="2800" dirty="0">
                    <a:latin typeface="Times New Roman" panose="02020603050405020304" pitchFamily="18" charset="0"/>
                    <a:cs typeface="Times New Roman" panose="02020603050405020304" pitchFamily="18" charset="0"/>
                  </a:rPr>
                  <a:t>: Warren Oliver, Margarita Mendiola-Santoyo</a:t>
                </a:r>
              </a:p>
              <a:p>
                <a:r>
                  <a:rPr lang="en-US" sz="2800" b="1" dirty="0">
                    <a:latin typeface="Times New Roman" panose="02020603050405020304" pitchFamily="18" charset="0"/>
                    <a:cs typeface="Times New Roman" panose="02020603050405020304" pitchFamily="18" charset="0"/>
                  </a:rPr>
                  <a:t>Back row: </a:t>
                </a:r>
                <a:r>
                  <a:rPr lang="en-US" sz="2800" dirty="0">
                    <a:latin typeface="Times New Roman" panose="02020603050405020304" pitchFamily="18" charset="0"/>
                    <a:cs typeface="Times New Roman" panose="02020603050405020304" pitchFamily="18" charset="0"/>
                  </a:rPr>
                  <a:t>Lisbet Ortiz Arreaga, </a:t>
                </a:r>
                <a:r>
                  <a:rPr lang="en-US" sz="2800" dirty="0" err="1">
                    <a:latin typeface="Times New Roman" panose="02020603050405020304" pitchFamily="18" charset="0"/>
                    <a:cs typeface="Times New Roman" panose="02020603050405020304" pitchFamily="18" charset="0"/>
                  </a:rPr>
                  <a:t>Mahabubul</a:t>
                </a:r>
                <a:r>
                  <a:rPr lang="en-US" sz="2800" dirty="0">
                    <a:latin typeface="Times New Roman" panose="02020603050405020304" pitchFamily="18" charset="0"/>
                    <a:cs typeface="Times New Roman" panose="02020603050405020304" pitchFamily="18" charset="0"/>
                  </a:rPr>
                  <a:t> Hasan </a:t>
                </a:r>
                <a:r>
                  <a:rPr lang="en-US" sz="2800" dirty="0" err="1">
                    <a:latin typeface="Times New Roman" panose="02020603050405020304" pitchFamily="18" charset="0"/>
                    <a:cs typeface="Times New Roman" panose="02020603050405020304" pitchFamily="18" charset="0"/>
                  </a:rPr>
                  <a:t>Sowrav,Yamileth</a:t>
                </a:r>
                <a:r>
                  <a:rPr lang="en-US" sz="2800" dirty="0">
                    <a:latin typeface="Times New Roman" panose="02020603050405020304" pitchFamily="18" charset="0"/>
                    <a:cs typeface="Times New Roman" panose="02020603050405020304" pitchFamily="18" charset="0"/>
                  </a:rPr>
                  <a:t> Manzano-Ortiz</a:t>
                </a:r>
              </a:p>
            </p:txBody>
          </p:sp>
          <p:sp>
            <p:nvSpPr>
              <p:cNvPr id="11" name="TextBox 10">
                <a:extLst>
                  <a:ext uri="{FF2B5EF4-FFF2-40B4-BE49-F238E27FC236}">
                    <a16:creationId xmlns:a16="http://schemas.microsoft.com/office/drawing/2014/main" id="{3845ADE0-CD5C-B7EC-4AC6-8FB0A4634F66}"/>
                  </a:ext>
                </a:extLst>
              </p:cNvPr>
              <p:cNvSpPr txBox="1"/>
              <p:nvPr/>
            </p:nvSpPr>
            <p:spPr>
              <a:xfrm>
                <a:off x="25401580" y="8180611"/>
                <a:ext cx="5961694"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This is our teams first-year.  Several team members are returned next year to turn our research design into research method.</a:t>
                </a:r>
              </a:p>
            </p:txBody>
          </p:sp>
        </p:grpSp>
        <p:pic>
          <p:nvPicPr>
            <p:cNvPr id="3" name="Picture 2" descr="A group of people in white lab coats&#10;&#10;AI-generated content may be incorrect.">
              <a:extLst>
                <a:ext uri="{FF2B5EF4-FFF2-40B4-BE49-F238E27FC236}">
                  <a16:creationId xmlns:a16="http://schemas.microsoft.com/office/drawing/2014/main" id="{04703071-A1A9-D2EB-65CB-C1247E0D30BA}"/>
                </a:ext>
              </a:extLst>
            </p:cNvPr>
            <p:cNvPicPr>
              <a:picLocks noChangeAspect="1"/>
            </p:cNvPicPr>
            <p:nvPr/>
          </p:nvPicPr>
          <p:blipFill>
            <a:blip r:embed="rId4"/>
            <a:srcRect t="6831" r="343" b="9142"/>
            <a:stretch/>
          </p:blipFill>
          <p:spPr>
            <a:xfrm>
              <a:off x="18208837" y="12250280"/>
              <a:ext cx="6411448" cy="4054456"/>
            </a:xfrm>
            <a:prstGeom prst="rect">
              <a:avLst/>
            </a:prstGeom>
          </p:spPr>
        </p:pic>
      </p:grpSp>
      <p:sp>
        <p:nvSpPr>
          <p:cNvPr id="13" name="TextBox 3">
            <a:extLst>
              <a:ext uri="{FF2B5EF4-FFF2-40B4-BE49-F238E27FC236}">
                <a16:creationId xmlns:a16="http://schemas.microsoft.com/office/drawing/2014/main" id="{E0BF34FA-8F3D-CECC-E233-E265BA04C584}"/>
              </a:ext>
            </a:extLst>
          </p:cNvPr>
          <p:cNvSpPr txBox="1"/>
          <p:nvPr/>
        </p:nvSpPr>
        <p:spPr>
          <a:xfrm>
            <a:off x="365015" y="16534265"/>
            <a:ext cx="17791156" cy="2246769"/>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latin typeface="Times New Roman"/>
                <a:ea typeface="+mn-lt"/>
                <a:cs typeface="+mn-lt"/>
              </a:rPr>
              <a:t>Figure G: </a:t>
            </a:r>
            <a:r>
              <a:rPr lang="en-US" sz="2800" dirty="0">
                <a:latin typeface="Times New Roman"/>
                <a:ea typeface="+mn-lt"/>
                <a:cs typeface="+mn-lt"/>
              </a:rPr>
              <a:t>Proposed gene expression of the shuttle vector in </a:t>
            </a:r>
            <a:r>
              <a:rPr lang="en-US" sz="2800" i="1" dirty="0">
                <a:latin typeface="Times New Roman"/>
                <a:ea typeface="+mn-lt"/>
                <a:cs typeface="+mn-lt"/>
              </a:rPr>
              <a:t>E. coli.</a:t>
            </a:r>
            <a:r>
              <a:rPr lang="en-US" sz="2800" dirty="0">
                <a:latin typeface="Times New Roman"/>
                <a:ea typeface="+mn-lt"/>
                <a:cs typeface="+mn-lt"/>
              </a:rPr>
              <a:t> ITPG will be used to induce the lac promoter leading to the transcription of the ATF1, an enzyme essential </a:t>
            </a:r>
            <a:r>
              <a:rPr lang="en-US" sz="2800" b="0" i="0" dirty="0">
                <a:solidFill>
                  <a:srgbClr val="333333"/>
                </a:solidFill>
                <a:effectLst/>
                <a:latin typeface="Times New Roman" panose="02020603050405020304" pitchFamily="18" charset="0"/>
                <a:cs typeface="Times New Roman" panose="02020603050405020304" pitchFamily="18" charset="0"/>
              </a:rPr>
              <a:t>in the catalysis of the reaction converting it so isoamyl alcohol </a:t>
            </a:r>
            <a:r>
              <a:rPr lang="en-US" sz="2800" dirty="0">
                <a:latin typeface="Times New Roman"/>
                <a:ea typeface="+mn-lt"/>
                <a:cs typeface="+mn-lt"/>
              </a:rPr>
              <a:t>creating a strong banana small and</a:t>
            </a:r>
            <a:r>
              <a:rPr lang="en-US" sz="2800" i="1" dirty="0">
                <a:latin typeface="Times New Roman"/>
                <a:ea typeface="+mn-lt"/>
                <a:cs typeface="+mn-lt"/>
              </a:rPr>
              <a:t> </a:t>
            </a:r>
            <a:r>
              <a:rPr lang="en-US" sz="2800" i="1" dirty="0" err="1">
                <a:latin typeface="Times New Roman"/>
                <a:ea typeface="+mn-lt"/>
                <a:cs typeface="+mn-lt"/>
              </a:rPr>
              <a:t>tsPurple</a:t>
            </a:r>
            <a:r>
              <a:rPr lang="en-US" sz="2800" i="1" dirty="0">
                <a:latin typeface="Times New Roman"/>
                <a:ea typeface="+mn-lt"/>
                <a:cs typeface="+mn-lt"/>
              </a:rPr>
              <a:t> </a:t>
            </a:r>
            <a:r>
              <a:rPr lang="en-US" sz="2800" dirty="0">
                <a:latin typeface="Times New Roman"/>
                <a:ea typeface="+mn-lt"/>
                <a:cs typeface="+mn-lt"/>
              </a:rPr>
              <a:t>reporter gene a as natural occurring chromoprotein found in sea anemone [10]. </a:t>
            </a:r>
            <a:r>
              <a:rPr lang="en-US" sz="2800" b="1" dirty="0">
                <a:latin typeface="Times New Roman"/>
                <a:ea typeface="+mn-lt"/>
                <a:cs typeface="+mn-lt"/>
              </a:rPr>
              <a:t>Figure H: </a:t>
            </a:r>
            <a:r>
              <a:rPr lang="en-US" sz="2800" dirty="0">
                <a:latin typeface="Times New Roman"/>
                <a:ea typeface="+mn-lt"/>
                <a:cs typeface="+mn-lt"/>
              </a:rPr>
              <a:t>Proposed gene expression of the shuttle vector in </a:t>
            </a:r>
            <a:r>
              <a:rPr lang="en-US" sz="2800" i="1" dirty="0">
                <a:latin typeface="Times New Roman"/>
                <a:ea typeface="+mn-lt"/>
                <a:cs typeface="+mn-lt"/>
              </a:rPr>
              <a:t>Lactobacillus </a:t>
            </a:r>
            <a:r>
              <a:rPr lang="en-US" sz="2800" i="1" dirty="0" err="1">
                <a:latin typeface="Times New Roman"/>
                <a:ea typeface="+mn-lt"/>
                <a:cs typeface="+mn-lt"/>
              </a:rPr>
              <a:t>paracasei</a:t>
            </a:r>
            <a:r>
              <a:rPr lang="en-US" sz="2800" i="1" dirty="0">
                <a:latin typeface="Times New Roman"/>
                <a:ea typeface="+mn-lt"/>
                <a:cs typeface="+mn-lt"/>
              </a:rPr>
              <a:t>. </a:t>
            </a:r>
            <a:r>
              <a:rPr lang="en-US" sz="2800" dirty="0">
                <a:latin typeface="Times New Roman"/>
                <a:ea typeface="+mn-lt"/>
                <a:cs typeface="+mn-lt"/>
              </a:rPr>
              <a:t>Nisin will be used to induced the </a:t>
            </a:r>
            <a:r>
              <a:rPr lang="en-US" sz="2800" dirty="0" err="1">
                <a:latin typeface="Times New Roman"/>
                <a:ea typeface="+mn-lt"/>
                <a:cs typeface="+mn-lt"/>
              </a:rPr>
              <a:t>PnisA</a:t>
            </a:r>
            <a:r>
              <a:rPr lang="en-US" sz="2800" dirty="0">
                <a:latin typeface="Times New Roman"/>
                <a:ea typeface="+mn-lt"/>
                <a:cs typeface="+mn-lt"/>
              </a:rPr>
              <a:t> promoter leading to the transcription of the enzyme </a:t>
            </a:r>
            <a:r>
              <a:rPr lang="en-US" sz="2800" dirty="0" err="1">
                <a:latin typeface="Times New Roman"/>
                <a:ea typeface="+mn-lt"/>
                <a:cs typeface="+mn-lt"/>
              </a:rPr>
              <a:t>AAtase</a:t>
            </a:r>
            <a:r>
              <a:rPr lang="en-US" sz="2800" dirty="0">
                <a:latin typeface="Times New Roman"/>
                <a:ea typeface="+mn-lt"/>
                <a:cs typeface="+mn-lt"/>
              </a:rPr>
              <a:t> and </a:t>
            </a:r>
            <a:r>
              <a:rPr lang="en-US" sz="2800" dirty="0" err="1">
                <a:latin typeface="Times New Roman"/>
                <a:ea typeface="+mn-lt"/>
                <a:cs typeface="+mn-lt"/>
              </a:rPr>
              <a:t>tsPurple</a:t>
            </a:r>
            <a:r>
              <a:rPr lang="en-US" sz="2800" dirty="0">
                <a:latin typeface="Times New Roman"/>
                <a:ea typeface="+mn-lt"/>
                <a:cs typeface="+mn-lt"/>
              </a:rPr>
              <a:t> chromoprotein [10].</a:t>
            </a:r>
            <a:endParaRPr lang="en-US" sz="2800" dirty="0">
              <a:latin typeface="Times New Roman"/>
              <a:cs typeface="Times New Roman"/>
            </a:endParaRPr>
          </a:p>
        </p:txBody>
      </p:sp>
      <p:sp>
        <p:nvSpPr>
          <p:cNvPr id="21" name="TextBox 20">
            <a:extLst>
              <a:ext uri="{FF2B5EF4-FFF2-40B4-BE49-F238E27FC236}">
                <a16:creationId xmlns:a16="http://schemas.microsoft.com/office/drawing/2014/main" id="{57B44AD4-916A-460F-DC3E-7E7F3938FEF7}"/>
              </a:ext>
            </a:extLst>
          </p:cNvPr>
          <p:cNvSpPr txBox="1"/>
          <p:nvPr/>
        </p:nvSpPr>
        <p:spPr>
          <a:xfrm>
            <a:off x="489130" y="3258828"/>
            <a:ext cx="17621944" cy="4031873"/>
          </a:xfrm>
          <a:prstGeom prst="rect">
            <a:avLst/>
          </a:prstGeom>
          <a:noFill/>
        </p:spPr>
        <p:txBody>
          <a:bodyPr wrap="square" rtlCol="0">
            <a:spAutoFit/>
          </a:bodyPr>
          <a:lstStyle/>
          <a:p>
            <a:r>
              <a:rPr lang="en-US" sz="3200" b="1" dirty="0">
                <a:latin typeface="Times New Roman" panose="02020603050405020304" pitchFamily="18" charset="0"/>
                <a:ea typeface="Calibri"/>
                <a:cs typeface="Times New Roman" panose="02020603050405020304" pitchFamily="18" charset="0"/>
              </a:rPr>
              <a:t>Step 2</a:t>
            </a:r>
            <a:r>
              <a:rPr lang="en-US" sz="3200" dirty="0">
                <a:latin typeface="Times New Roman" panose="02020603050405020304" pitchFamily="18" charset="0"/>
                <a:ea typeface="Calibri"/>
                <a:cs typeface="Times New Roman" panose="02020603050405020304" pitchFamily="18" charset="0"/>
              </a:rPr>
              <a:t>: In this step we will induce the expression of our target genes first in </a:t>
            </a:r>
            <a:r>
              <a:rPr lang="en-US" sz="3200" i="1" dirty="0">
                <a:latin typeface="Times New Roman" panose="02020603050405020304" pitchFamily="18" charset="0"/>
                <a:ea typeface="Calibri"/>
                <a:cs typeface="Times New Roman" panose="02020603050405020304" pitchFamily="18" charset="0"/>
              </a:rPr>
              <a:t>E. Coli </a:t>
            </a:r>
            <a:r>
              <a:rPr lang="en-US" sz="3200" dirty="0">
                <a:latin typeface="Times New Roman" panose="02020603050405020304" pitchFamily="18" charset="0"/>
                <a:ea typeface="Calibri"/>
                <a:cs typeface="Times New Roman" panose="02020603050405020304" pitchFamily="18" charset="0"/>
              </a:rPr>
              <a:t>by adding ITPG which activates the lac promoter. The first gene encodes  the acetal transferase enzyme that converts isoamyl alcohol into isoamyl acetate, expressing a strong banana odor and smell. The second gene encodes a purple chromoprotein </a:t>
            </a:r>
            <a:r>
              <a:rPr lang="en-US" sz="3200" dirty="0" err="1">
                <a:latin typeface="Times New Roman" panose="02020603050405020304" pitchFamily="18" charset="0"/>
                <a:ea typeface="Calibri"/>
                <a:cs typeface="Times New Roman" panose="02020603050405020304" pitchFamily="18" charset="0"/>
              </a:rPr>
              <a:t>tsPurple</a:t>
            </a:r>
            <a:r>
              <a:rPr lang="en-US" sz="3200" dirty="0">
                <a:latin typeface="Times New Roman" panose="02020603050405020304" pitchFamily="18" charset="0"/>
                <a:ea typeface="Calibri"/>
                <a:cs typeface="Times New Roman" panose="02020603050405020304" pitchFamily="18" charset="0"/>
              </a:rPr>
              <a:t> (Tinsel Purple) which acts as a visual marker of successful transformation. </a:t>
            </a:r>
          </a:p>
          <a:p>
            <a:r>
              <a:rPr lang="en-US" sz="3200" dirty="0">
                <a:latin typeface="Times New Roman" panose="02020603050405020304" pitchFamily="18" charset="0"/>
                <a:ea typeface="Calibri"/>
                <a:cs typeface="Times New Roman" panose="02020603050405020304" pitchFamily="18" charset="0"/>
              </a:rPr>
              <a:t>After amplification of our plasmid in </a:t>
            </a:r>
            <a:r>
              <a:rPr lang="en-US" sz="3200" i="1" dirty="0">
                <a:latin typeface="Times New Roman" panose="02020603050405020304" pitchFamily="18" charset="0"/>
                <a:ea typeface="Calibri"/>
                <a:cs typeface="Times New Roman" panose="02020603050405020304" pitchFamily="18" charset="0"/>
              </a:rPr>
              <a:t>E. Coli</a:t>
            </a:r>
            <a:r>
              <a:rPr lang="en-US" sz="3200" dirty="0">
                <a:latin typeface="Times New Roman" panose="02020603050405020304" pitchFamily="18" charset="0"/>
                <a:ea typeface="Calibri"/>
                <a:cs typeface="Times New Roman" panose="02020603050405020304" pitchFamily="18" charset="0"/>
              </a:rPr>
              <a:t>, the plasmid will be extracted and transformed into </a:t>
            </a:r>
            <a:r>
              <a:rPr lang="en-US" sz="3200" i="1" dirty="0" err="1">
                <a:latin typeface="Times New Roman" panose="02020603050405020304" pitchFamily="18" charset="0"/>
                <a:ea typeface="Calibri"/>
                <a:cs typeface="Times New Roman" panose="02020603050405020304" pitchFamily="18" charset="0"/>
              </a:rPr>
              <a:t>Lactobicilus</a:t>
            </a:r>
            <a:r>
              <a:rPr lang="en-US" sz="3200" i="1" dirty="0">
                <a:latin typeface="Times New Roman" panose="02020603050405020304" pitchFamily="18" charset="0"/>
                <a:ea typeface="Calibri"/>
                <a:cs typeface="Times New Roman" panose="02020603050405020304" pitchFamily="18" charset="0"/>
              </a:rPr>
              <a:t> </a:t>
            </a:r>
            <a:r>
              <a:rPr lang="en-US" sz="3200" i="1" dirty="0" err="1">
                <a:latin typeface="Times New Roman" panose="02020603050405020304" pitchFamily="18" charset="0"/>
                <a:ea typeface="Calibri"/>
                <a:cs typeface="Times New Roman" panose="02020603050405020304" pitchFamily="18" charset="0"/>
              </a:rPr>
              <a:t>paracasei</a:t>
            </a:r>
            <a:r>
              <a:rPr lang="en-US" sz="3200" i="1" dirty="0">
                <a:latin typeface="Times New Roman" panose="02020603050405020304" pitchFamily="18" charset="0"/>
                <a:ea typeface="Calibri"/>
                <a:cs typeface="Times New Roman" panose="02020603050405020304" pitchFamily="18" charset="0"/>
              </a:rPr>
              <a:t>.  </a:t>
            </a:r>
            <a:r>
              <a:rPr lang="en-US" sz="3200" dirty="0">
                <a:latin typeface="Times New Roman" panose="02020603050405020304" pitchFamily="18" charset="0"/>
                <a:ea typeface="Calibri"/>
                <a:cs typeface="Times New Roman" panose="02020603050405020304" pitchFamily="18" charset="0"/>
              </a:rPr>
              <a:t>Followed by expression of the target genes in a new host, </a:t>
            </a:r>
            <a:r>
              <a:rPr lang="en-US" sz="3200" i="1" dirty="0">
                <a:latin typeface="Times New Roman" panose="02020603050405020304" pitchFamily="18" charset="0"/>
                <a:ea typeface="Calibri"/>
                <a:cs typeface="Times New Roman" panose="02020603050405020304" pitchFamily="18" charset="0"/>
              </a:rPr>
              <a:t>L. </a:t>
            </a:r>
            <a:r>
              <a:rPr lang="en-US" sz="3200" i="1" dirty="0" err="1">
                <a:latin typeface="Times New Roman" panose="02020603050405020304" pitchFamily="18" charset="0"/>
                <a:ea typeface="Calibri"/>
                <a:cs typeface="Times New Roman" panose="02020603050405020304" pitchFamily="18" charset="0"/>
              </a:rPr>
              <a:t>paracasei</a:t>
            </a:r>
            <a:r>
              <a:rPr lang="en-US" sz="3200" i="1" dirty="0">
                <a:latin typeface="Times New Roman" panose="02020603050405020304" pitchFamily="18" charset="0"/>
                <a:ea typeface="Calibri"/>
                <a:cs typeface="Times New Roman" panose="02020603050405020304" pitchFamily="18" charset="0"/>
              </a:rPr>
              <a:t> </a:t>
            </a:r>
            <a:r>
              <a:rPr lang="en-US" sz="3200" dirty="0">
                <a:latin typeface="Times New Roman" panose="02020603050405020304" pitchFamily="18" charset="0"/>
                <a:ea typeface="Calibri"/>
                <a:cs typeface="Times New Roman" panose="02020603050405020304" pitchFamily="18" charset="0"/>
              </a:rPr>
              <a:t>but instead of ITPG, Nisin will be added which will activate the </a:t>
            </a:r>
            <a:r>
              <a:rPr lang="en-US" sz="3200" dirty="0" err="1">
                <a:latin typeface="Times New Roman" panose="02020603050405020304" pitchFamily="18" charset="0"/>
                <a:ea typeface="Calibri"/>
                <a:cs typeface="Times New Roman" panose="02020603050405020304" pitchFamily="18" charset="0"/>
              </a:rPr>
              <a:t>PnisA</a:t>
            </a:r>
            <a:r>
              <a:rPr lang="en-US" sz="3200" dirty="0">
                <a:latin typeface="Times New Roman" panose="02020603050405020304" pitchFamily="18" charset="0"/>
                <a:ea typeface="Calibri"/>
                <a:cs typeface="Times New Roman" panose="02020603050405020304" pitchFamily="18" charset="0"/>
              </a:rPr>
              <a:t> promoter. </a:t>
            </a:r>
          </a:p>
          <a:p>
            <a:endParaRPr lang="en-US" sz="32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3992E26C-59E5-85D7-AB50-5787DBCD7062}"/>
              </a:ext>
            </a:extLst>
          </p:cNvPr>
          <p:cNvGrpSpPr/>
          <p:nvPr/>
        </p:nvGrpSpPr>
        <p:grpSpPr>
          <a:xfrm>
            <a:off x="744561" y="6912860"/>
            <a:ext cx="17366513" cy="9200471"/>
            <a:chOff x="798822" y="7032417"/>
            <a:chExt cx="10268780" cy="7515906"/>
          </a:xfrm>
        </p:grpSpPr>
        <p:grpSp>
          <p:nvGrpSpPr>
            <p:cNvPr id="14" name="Group 13">
              <a:extLst>
                <a:ext uri="{FF2B5EF4-FFF2-40B4-BE49-F238E27FC236}">
                  <a16:creationId xmlns:a16="http://schemas.microsoft.com/office/drawing/2014/main" id="{356D5966-E165-D91B-BC3B-DF121536909C}"/>
                </a:ext>
              </a:extLst>
            </p:cNvPr>
            <p:cNvGrpSpPr/>
            <p:nvPr/>
          </p:nvGrpSpPr>
          <p:grpSpPr>
            <a:xfrm>
              <a:off x="798822" y="7154122"/>
              <a:ext cx="10268780" cy="7394201"/>
              <a:chOff x="-1544956" y="2971188"/>
              <a:chExt cx="5923862" cy="3966463"/>
            </a:xfrm>
          </p:grpSpPr>
          <p:pic>
            <p:nvPicPr>
              <p:cNvPr id="15" name="Picture 14" descr="A diagram of lactose&#10;&#10;AI-generated content may be incorrect.">
                <a:extLst>
                  <a:ext uri="{FF2B5EF4-FFF2-40B4-BE49-F238E27FC236}">
                    <a16:creationId xmlns:a16="http://schemas.microsoft.com/office/drawing/2014/main" id="{ECD840B0-94BB-2F88-7572-443A5341F07D}"/>
                  </a:ext>
                </a:extLst>
              </p:cNvPr>
              <p:cNvPicPr>
                <a:picLocks noChangeAspect="1"/>
              </p:cNvPicPr>
              <p:nvPr/>
            </p:nvPicPr>
            <p:blipFill>
              <a:blip r:embed="rId5"/>
              <a:stretch>
                <a:fillRect/>
              </a:stretch>
            </p:blipFill>
            <p:spPr>
              <a:xfrm>
                <a:off x="-1544956" y="5032651"/>
                <a:ext cx="5923862" cy="1905000"/>
              </a:xfrm>
              <a:prstGeom prst="rect">
                <a:avLst/>
              </a:prstGeom>
            </p:spPr>
          </p:pic>
          <p:pic>
            <p:nvPicPr>
              <p:cNvPr id="16" name="Picture 15" descr="A diagram of a dna sequence&#10;&#10;AI-generated content may be incorrect.">
                <a:extLst>
                  <a:ext uri="{FF2B5EF4-FFF2-40B4-BE49-F238E27FC236}">
                    <a16:creationId xmlns:a16="http://schemas.microsoft.com/office/drawing/2014/main" id="{13629782-DE9A-C43A-ADB2-4D17B1A39B48}"/>
                  </a:ext>
                </a:extLst>
              </p:cNvPr>
              <p:cNvPicPr>
                <a:picLocks noChangeAspect="1"/>
              </p:cNvPicPr>
              <p:nvPr/>
            </p:nvPicPr>
            <p:blipFill>
              <a:blip r:embed="rId6"/>
              <a:srcRect t="16452" b="10662"/>
              <a:stretch/>
            </p:blipFill>
            <p:spPr>
              <a:xfrm>
                <a:off x="-1465156" y="2971188"/>
                <a:ext cx="5754541" cy="1793966"/>
              </a:xfrm>
              <a:prstGeom prst="rect">
                <a:avLst/>
              </a:prstGeom>
            </p:spPr>
          </p:pic>
        </p:grpSp>
        <p:sp>
          <p:nvSpPr>
            <p:cNvPr id="17" name="TextBox 16">
              <a:extLst>
                <a:ext uri="{FF2B5EF4-FFF2-40B4-BE49-F238E27FC236}">
                  <a16:creationId xmlns:a16="http://schemas.microsoft.com/office/drawing/2014/main" id="{EB75D6FA-68C2-F6FA-AB08-9D576402EC02}"/>
                </a:ext>
              </a:extLst>
            </p:cNvPr>
            <p:cNvSpPr txBox="1"/>
            <p:nvPr/>
          </p:nvSpPr>
          <p:spPr>
            <a:xfrm>
              <a:off x="869666" y="7032417"/>
              <a:ext cx="427969" cy="578275"/>
            </a:xfrm>
            <a:prstGeom prst="rect">
              <a:avLst/>
            </a:prstGeom>
            <a:noFill/>
          </p:spPr>
          <p:txBody>
            <a:bodyPr wrap="none" lIns="91440" tIns="45720" rIns="91440" bIns="45720" rtlCol="0" anchor="t">
              <a:spAutoFit/>
            </a:bodyPr>
            <a:lstStyle/>
            <a:p>
              <a:r>
                <a:rPr lang="en-US" sz="4000" b="1"/>
                <a:t>G</a:t>
              </a:r>
            </a:p>
          </p:txBody>
        </p:sp>
        <p:sp>
          <p:nvSpPr>
            <p:cNvPr id="18" name="TextBox 17">
              <a:extLst>
                <a:ext uri="{FF2B5EF4-FFF2-40B4-BE49-F238E27FC236}">
                  <a16:creationId xmlns:a16="http://schemas.microsoft.com/office/drawing/2014/main" id="{289C9C4F-E811-0430-7E69-91783166A298}"/>
                </a:ext>
              </a:extLst>
            </p:cNvPr>
            <p:cNvSpPr txBox="1"/>
            <p:nvPr/>
          </p:nvSpPr>
          <p:spPr>
            <a:xfrm>
              <a:off x="852014" y="10726396"/>
              <a:ext cx="406817" cy="578275"/>
            </a:xfrm>
            <a:prstGeom prst="rect">
              <a:avLst/>
            </a:prstGeom>
            <a:noFill/>
          </p:spPr>
          <p:txBody>
            <a:bodyPr wrap="none" lIns="91440" tIns="45720" rIns="91440" bIns="45720" rtlCol="0" anchor="t">
              <a:spAutoFit/>
            </a:bodyPr>
            <a:lstStyle/>
            <a:p>
              <a:r>
                <a:rPr lang="en-US" sz="4000" b="1"/>
                <a:t>H</a:t>
              </a:r>
            </a:p>
          </p:txBody>
        </p:sp>
      </p:grpSp>
      <p:sp>
        <p:nvSpPr>
          <p:cNvPr id="23" name="TextBox 22">
            <a:extLst>
              <a:ext uri="{FF2B5EF4-FFF2-40B4-BE49-F238E27FC236}">
                <a16:creationId xmlns:a16="http://schemas.microsoft.com/office/drawing/2014/main" id="{7155A919-FDBD-76FD-7A43-3B62AD210D61}"/>
              </a:ext>
            </a:extLst>
          </p:cNvPr>
          <p:cNvSpPr txBox="1"/>
          <p:nvPr/>
        </p:nvSpPr>
        <p:spPr>
          <a:xfrm>
            <a:off x="29874531" y="12814393"/>
            <a:ext cx="7030469" cy="3539430"/>
          </a:xfrm>
          <a:prstGeom prst="rect">
            <a:avLst/>
          </a:prstGeom>
          <a:solidFill>
            <a:schemeClr val="accent6">
              <a:lumMod val="20000"/>
              <a:lumOff val="80000"/>
            </a:schemeClr>
          </a:solidFill>
        </p:spPr>
        <p:txBody>
          <a:bodyPr wrap="square">
            <a:spAutoFit/>
          </a:bodyPr>
          <a:lstStyle/>
          <a:p>
            <a:pPr marL="457200" indent="-323850">
              <a:buFont typeface="Calibri,Sans-Serif"/>
              <a:buChar char="●"/>
            </a:pPr>
            <a:r>
              <a:rPr lang="en-US" sz="2800" dirty="0">
                <a:solidFill>
                  <a:schemeClr val="dk1"/>
                </a:solidFill>
                <a:latin typeface="Times New Roman" panose="02020603050405020304" pitchFamily="18" charset="0"/>
                <a:ea typeface="Calibri"/>
                <a:cs typeface="Times New Roman" panose="02020603050405020304" pitchFamily="18" charset="0"/>
              </a:rPr>
              <a:t> Frugal Science Academy and Janet </a:t>
            </a:r>
            <a:r>
              <a:rPr lang="en-US" sz="2800" dirty="0" err="1">
                <a:solidFill>
                  <a:schemeClr val="dk1"/>
                </a:solidFill>
                <a:latin typeface="Times New Roman" panose="02020603050405020304" pitchFamily="18" charset="0"/>
                <a:ea typeface="Calibri"/>
                <a:cs typeface="Times New Roman" panose="02020603050405020304" pitchFamily="18" charset="0"/>
              </a:rPr>
              <a:t>Standeven</a:t>
            </a:r>
            <a:r>
              <a:rPr lang="en-US" sz="2800" dirty="0">
                <a:solidFill>
                  <a:schemeClr val="dk1"/>
                </a:solidFill>
                <a:latin typeface="Times New Roman" panose="02020603050405020304" pitchFamily="18" charset="0"/>
                <a:ea typeface="Calibri"/>
                <a:cs typeface="Times New Roman" panose="02020603050405020304" pitchFamily="18" charset="0"/>
              </a:rPr>
              <a:t> at GT, in assisting and supported our process </a:t>
            </a:r>
          </a:p>
          <a:p>
            <a:pPr marL="457200" indent="-323850">
              <a:buFont typeface="Calibri,Sans-Serif"/>
              <a:buChar char="●"/>
            </a:pPr>
            <a:r>
              <a:rPr lang="en-US" sz="2800" dirty="0">
                <a:solidFill>
                  <a:schemeClr val="dk1"/>
                </a:solidFill>
                <a:latin typeface="Times New Roman" panose="02020603050405020304" pitchFamily="18" charset="0"/>
                <a:cs typeface="Times New Roman" panose="02020603050405020304" pitchFamily="18" charset="0"/>
              </a:rPr>
              <a:t>Dr. James Paredes, CKHS for proofreading and supporting our Team</a:t>
            </a:r>
          </a:p>
          <a:p>
            <a:pPr marL="457200" indent="-323850">
              <a:buFont typeface="Calibri,Sans-Serif"/>
              <a:buChar char="●"/>
            </a:pPr>
            <a:r>
              <a:rPr lang="en-US" sz="2800" dirty="0">
                <a:solidFill>
                  <a:schemeClr val="dk1"/>
                </a:solidFill>
                <a:latin typeface="Times New Roman" panose="02020603050405020304" pitchFamily="18" charset="0"/>
                <a:cs typeface="Times New Roman" panose="02020603050405020304" pitchFamily="18" charset="0"/>
              </a:rPr>
              <a:t>We would like to give thanks to Brookhaven Chick-Fil-A for assisting with funding raising.</a:t>
            </a:r>
          </a:p>
        </p:txBody>
      </p:sp>
      <p:sp>
        <p:nvSpPr>
          <p:cNvPr id="25" name="TextBox 24">
            <a:extLst>
              <a:ext uri="{FF2B5EF4-FFF2-40B4-BE49-F238E27FC236}">
                <a16:creationId xmlns:a16="http://schemas.microsoft.com/office/drawing/2014/main" id="{829A86E0-772D-B9AD-9CAA-212350B294C3}"/>
              </a:ext>
            </a:extLst>
          </p:cNvPr>
          <p:cNvSpPr txBox="1"/>
          <p:nvPr/>
        </p:nvSpPr>
        <p:spPr>
          <a:xfrm>
            <a:off x="33870473" y="16589530"/>
            <a:ext cx="2926080" cy="2246769"/>
          </a:xfrm>
          <a:prstGeom prst="rect">
            <a:avLst/>
          </a:prstGeom>
          <a:solidFill>
            <a:srgbClr val="83036B"/>
          </a:solidFill>
        </p:spPr>
        <p:txBody>
          <a:bodyPr wrap="square">
            <a:spAutoFit/>
          </a:bodyPr>
          <a:lstStyle/>
          <a:p>
            <a:pPr algn="ctr"/>
            <a:r>
              <a:rPr lang="en-US" sz="2800" b="1" dirty="0">
                <a:solidFill>
                  <a:srgbClr val="FFFF00"/>
                </a:solidFill>
                <a:latin typeface="Arial"/>
                <a:cs typeface="Arial"/>
              </a:rPr>
              <a:t>Lightning Talk</a:t>
            </a:r>
          </a:p>
          <a:p>
            <a:pPr algn="ctr"/>
            <a:endParaRPr lang="en-US" sz="2800" b="1" dirty="0">
              <a:solidFill>
                <a:srgbClr val="FFFF00"/>
              </a:solidFill>
            </a:endParaRPr>
          </a:p>
          <a:p>
            <a:pPr algn="ctr"/>
            <a:endParaRPr lang="en-US" sz="2800" b="1" dirty="0">
              <a:solidFill>
                <a:srgbClr val="FFFF00"/>
              </a:solidFill>
            </a:endParaRPr>
          </a:p>
          <a:p>
            <a:pPr algn="ctr"/>
            <a:endParaRPr lang="en-US" sz="2800" b="1" dirty="0">
              <a:solidFill>
                <a:srgbClr val="FFFF00"/>
              </a:solidFill>
            </a:endParaRPr>
          </a:p>
          <a:p>
            <a:pPr algn="ctr"/>
            <a:endParaRPr lang="en-US" sz="2800" dirty="0">
              <a:solidFill>
                <a:srgbClr val="FFFF00"/>
              </a:solidFill>
              <a:latin typeface="Arial"/>
              <a:cs typeface="Arial"/>
            </a:endParaRPr>
          </a:p>
        </p:txBody>
      </p:sp>
      <p:pic>
        <p:nvPicPr>
          <p:cNvPr id="26" name="Google Shape;60;g1efd191b55a_0_0">
            <a:extLst>
              <a:ext uri="{FF2B5EF4-FFF2-40B4-BE49-F238E27FC236}">
                <a16:creationId xmlns:a16="http://schemas.microsoft.com/office/drawing/2014/main" id="{FE1B9D98-6376-3943-4010-8E2DDE8EAE53}"/>
              </a:ext>
            </a:extLst>
          </p:cNvPr>
          <p:cNvPicPr preferRelativeResize="0"/>
          <p:nvPr/>
        </p:nvPicPr>
        <p:blipFill rotWithShape="1">
          <a:blip r:embed="rId7">
            <a:alphaModFix/>
          </a:blip>
          <a:srcRect l="896" t="21032" r="2309" b="22503"/>
          <a:stretch/>
        </p:blipFill>
        <p:spPr>
          <a:xfrm>
            <a:off x="561729" y="415479"/>
            <a:ext cx="7318586" cy="1782102"/>
          </a:xfrm>
          <a:prstGeom prst="rect">
            <a:avLst/>
          </a:prstGeom>
          <a:solidFill>
            <a:srgbClr val="83036B"/>
          </a:solidFill>
          <a:ln>
            <a:noFill/>
          </a:ln>
        </p:spPr>
      </p:pic>
      <p:sp>
        <p:nvSpPr>
          <p:cNvPr id="33" name="TextBox 32">
            <a:extLst>
              <a:ext uri="{FF2B5EF4-FFF2-40B4-BE49-F238E27FC236}">
                <a16:creationId xmlns:a16="http://schemas.microsoft.com/office/drawing/2014/main" id="{C63E7FAF-BB3A-C4AC-83CC-7C1AB2E5FA9C}"/>
              </a:ext>
            </a:extLst>
          </p:cNvPr>
          <p:cNvSpPr txBox="1"/>
          <p:nvPr/>
        </p:nvSpPr>
        <p:spPr>
          <a:xfrm>
            <a:off x="19065348" y="9737451"/>
            <a:ext cx="17911291" cy="1384995"/>
          </a:xfrm>
          <a:prstGeom prst="rect">
            <a:avLst/>
          </a:prstGeom>
          <a:noFill/>
        </p:spPr>
        <p:txBody>
          <a:bodyPr wrap="square" lIns="91440" tIns="45720" rIns="91440" bIns="45720" rtlCol="0" anchor="t">
            <a:spAutoFit/>
          </a:bodyPr>
          <a:lstStyle/>
          <a:p>
            <a:r>
              <a:rPr lang="en-US" sz="2800">
                <a:latin typeface="Times New Roman"/>
                <a:ea typeface="Calibri"/>
                <a:cs typeface="Times New Roman"/>
              </a:rPr>
              <a:t>After successful transformation and expression of the plasmid's genes are confirmed in the </a:t>
            </a:r>
            <a:r>
              <a:rPr lang="en-US" sz="2800" i="1">
                <a:latin typeface="Times New Roman"/>
                <a:ea typeface="Calibri"/>
                <a:cs typeface="Times New Roman"/>
              </a:rPr>
              <a:t>Lactobicillius </a:t>
            </a:r>
            <a:r>
              <a:rPr lang="en-US" sz="2800" i="1" err="1">
                <a:latin typeface="Times New Roman"/>
                <a:ea typeface="Calibri"/>
                <a:cs typeface="Times New Roman"/>
              </a:rPr>
              <a:t>Paracasei</a:t>
            </a:r>
            <a:r>
              <a:rPr lang="en-US" sz="2800">
                <a:latin typeface="Times New Roman"/>
                <a:ea typeface="Calibri"/>
                <a:cs typeface="Times New Roman"/>
              </a:rPr>
              <a:t>, the bacteria will be grown in a culture by itself. And then the culture will be put into milk to allow for the fermentation of our banana flavored yogurt.</a:t>
            </a:r>
          </a:p>
        </p:txBody>
      </p:sp>
      <p:grpSp>
        <p:nvGrpSpPr>
          <p:cNvPr id="31" name="Group 30">
            <a:extLst>
              <a:ext uri="{FF2B5EF4-FFF2-40B4-BE49-F238E27FC236}">
                <a16:creationId xmlns:a16="http://schemas.microsoft.com/office/drawing/2014/main" id="{1E65926A-0F03-A86F-9F02-2E484B566172}"/>
              </a:ext>
            </a:extLst>
          </p:cNvPr>
          <p:cNvGrpSpPr/>
          <p:nvPr/>
        </p:nvGrpSpPr>
        <p:grpSpPr>
          <a:xfrm>
            <a:off x="30459313" y="16606090"/>
            <a:ext cx="2743200" cy="2103120"/>
            <a:chOff x="31197944" y="16795350"/>
            <a:chExt cx="2743200" cy="2286000"/>
          </a:xfrm>
        </p:grpSpPr>
        <p:sp>
          <p:nvSpPr>
            <p:cNvPr id="24" name="TextBox 23">
              <a:extLst>
                <a:ext uri="{FF2B5EF4-FFF2-40B4-BE49-F238E27FC236}">
                  <a16:creationId xmlns:a16="http://schemas.microsoft.com/office/drawing/2014/main" id="{A330DA65-700D-6C82-A565-44A0860C9C9B}"/>
                </a:ext>
              </a:extLst>
            </p:cNvPr>
            <p:cNvSpPr txBox="1"/>
            <p:nvPr/>
          </p:nvSpPr>
          <p:spPr>
            <a:xfrm>
              <a:off x="31197944" y="16795350"/>
              <a:ext cx="2743200" cy="2286000"/>
            </a:xfrm>
            <a:prstGeom prst="rect">
              <a:avLst/>
            </a:prstGeom>
            <a:solidFill>
              <a:srgbClr val="83036B"/>
            </a:solidFill>
          </p:spPr>
          <p:txBody>
            <a:bodyPr wrap="square">
              <a:spAutoFit/>
            </a:bodyPr>
            <a:lstStyle/>
            <a:p>
              <a:pPr algn="ctr"/>
              <a:r>
                <a:rPr lang="en-US" sz="2800" b="1">
                  <a:solidFill>
                    <a:srgbClr val="FFFF00"/>
                  </a:solidFill>
                  <a:latin typeface="Arial"/>
                  <a:cs typeface="Arial"/>
                </a:rPr>
                <a:t>References</a:t>
              </a:r>
            </a:p>
            <a:p>
              <a:pPr algn="ctr"/>
              <a:endParaRPr lang="en-US" sz="2800" b="1">
                <a:solidFill>
                  <a:srgbClr val="FFFF00"/>
                </a:solidFill>
              </a:endParaRPr>
            </a:p>
            <a:p>
              <a:pPr algn="ctr"/>
              <a:endParaRPr lang="en-US" sz="2800" b="1">
                <a:solidFill>
                  <a:srgbClr val="FFFF00"/>
                </a:solidFill>
                <a:latin typeface="Arial"/>
                <a:cs typeface="Arial"/>
              </a:endParaRPr>
            </a:p>
            <a:p>
              <a:pPr algn="ctr"/>
              <a:endParaRPr lang="en-US" sz="2800" b="1">
                <a:solidFill>
                  <a:srgbClr val="FFFF00"/>
                </a:solidFill>
                <a:latin typeface="Arial"/>
                <a:cs typeface="Arial"/>
              </a:endParaRPr>
            </a:p>
            <a:p>
              <a:pPr algn="ctr"/>
              <a:endParaRPr lang="en-US" sz="2800" b="1">
                <a:solidFill>
                  <a:srgbClr val="FFFF00"/>
                </a:solidFill>
                <a:latin typeface="Arial"/>
                <a:cs typeface="Arial"/>
              </a:endParaRPr>
            </a:p>
          </p:txBody>
        </p:sp>
        <p:pic>
          <p:nvPicPr>
            <p:cNvPr id="30" name="Picture 29">
              <a:extLst>
                <a:ext uri="{FF2B5EF4-FFF2-40B4-BE49-F238E27FC236}">
                  <a16:creationId xmlns:a16="http://schemas.microsoft.com/office/drawing/2014/main" id="{7FCAE181-E58D-4038-FBEE-A2E3E3DC3830}"/>
                </a:ext>
              </a:extLst>
            </p:cNvPr>
            <p:cNvPicPr>
              <a:picLocks noChangeAspect="1"/>
            </p:cNvPicPr>
            <p:nvPr/>
          </p:nvPicPr>
          <p:blipFill>
            <a:blip r:embed="rId8"/>
            <a:stretch>
              <a:fillRect/>
            </a:stretch>
          </p:blipFill>
          <p:spPr>
            <a:xfrm>
              <a:off x="31839141" y="17332445"/>
              <a:ext cx="1590260" cy="1590261"/>
            </a:xfrm>
            <a:prstGeom prst="rect">
              <a:avLst/>
            </a:prstGeom>
          </p:spPr>
        </p:pic>
      </p:grpSp>
      <p:sp>
        <p:nvSpPr>
          <p:cNvPr id="8" name="TextBox 7">
            <a:extLst>
              <a:ext uri="{FF2B5EF4-FFF2-40B4-BE49-F238E27FC236}">
                <a16:creationId xmlns:a16="http://schemas.microsoft.com/office/drawing/2014/main" id="{1B2559B8-F67B-2179-262B-E5F1270BDFB7}"/>
              </a:ext>
            </a:extLst>
          </p:cNvPr>
          <p:cNvSpPr txBox="1"/>
          <p:nvPr/>
        </p:nvSpPr>
        <p:spPr>
          <a:xfrm>
            <a:off x="18858575" y="3313426"/>
            <a:ext cx="1800224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cs typeface="Times New Roman"/>
              </a:rPr>
              <a:t>Transgenic organisms are widely used in both research and in the production of food. In food production, one must overcome regulatory obstacles established by the Coordinated Framework for the Regulation of Biotechnology, a Genetically Modified Organism (GMO) [23]. Additional hurdles include biosafety concerns of all GMOs with unintended consequences, and in some cases public perception and misinformation.</a:t>
            </a:r>
          </a:p>
        </p:txBody>
      </p:sp>
      <p:sp>
        <p:nvSpPr>
          <p:cNvPr id="19" name="TextBox 18">
            <a:extLst>
              <a:ext uri="{FF2B5EF4-FFF2-40B4-BE49-F238E27FC236}">
                <a16:creationId xmlns:a16="http://schemas.microsoft.com/office/drawing/2014/main" id="{4BD1A397-FC55-4C5E-BF52-E5C390870D85}"/>
              </a:ext>
            </a:extLst>
          </p:cNvPr>
          <p:cNvSpPr txBox="1"/>
          <p:nvPr/>
        </p:nvSpPr>
        <p:spPr>
          <a:xfrm>
            <a:off x="19053761" y="5946826"/>
            <a:ext cx="1791129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cs typeface="Times New Roman"/>
              </a:rPr>
              <a:t>The flavored yogurt market in 2024 was valued at USD 50.82 billion and is projected to grow at a compound annual growth rate of 8.7% from 2025 to 2030 [19] providing potential feasibility for the project. Consumer preferences for yogurt with diverse flavors and natural ingredients as well as offering lactose intolerant individuals an alternative to traditional yogurt provide additional support for this system [16]. In conclusion, using genetically modified Lactobacillus to enhance flavor in yogurt production reduces the vast problems associated with growing and processing of fresh fruits, including climate change and economic issues that can cause less desirable taste, consistency, and quality, reducing the need for </a:t>
            </a:r>
            <a:r>
              <a:rPr lang="en-US" sz="2800" err="1">
                <a:latin typeface="Times New Roman"/>
                <a:cs typeface="Times New Roman"/>
              </a:rPr>
              <a:t>agro</a:t>
            </a:r>
            <a:r>
              <a:rPr lang="en-US" sz="2800">
                <a:latin typeface="Times New Roman"/>
                <a:cs typeface="Times New Roman"/>
              </a:rPr>
              <a:t>-food products making it more sustainable [5]. </a:t>
            </a:r>
            <a:endParaRPr lang="en-US"/>
          </a:p>
        </p:txBody>
      </p:sp>
      <p:sp>
        <p:nvSpPr>
          <p:cNvPr id="41" name="Google Shape;55;g1efd191b55a_0_0">
            <a:extLst>
              <a:ext uri="{FF2B5EF4-FFF2-40B4-BE49-F238E27FC236}">
                <a16:creationId xmlns:a16="http://schemas.microsoft.com/office/drawing/2014/main" id="{2011CEC3-B536-205D-8A62-25001818D9A7}"/>
              </a:ext>
            </a:extLst>
          </p:cNvPr>
          <p:cNvSpPr txBox="1"/>
          <p:nvPr/>
        </p:nvSpPr>
        <p:spPr>
          <a:xfrm>
            <a:off x="8652537" y="138644"/>
            <a:ext cx="27959205" cy="2184768"/>
          </a:xfrm>
          <a:prstGeom prst="rect">
            <a:avLst/>
          </a:prstGeom>
          <a:solidFill>
            <a:schemeClr val="accent6">
              <a:lumMod val="75000"/>
            </a:schemeClr>
          </a:solidFill>
          <a:ln>
            <a:noFill/>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5400" b="1" i="0" u="none" strike="noStrike" cap="none">
                <a:solidFill>
                  <a:schemeClr val="dk1"/>
                </a:solidFill>
                <a:latin typeface="Arial"/>
                <a:ea typeface="Arial"/>
                <a:cs typeface="Arial"/>
                <a:sym typeface="Arial"/>
              </a:rPr>
              <a:t>Enriched </a:t>
            </a:r>
            <a:r>
              <a:rPr lang="en-US" sz="5400" b="1" i="0" u="none" strike="noStrike" cap="none" err="1">
                <a:solidFill>
                  <a:schemeClr val="dk1"/>
                </a:solidFill>
                <a:latin typeface="Arial"/>
                <a:ea typeface="Arial"/>
                <a:cs typeface="Arial"/>
                <a:sym typeface="Arial"/>
              </a:rPr>
              <a:t>Flavoured</a:t>
            </a:r>
            <a:r>
              <a:rPr lang="en-US" sz="5400" b="1" i="0" u="none" strike="noStrike" cap="none">
                <a:solidFill>
                  <a:schemeClr val="dk1"/>
                </a:solidFill>
                <a:latin typeface="Arial"/>
                <a:ea typeface="Arial"/>
                <a:cs typeface="Arial"/>
                <a:sym typeface="Arial"/>
              </a:rPr>
              <a:t> Yogurt</a:t>
            </a:r>
            <a:endParaRPr lang="en-US" sz="5400" b="1" i="0" u="none" strike="noStrike" cap="none">
              <a:solidFill>
                <a:schemeClr val="dk1"/>
              </a:solidFill>
              <a:latin typeface="Arial"/>
              <a:ea typeface="Arial"/>
              <a:cs typeface="Arial"/>
            </a:endParaRPr>
          </a:p>
          <a:p>
            <a:pPr marL="0" marR="0" lvl="0" indent="0" algn="ctr" rtl="0">
              <a:lnSpc>
                <a:spcPct val="100000"/>
              </a:lnSpc>
              <a:spcBef>
                <a:spcPts val="0"/>
              </a:spcBef>
              <a:spcAft>
                <a:spcPts val="0"/>
              </a:spcAft>
              <a:buNone/>
            </a:pPr>
            <a:r>
              <a:rPr lang="en" sz="3600" b="0" i="0" u="none" strike="noStrike" cap="none" err="1">
                <a:solidFill>
                  <a:srgbClr val="000000"/>
                </a:solidFill>
                <a:latin typeface="Arial"/>
                <a:ea typeface="Arial"/>
                <a:cs typeface="Arial"/>
                <a:sym typeface="Arial"/>
              </a:rPr>
              <a:t>Mahabubul</a:t>
            </a:r>
            <a:r>
              <a:rPr lang="en" sz="3600" b="0" i="0" u="none" strike="noStrike" cap="none">
                <a:solidFill>
                  <a:srgbClr val="000000"/>
                </a:solidFill>
                <a:latin typeface="Arial"/>
                <a:ea typeface="Arial"/>
                <a:cs typeface="Arial"/>
                <a:sym typeface="Arial"/>
              </a:rPr>
              <a:t> Hasan </a:t>
            </a:r>
            <a:r>
              <a:rPr lang="en" sz="3600" b="0" i="0" u="none" strike="noStrike" cap="none" err="1">
                <a:solidFill>
                  <a:srgbClr val="000000"/>
                </a:solidFill>
                <a:latin typeface="Arial"/>
                <a:ea typeface="Arial"/>
                <a:cs typeface="Arial"/>
                <a:sym typeface="Arial"/>
              </a:rPr>
              <a:t>Sowrav</a:t>
            </a:r>
            <a:r>
              <a:rPr lang="en" sz="3600" b="0" i="0" u="none" strike="noStrike" cap="none">
                <a:solidFill>
                  <a:srgbClr val="000000"/>
                </a:solidFill>
                <a:latin typeface="Arial"/>
                <a:ea typeface="Arial"/>
                <a:cs typeface="Arial"/>
                <a:sym typeface="Arial"/>
              </a:rPr>
              <a:t>, Yamileth Manzano-Ortiz, Margarita Mendiola-Santoyo, Warren Oliver, Lisbet Ortiz Arreaga, </a:t>
            </a:r>
            <a:endParaRPr lang="en" sz="3600" b="0" i="0" u="none" strike="noStrike" cap="none">
              <a:solidFill>
                <a:srgbClr val="000000"/>
              </a:solidFill>
              <a:latin typeface="Arial"/>
              <a:ea typeface="Arial"/>
              <a:cs typeface="Arial"/>
            </a:endParaRPr>
          </a:p>
          <a:p>
            <a:pPr marL="0" marR="0" lvl="0" indent="0" algn="ctr" rtl="0">
              <a:lnSpc>
                <a:spcPct val="100000"/>
              </a:lnSpc>
              <a:spcBef>
                <a:spcPts val="0"/>
              </a:spcBef>
              <a:spcAft>
                <a:spcPts val="0"/>
              </a:spcAft>
              <a:buNone/>
            </a:pPr>
            <a:r>
              <a:rPr lang="en" sz="3600"/>
              <a:t>Ana M White </a:t>
            </a:r>
            <a:r>
              <a:rPr lang="en" sz="3600" b="0" i="0" u="none" strike="noStrike" cap="none">
                <a:solidFill>
                  <a:srgbClr val="000000"/>
                </a:solidFill>
                <a:latin typeface="Arial"/>
                <a:ea typeface="Arial"/>
                <a:cs typeface="Arial"/>
                <a:sym typeface="Arial"/>
              </a:rPr>
              <a:t>Teacher Leader, Mary Lerner Mentor (UCB), Cross Key High School, Brookhaven, GA, United States</a:t>
            </a:r>
            <a:endParaRPr sz="3600" b="0" i="0" u="none" strike="noStrike" cap="none">
              <a:solidFill>
                <a:srgbClr val="000000"/>
              </a:solidFill>
              <a:latin typeface="Arial"/>
              <a:ea typeface="Arial"/>
              <a:cs typeface="Arial"/>
            </a:endParaRPr>
          </a:p>
        </p:txBody>
      </p:sp>
      <p:pic>
        <p:nvPicPr>
          <p:cNvPr id="20" name="Picture 19">
            <a:extLst>
              <a:ext uri="{FF2B5EF4-FFF2-40B4-BE49-F238E27FC236}">
                <a16:creationId xmlns:a16="http://schemas.microsoft.com/office/drawing/2014/main" id="{0A5A91C1-B85C-E761-B8F5-2176014651BF}"/>
              </a:ext>
            </a:extLst>
          </p:cNvPr>
          <p:cNvPicPr>
            <a:picLocks noChangeAspect="1"/>
          </p:cNvPicPr>
          <p:nvPr/>
        </p:nvPicPr>
        <p:blipFill>
          <a:blip r:embed="rId9"/>
          <a:stretch>
            <a:fillRect/>
          </a:stretch>
        </p:blipFill>
        <p:spPr>
          <a:xfrm>
            <a:off x="34601993" y="17100217"/>
            <a:ext cx="1463040" cy="1463040"/>
          </a:xfrm>
          <a:prstGeom prst="rect">
            <a:avLst/>
          </a:prstGeom>
        </p:spPr>
      </p:pic>
      <p:pic>
        <p:nvPicPr>
          <p:cNvPr id="9" name="Google Shape;64;g1efd191b55a_0_0">
            <a:extLst>
              <a:ext uri="{FF2B5EF4-FFF2-40B4-BE49-F238E27FC236}">
                <a16:creationId xmlns:a16="http://schemas.microsoft.com/office/drawing/2014/main" id="{34598D3A-2DE1-D242-1D2E-2317FEF0EAF1}"/>
              </a:ext>
            </a:extLst>
          </p:cNvPr>
          <p:cNvPicPr preferRelativeResize="0"/>
          <p:nvPr/>
        </p:nvPicPr>
        <p:blipFill rotWithShape="1">
          <a:blip r:embed="rId10">
            <a:alphaModFix/>
          </a:blip>
          <a:srcRect t="13551" b="12033"/>
          <a:stretch/>
        </p:blipFill>
        <p:spPr>
          <a:xfrm>
            <a:off x="11425060" y="19748809"/>
            <a:ext cx="5075200" cy="1054826"/>
          </a:xfrm>
          <a:prstGeom prst="rect">
            <a:avLst/>
          </a:prstGeom>
          <a:noFill/>
          <a:ln>
            <a:noFill/>
          </a:ln>
        </p:spPr>
      </p:pic>
      <p:pic>
        <p:nvPicPr>
          <p:cNvPr id="27" name="Google Shape;66;g1efd191b55a_0_0">
            <a:extLst>
              <a:ext uri="{FF2B5EF4-FFF2-40B4-BE49-F238E27FC236}">
                <a16:creationId xmlns:a16="http://schemas.microsoft.com/office/drawing/2014/main" id="{06F4D208-F0BF-6725-4110-B369094C82C1}"/>
              </a:ext>
            </a:extLst>
          </p:cNvPr>
          <p:cNvPicPr preferRelativeResize="0"/>
          <p:nvPr/>
        </p:nvPicPr>
        <p:blipFill rotWithShape="1">
          <a:blip r:embed="rId11">
            <a:alphaModFix/>
          </a:blip>
          <a:srcRect l="9561" t="23329" r="11287" b="23600"/>
          <a:stretch/>
        </p:blipFill>
        <p:spPr>
          <a:xfrm>
            <a:off x="6451480" y="19238287"/>
            <a:ext cx="4592044" cy="1565348"/>
          </a:xfrm>
          <a:prstGeom prst="rect">
            <a:avLst/>
          </a:prstGeom>
          <a:noFill/>
          <a:ln>
            <a:noFill/>
          </a:ln>
        </p:spPr>
      </p:pic>
      <p:pic>
        <p:nvPicPr>
          <p:cNvPr id="28" name="Google Shape;67;g1efd191b55a_0_0">
            <a:extLst>
              <a:ext uri="{FF2B5EF4-FFF2-40B4-BE49-F238E27FC236}">
                <a16:creationId xmlns:a16="http://schemas.microsoft.com/office/drawing/2014/main" id="{DC4F5CF7-C2C6-2BE9-D8BF-2603F982B862}"/>
              </a:ext>
            </a:extLst>
          </p:cNvPr>
          <p:cNvPicPr preferRelativeResize="0"/>
          <p:nvPr/>
        </p:nvPicPr>
        <p:blipFill rotWithShape="1">
          <a:blip r:embed="rId12">
            <a:alphaModFix/>
          </a:blip>
          <a:srcRect/>
          <a:stretch/>
        </p:blipFill>
        <p:spPr>
          <a:xfrm>
            <a:off x="24498758" y="19303599"/>
            <a:ext cx="4047247" cy="1565350"/>
          </a:xfrm>
          <a:prstGeom prst="rect">
            <a:avLst/>
          </a:prstGeom>
          <a:solidFill>
            <a:schemeClr val="accent1">
              <a:lumMod val="20000"/>
              <a:lumOff val="80000"/>
            </a:schemeClr>
          </a:solidFill>
          <a:ln>
            <a:noFill/>
          </a:ln>
        </p:spPr>
      </p:pic>
      <p:pic>
        <p:nvPicPr>
          <p:cNvPr id="29" name="Google Shape;68;g1efd191b55a_0_0">
            <a:extLst>
              <a:ext uri="{FF2B5EF4-FFF2-40B4-BE49-F238E27FC236}">
                <a16:creationId xmlns:a16="http://schemas.microsoft.com/office/drawing/2014/main" id="{D61AE08E-EE7D-A755-8FD7-4E8B5F56E218}"/>
              </a:ext>
            </a:extLst>
          </p:cNvPr>
          <p:cNvPicPr preferRelativeResize="0"/>
          <p:nvPr/>
        </p:nvPicPr>
        <p:blipFill rotWithShape="1">
          <a:blip r:embed="rId13">
            <a:alphaModFix/>
          </a:blip>
          <a:srcRect/>
          <a:stretch/>
        </p:blipFill>
        <p:spPr>
          <a:xfrm>
            <a:off x="4297169" y="19130508"/>
            <a:ext cx="1772775" cy="1720275"/>
          </a:xfrm>
          <a:prstGeom prst="rect">
            <a:avLst/>
          </a:prstGeom>
          <a:solidFill>
            <a:schemeClr val="bg1"/>
          </a:solidFill>
          <a:ln>
            <a:noFill/>
          </a:ln>
        </p:spPr>
      </p:pic>
      <p:pic>
        <p:nvPicPr>
          <p:cNvPr id="32" name="Google Shape;69;g1efd191b55a_0_0">
            <a:extLst>
              <a:ext uri="{FF2B5EF4-FFF2-40B4-BE49-F238E27FC236}">
                <a16:creationId xmlns:a16="http://schemas.microsoft.com/office/drawing/2014/main" id="{69297AE3-4FE8-5B26-FE78-1C0DD6F1C1FA}"/>
              </a:ext>
            </a:extLst>
          </p:cNvPr>
          <p:cNvPicPr preferRelativeResize="0"/>
          <p:nvPr/>
        </p:nvPicPr>
        <p:blipFill>
          <a:blip r:embed="rId14">
            <a:alphaModFix/>
          </a:blip>
          <a:stretch>
            <a:fillRect/>
          </a:stretch>
        </p:blipFill>
        <p:spPr>
          <a:xfrm>
            <a:off x="29129961" y="19340200"/>
            <a:ext cx="4816123" cy="1565349"/>
          </a:xfrm>
          <a:prstGeom prst="rect">
            <a:avLst/>
          </a:prstGeom>
          <a:solidFill>
            <a:schemeClr val="accent1">
              <a:lumMod val="20000"/>
              <a:lumOff val="80000"/>
            </a:schemeClr>
          </a:solidFill>
          <a:ln>
            <a:noFill/>
          </a:ln>
        </p:spPr>
      </p:pic>
      <p:pic>
        <p:nvPicPr>
          <p:cNvPr id="34" name="Google Shape;70;g1efd191b55a_0_0">
            <a:extLst>
              <a:ext uri="{FF2B5EF4-FFF2-40B4-BE49-F238E27FC236}">
                <a16:creationId xmlns:a16="http://schemas.microsoft.com/office/drawing/2014/main" id="{7F63947B-A32B-0CA3-1B06-595E1FEB4FAF}"/>
              </a:ext>
            </a:extLst>
          </p:cNvPr>
          <p:cNvPicPr preferRelativeResize="0"/>
          <p:nvPr/>
        </p:nvPicPr>
        <p:blipFill>
          <a:blip r:embed="rId15">
            <a:alphaModFix/>
          </a:blip>
          <a:stretch>
            <a:fillRect/>
          </a:stretch>
        </p:blipFill>
        <p:spPr>
          <a:xfrm>
            <a:off x="16762403" y="19285433"/>
            <a:ext cx="7061181" cy="1565350"/>
          </a:xfrm>
          <a:prstGeom prst="rect">
            <a:avLst/>
          </a:prstGeom>
          <a:solidFill>
            <a:schemeClr val="accent1">
              <a:lumMod val="20000"/>
              <a:lumOff val="80000"/>
            </a:schemeClr>
          </a:solidFill>
          <a:ln>
            <a:noFill/>
          </a:ln>
        </p:spPr>
      </p:pic>
    </p:spTree>
    <p:extLst>
      <p:ext uri="{BB962C8B-B14F-4D97-AF65-F5344CB8AC3E}">
        <p14:creationId xmlns:p14="http://schemas.microsoft.com/office/powerpoint/2010/main" val="389559777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1990</Words>
  <Application>Microsoft Office PowerPoint</Application>
  <PresentationFormat>Custom</PresentationFormat>
  <Paragraphs>237</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Calibri,Sans-Serif</vt:lpstr>
      <vt:lpstr>Roboto</vt:lpstr>
      <vt:lpstr>Times New Roman</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Boston</dc:title>
  <dc:creator>Chloe Weisberg</dc:creator>
  <cp:lastModifiedBy>Chloe Weisberg</cp:lastModifiedBy>
  <cp:revision>6</cp:revision>
  <dcterms:modified xsi:type="dcterms:W3CDTF">2025-03-08T23:46:34Z</dcterms:modified>
</cp:coreProperties>
</file>