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747775"/>
          </p15:clr>
        </p15:guide>
        <p15:guide id="2" pos="1180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277083" y="3049770"/>
            <a:ext cx="34909313" cy="8407424"/>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21299"/>
            </a:lvl1pPr>
            <a:lvl2pPr lvl="1" algn="ctr">
              <a:lnSpc>
                <a:spcPct val="100000"/>
              </a:lnSpc>
              <a:spcBef>
                <a:spcPts val="0"/>
              </a:spcBef>
              <a:spcAft>
                <a:spcPts val="0"/>
              </a:spcAft>
              <a:buSzPts val="5200"/>
              <a:buNone/>
              <a:defRPr sz="21299"/>
            </a:lvl2pPr>
            <a:lvl3pPr lvl="2" algn="ctr">
              <a:lnSpc>
                <a:spcPct val="100000"/>
              </a:lnSpc>
              <a:spcBef>
                <a:spcPts val="0"/>
              </a:spcBef>
              <a:spcAft>
                <a:spcPts val="0"/>
              </a:spcAft>
              <a:buSzPts val="5200"/>
              <a:buNone/>
              <a:defRPr sz="21299"/>
            </a:lvl3pPr>
            <a:lvl4pPr lvl="3" algn="ctr">
              <a:lnSpc>
                <a:spcPct val="100000"/>
              </a:lnSpc>
              <a:spcBef>
                <a:spcPts val="0"/>
              </a:spcBef>
              <a:spcAft>
                <a:spcPts val="0"/>
              </a:spcAft>
              <a:buSzPts val="5200"/>
              <a:buNone/>
              <a:defRPr sz="21299"/>
            </a:lvl4pPr>
            <a:lvl5pPr lvl="4" algn="ctr">
              <a:lnSpc>
                <a:spcPct val="100000"/>
              </a:lnSpc>
              <a:spcBef>
                <a:spcPts val="0"/>
              </a:spcBef>
              <a:spcAft>
                <a:spcPts val="0"/>
              </a:spcAft>
              <a:buSzPts val="5200"/>
              <a:buNone/>
              <a:defRPr sz="21299"/>
            </a:lvl5pPr>
            <a:lvl6pPr lvl="5" algn="ctr">
              <a:lnSpc>
                <a:spcPct val="100000"/>
              </a:lnSpc>
              <a:spcBef>
                <a:spcPts val="0"/>
              </a:spcBef>
              <a:spcAft>
                <a:spcPts val="0"/>
              </a:spcAft>
              <a:buSzPts val="5200"/>
              <a:buNone/>
              <a:defRPr sz="21299"/>
            </a:lvl6pPr>
            <a:lvl7pPr lvl="6" algn="ctr">
              <a:lnSpc>
                <a:spcPct val="100000"/>
              </a:lnSpc>
              <a:spcBef>
                <a:spcPts val="0"/>
              </a:spcBef>
              <a:spcAft>
                <a:spcPts val="0"/>
              </a:spcAft>
              <a:buSzPts val="5200"/>
              <a:buNone/>
              <a:defRPr sz="21299"/>
            </a:lvl7pPr>
            <a:lvl8pPr lvl="7" algn="ctr">
              <a:lnSpc>
                <a:spcPct val="100000"/>
              </a:lnSpc>
              <a:spcBef>
                <a:spcPts val="0"/>
              </a:spcBef>
              <a:spcAft>
                <a:spcPts val="0"/>
              </a:spcAft>
              <a:buSzPts val="5200"/>
              <a:buNone/>
              <a:defRPr sz="21299"/>
            </a:lvl8pPr>
            <a:lvl9pPr lvl="8" algn="ctr">
              <a:lnSpc>
                <a:spcPct val="100000"/>
              </a:lnSpc>
              <a:spcBef>
                <a:spcPts val="0"/>
              </a:spcBef>
              <a:spcAft>
                <a:spcPts val="0"/>
              </a:spcAft>
              <a:buSzPts val="5200"/>
              <a:buNone/>
              <a:defRPr sz="21299"/>
            </a:lvl9pPr>
          </a:lstStyle>
          <a:p/>
        </p:txBody>
      </p:sp>
      <p:sp>
        <p:nvSpPr>
          <p:cNvPr id="11" name="Google Shape;11;p2"/>
          <p:cNvSpPr txBox="1"/>
          <p:nvPr>
            <p:ph idx="1" type="subTitle"/>
          </p:nvPr>
        </p:nvSpPr>
        <p:spPr>
          <a:xfrm>
            <a:off x="1277050" y="11608541"/>
            <a:ext cx="34909313" cy="324648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11469"/>
            </a:lvl1pPr>
            <a:lvl2pPr lvl="1" algn="ctr">
              <a:lnSpc>
                <a:spcPct val="100000"/>
              </a:lnSpc>
              <a:spcBef>
                <a:spcPts val="0"/>
              </a:spcBef>
              <a:spcAft>
                <a:spcPts val="0"/>
              </a:spcAft>
              <a:buSzPts val="2800"/>
              <a:buNone/>
              <a:defRPr sz="11469"/>
            </a:lvl2pPr>
            <a:lvl3pPr lvl="2" algn="ctr">
              <a:lnSpc>
                <a:spcPct val="100000"/>
              </a:lnSpc>
              <a:spcBef>
                <a:spcPts val="0"/>
              </a:spcBef>
              <a:spcAft>
                <a:spcPts val="0"/>
              </a:spcAft>
              <a:buSzPts val="2800"/>
              <a:buNone/>
              <a:defRPr sz="11469"/>
            </a:lvl3pPr>
            <a:lvl4pPr lvl="3" algn="ctr">
              <a:lnSpc>
                <a:spcPct val="100000"/>
              </a:lnSpc>
              <a:spcBef>
                <a:spcPts val="0"/>
              </a:spcBef>
              <a:spcAft>
                <a:spcPts val="0"/>
              </a:spcAft>
              <a:buSzPts val="2800"/>
              <a:buNone/>
              <a:defRPr sz="11469"/>
            </a:lvl4pPr>
            <a:lvl5pPr lvl="4" algn="ctr">
              <a:lnSpc>
                <a:spcPct val="100000"/>
              </a:lnSpc>
              <a:spcBef>
                <a:spcPts val="0"/>
              </a:spcBef>
              <a:spcAft>
                <a:spcPts val="0"/>
              </a:spcAft>
              <a:buSzPts val="2800"/>
              <a:buNone/>
              <a:defRPr sz="11469"/>
            </a:lvl5pPr>
            <a:lvl6pPr lvl="5" algn="ctr">
              <a:lnSpc>
                <a:spcPct val="100000"/>
              </a:lnSpc>
              <a:spcBef>
                <a:spcPts val="0"/>
              </a:spcBef>
              <a:spcAft>
                <a:spcPts val="0"/>
              </a:spcAft>
              <a:buSzPts val="2800"/>
              <a:buNone/>
              <a:defRPr sz="11469"/>
            </a:lvl6pPr>
            <a:lvl7pPr lvl="6" algn="ctr">
              <a:lnSpc>
                <a:spcPct val="100000"/>
              </a:lnSpc>
              <a:spcBef>
                <a:spcPts val="0"/>
              </a:spcBef>
              <a:spcAft>
                <a:spcPts val="0"/>
              </a:spcAft>
              <a:buSzPts val="2800"/>
              <a:buNone/>
              <a:defRPr sz="11469"/>
            </a:lvl7pPr>
            <a:lvl8pPr lvl="7" algn="ctr">
              <a:lnSpc>
                <a:spcPct val="100000"/>
              </a:lnSpc>
              <a:spcBef>
                <a:spcPts val="0"/>
              </a:spcBef>
              <a:spcAft>
                <a:spcPts val="0"/>
              </a:spcAft>
              <a:buSzPts val="2800"/>
              <a:buNone/>
              <a:defRPr sz="11469"/>
            </a:lvl8pPr>
            <a:lvl9pPr lvl="8" algn="ctr">
              <a:lnSpc>
                <a:spcPct val="100000"/>
              </a:lnSpc>
              <a:spcBef>
                <a:spcPts val="0"/>
              </a:spcBef>
              <a:spcAft>
                <a:spcPts val="0"/>
              </a:spcAft>
              <a:buSzPts val="2800"/>
              <a:buNone/>
              <a:defRPr sz="11469"/>
            </a:lvl9pPr>
          </a:lstStyle>
          <a:p/>
        </p:txBody>
      </p:sp>
      <p:sp>
        <p:nvSpPr>
          <p:cNvPr id="12" name="Google Shape;12;p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277050" y="4530674"/>
            <a:ext cx="34909313" cy="8042472"/>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49152"/>
            </a:lvl1pPr>
            <a:lvl2pPr lvl="1" algn="ctr">
              <a:lnSpc>
                <a:spcPct val="100000"/>
              </a:lnSpc>
              <a:spcBef>
                <a:spcPts val="0"/>
              </a:spcBef>
              <a:spcAft>
                <a:spcPts val="0"/>
              </a:spcAft>
              <a:buSzPts val="12000"/>
              <a:buNone/>
              <a:defRPr sz="49152"/>
            </a:lvl2pPr>
            <a:lvl3pPr lvl="2" algn="ctr">
              <a:lnSpc>
                <a:spcPct val="100000"/>
              </a:lnSpc>
              <a:spcBef>
                <a:spcPts val="0"/>
              </a:spcBef>
              <a:spcAft>
                <a:spcPts val="0"/>
              </a:spcAft>
              <a:buSzPts val="12000"/>
              <a:buNone/>
              <a:defRPr sz="49152"/>
            </a:lvl3pPr>
            <a:lvl4pPr lvl="3" algn="ctr">
              <a:lnSpc>
                <a:spcPct val="100000"/>
              </a:lnSpc>
              <a:spcBef>
                <a:spcPts val="0"/>
              </a:spcBef>
              <a:spcAft>
                <a:spcPts val="0"/>
              </a:spcAft>
              <a:buSzPts val="12000"/>
              <a:buNone/>
              <a:defRPr sz="49152"/>
            </a:lvl4pPr>
            <a:lvl5pPr lvl="4" algn="ctr">
              <a:lnSpc>
                <a:spcPct val="100000"/>
              </a:lnSpc>
              <a:spcBef>
                <a:spcPts val="0"/>
              </a:spcBef>
              <a:spcAft>
                <a:spcPts val="0"/>
              </a:spcAft>
              <a:buSzPts val="12000"/>
              <a:buNone/>
              <a:defRPr sz="49152"/>
            </a:lvl5pPr>
            <a:lvl6pPr lvl="5" algn="ctr">
              <a:lnSpc>
                <a:spcPct val="100000"/>
              </a:lnSpc>
              <a:spcBef>
                <a:spcPts val="0"/>
              </a:spcBef>
              <a:spcAft>
                <a:spcPts val="0"/>
              </a:spcAft>
              <a:buSzPts val="12000"/>
              <a:buNone/>
              <a:defRPr sz="49152"/>
            </a:lvl6pPr>
            <a:lvl7pPr lvl="6" algn="ctr">
              <a:lnSpc>
                <a:spcPct val="100000"/>
              </a:lnSpc>
              <a:spcBef>
                <a:spcPts val="0"/>
              </a:spcBef>
              <a:spcAft>
                <a:spcPts val="0"/>
              </a:spcAft>
              <a:buSzPts val="12000"/>
              <a:buNone/>
              <a:defRPr sz="49152"/>
            </a:lvl7pPr>
            <a:lvl8pPr lvl="7" algn="ctr">
              <a:lnSpc>
                <a:spcPct val="100000"/>
              </a:lnSpc>
              <a:spcBef>
                <a:spcPts val="0"/>
              </a:spcBef>
              <a:spcAft>
                <a:spcPts val="0"/>
              </a:spcAft>
              <a:buSzPts val="12000"/>
              <a:buNone/>
              <a:defRPr sz="49152"/>
            </a:lvl8pPr>
            <a:lvl9pPr lvl="8" algn="ctr">
              <a:lnSpc>
                <a:spcPct val="100000"/>
              </a:lnSpc>
              <a:spcBef>
                <a:spcPts val="0"/>
              </a:spcBef>
              <a:spcAft>
                <a:spcPts val="0"/>
              </a:spcAft>
              <a:buSzPts val="12000"/>
              <a:buNone/>
              <a:defRPr sz="49152"/>
            </a:lvl9pPr>
          </a:lstStyle>
          <a:p>
            <a:r>
              <a:t>xx%</a:t>
            </a:r>
          </a:p>
        </p:txBody>
      </p:sp>
      <p:sp>
        <p:nvSpPr>
          <p:cNvPr id="46" name="Google Shape;46;p11"/>
          <p:cNvSpPr txBox="1"/>
          <p:nvPr>
            <p:ph idx="1" type="body"/>
          </p:nvPr>
        </p:nvSpPr>
        <p:spPr>
          <a:xfrm>
            <a:off x="1277050" y="12911475"/>
            <a:ext cx="34909313" cy="5328061"/>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277050" y="8809856"/>
            <a:ext cx="34909313" cy="3448002"/>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14746"/>
            </a:lvl1pPr>
            <a:lvl2pPr lvl="1" algn="ctr">
              <a:lnSpc>
                <a:spcPct val="100000"/>
              </a:lnSpc>
              <a:spcBef>
                <a:spcPts val="0"/>
              </a:spcBef>
              <a:spcAft>
                <a:spcPts val="0"/>
              </a:spcAft>
              <a:buSzPts val="3600"/>
              <a:buNone/>
              <a:defRPr sz="14746"/>
            </a:lvl2pPr>
            <a:lvl3pPr lvl="2" algn="ctr">
              <a:lnSpc>
                <a:spcPct val="100000"/>
              </a:lnSpc>
              <a:spcBef>
                <a:spcPts val="0"/>
              </a:spcBef>
              <a:spcAft>
                <a:spcPts val="0"/>
              </a:spcAft>
              <a:buSzPts val="3600"/>
              <a:buNone/>
              <a:defRPr sz="14746"/>
            </a:lvl3pPr>
            <a:lvl4pPr lvl="3" algn="ctr">
              <a:lnSpc>
                <a:spcPct val="100000"/>
              </a:lnSpc>
              <a:spcBef>
                <a:spcPts val="0"/>
              </a:spcBef>
              <a:spcAft>
                <a:spcPts val="0"/>
              </a:spcAft>
              <a:buSzPts val="3600"/>
              <a:buNone/>
              <a:defRPr sz="14746"/>
            </a:lvl4pPr>
            <a:lvl5pPr lvl="4" algn="ctr">
              <a:lnSpc>
                <a:spcPct val="100000"/>
              </a:lnSpc>
              <a:spcBef>
                <a:spcPts val="0"/>
              </a:spcBef>
              <a:spcAft>
                <a:spcPts val="0"/>
              </a:spcAft>
              <a:buSzPts val="3600"/>
              <a:buNone/>
              <a:defRPr sz="14746"/>
            </a:lvl5pPr>
            <a:lvl6pPr lvl="5" algn="ctr">
              <a:lnSpc>
                <a:spcPct val="100000"/>
              </a:lnSpc>
              <a:spcBef>
                <a:spcPts val="0"/>
              </a:spcBef>
              <a:spcAft>
                <a:spcPts val="0"/>
              </a:spcAft>
              <a:buSzPts val="3600"/>
              <a:buNone/>
              <a:defRPr sz="14746"/>
            </a:lvl6pPr>
            <a:lvl7pPr lvl="6" algn="ctr">
              <a:lnSpc>
                <a:spcPct val="100000"/>
              </a:lnSpc>
              <a:spcBef>
                <a:spcPts val="0"/>
              </a:spcBef>
              <a:spcAft>
                <a:spcPts val="0"/>
              </a:spcAft>
              <a:buSzPts val="3600"/>
              <a:buNone/>
              <a:defRPr sz="14746"/>
            </a:lvl7pPr>
            <a:lvl8pPr lvl="7" algn="ctr">
              <a:lnSpc>
                <a:spcPct val="100000"/>
              </a:lnSpc>
              <a:spcBef>
                <a:spcPts val="0"/>
              </a:spcBef>
              <a:spcAft>
                <a:spcPts val="0"/>
              </a:spcAft>
              <a:buSzPts val="3600"/>
              <a:buNone/>
              <a:defRPr sz="14746"/>
            </a:lvl8pPr>
            <a:lvl9pPr lvl="8" algn="ctr">
              <a:lnSpc>
                <a:spcPct val="100000"/>
              </a:lnSpc>
              <a:spcBef>
                <a:spcPts val="0"/>
              </a:spcBef>
              <a:spcAft>
                <a:spcPts val="0"/>
              </a:spcAft>
              <a:buSzPts val="3600"/>
              <a:buNone/>
              <a:defRPr sz="14746"/>
            </a:lvl9pPr>
          </a:lstStyle>
          <a:p/>
        </p:txBody>
      </p:sp>
      <p:sp>
        <p:nvSpPr>
          <p:cNvPr id="15" name="Google Shape;15;p3"/>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4"/>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1277050"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3" name="Google Shape;23;p5"/>
          <p:cNvSpPr txBox="1"/>
          <p:nvPr>
            <p:ph idx="2" type="body"/>
          </p:nvPr>
        </p:nvSpPr>
        <p:spPr>
          <a:xfrm>
            <a:off x="19798578"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4" name="Google Shape;24;p5"/>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277050" y="2275731"/>
            <a:ext cx="11504513" cy="3095338"/>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9830"/>
            </a:lvl1pPr>
            <a:lvl2pPr lvl="1" algn="l">
              <a:lnSpc>
                <a:spcPct val="100000"/>
              </a:lnSpc>
              <a:spcBef>
                <a:spcPts val="0"/>
              </a:spcBef>
              <a:spcAft>
                <a:spcPts val="0"/>
              </a:spcAft>
              <a:buSzPts val="2400"/>
              <a:buNone/>
              <a:defRPr sz="9830"/>
            </a:lvl2pPr>
            <a:lvl3pPr lvl="2" algn="l">
              <a:lnSpc>
                <a:spcPct val="100000"/>
              </a:lnSpc>
              <a:spcBef>
                <a:spcPts val="0"/>
              </a:spcBef>
              <a:spcAft>
                <a:spcPts val="0"/>
              </a:spcAft>
              <a:buSzPts val="2400"/>
              <a:buNone/>
              <a:defRPr sz="9830"/>
            </a:lvl3pPr>
            <a:lvl4pPr lvl="3" algn="l">
              <a:lnSpc>
                <a:spcPct val="100000"/>
              </a:lnSpc>
              <a:spcBef>
                <a:spcPts val="0"/>
              </a:spcBef>
              <a:spcAft>
                <a:spcPts val="0"/>
              </a:spcAft>
              <a:buSzPts val="2400"/>
              <a:buNone/>
              <a:defRPr sz="9830"/>
            </a:lvl4pPr>
            <a:lvl5pPr lvl="4" algn="l">
              <a:lnSpc>
                <a:spcPct val="100000"/>
              </a:lnSpc>
              <a:spcBef>
                <a:spcPts val="0"/>
              </a:spcBef>
              <a:spcAft>
                <a:spcPts val="0"/>
              </a:spcAft>
              <a:buSzPts val="2400"/>
              <a:buNone/>
              <a:defRPr sz="9830"/>
            </a:lvl5pPr>
            <a:lvl6pPr lvl="5" algn="l">
              <a:lnSpc>
                <a:spcPct val="100000"/>
              </a:lnSpc>
              <a:spcBef>
                <a:spcPts val="0"/>
              </a:spcBef>
              <a:spcAft>
                <a:spcPts val="0"/>
              </a:spcAft>
              <a:buSzPts val="2400"/>
              <a:buNone/>
              <a:defRPr sz="9830"/>
            </a:lvl6pPr>
            <a:lvl7pPr lvl="6" algn="l">
              <a:lnSpc>
                <a:spcPct val="100000"/>
              </a:lnSpc>
              <a:spcBef>
                <a:spcPts val="0"/>
              </a:spcBef>
              <a:spcAft>
                <a:spcPts val="0"/>
              </a:spcAft>
              <a:buSzPts val="2400"/>
              <a:buNone/>
              <a:defRPr sz="9830"/>
            </a:lvl7pPr>
            <a:lvl8pPr lvl="7" algn="l">
              <a:lnSpc>
                <a:spcPct val="100000"/>
              </a:lnSpc>
              <a:spcBef>
                <a:spcPts val="0"/>
              </a:spcBef>
              <a:spcAft>
                <a:spcPts val="0"/>
              </a:spcAft>
              <a:buSzPts val="2400"/>
              <a:buNone/>
              <a:defRPr sz="9830"/>
            </a:lvl8pPr>
            <a:lvl9pPr lvl="8" algn="l">
              <a:lnSpc>
                <a:spcPct val="100000"/>
              </a:lnSpc>
              <a:spcBef>
                <a:spcPts val="0"/>
              </a:spcBef>
              <a:spcAft>
                <a:spcPts val="0"/>
              </a:spcAft>
              <a:buSzPts val="2400"/>
              <a:buNone/>
              <a:defRPr sz="9830"/>
            </a:lvl9pPr>
          </a:lstStyle>
          <a:p/>
        </p:txBody>
      </p:sp>
      <p:sp>
        <p:nvSpPr>
          <p:cNvPr id="30" name="Google Shape;30;p7"/>
          <p:cNvSpPr txBox="1"/>
          <p:nvPr>
            <p:ph idx="1" type="body"/>
          </p:nvPr>
        </p:nvSpPr>
        <p:spPr>
          <a:xfrm>
            <a:off x="1277050" y="5691785"/>
            <a:ext cx="11504513" cy="13022783"/>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4915"/>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31" name="Google Shape;31;p7"/>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008578" y="1843809"/>
            <a:ext cx="26089186" cy="16755867"/>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19661"/>
            </a:lvl1pPr>
            <a:lvl2pPr lvl="1" algn="l">
              <a:lnSpc>
                <a:spcPct val="100000"/>
              </a:lnSpc>
              <a:spcBef>
                <a:spcPts val="0"/>
              </a:spcBef>
              <a:spcAft>
                <a:spcPts val="0"/>
              </a:spcAft>
              <a:buSzPts val="4800"/>
              <a:buNone/>
              <a:defRPr sz="19661"/>
            </a:lvl2pPr>
            <a:lvl3pPr lvl="2" algn="l">
              <a:lnSpc>
                <a:spcPct val="100000"/>
              </a:lnSpc>
              <a:spcBef>
                <a:spcPts val="0"/>
              </a:spcBef>
              <a:spcAft>
                <a:spcPts val="0"/>
              </a:spcAft>
              <a:buSzPts val="4800"/>
              <a:buNone/>
              <a:defRPr sz="19661"/>
            </a:lvl3pPr>
            <a:lvl4pPr lvl="3" algn="l">
              <a:lnSpc>
                <a:spcPct val="100000"/>
              </a:lnSpc>
              <a:spcBef>
                <a:spcPts val="0"/>
              </a:spcBef>
              <a:spcAft>
                <a:spcPts val="0"/>
              </a:spcAft>
              <a:buSzPts val="4800"/>
              <a:buNone/>
              <a:defRPr sz="19661"/>
            </a:lvl4pPr>
            <a:lvl5pPr lvl="4" algn="l">
              <a:lnSpc>
                <a:spcPct val="100000"/>
              </a:lnSpc>
              <a:spcBef>
                <a:spcPts val="0"/>
              </a:spcBef>
              <a:spcAft>
                <a:spcPts val="0"/>
              </a:spcAft>
              <a:buSzPts val="4800"/>
              <a:buNone/>
              <a:defRPr sz="19661"/>
            </a:lvl5pPr>
            <a:lvl6pPr lvl="5" algn="l">
              <a:lnSpc>
                <a:spcPct val="100000"/>
              </a:lnSpc>
              <a:spcBef>
                <a:spcPts val="0"/>
              </a:spcBef>
              <a:spcAft>
                <a:spcPts val="0"/>
              </a:spcAft>
              <a:buSzPts val="4800"/>
              <a:buNone/>
              <a:defRPr sz="19661"/>
            </a:lvl6pPr>
            <a:lvl7pPr lvl="6" algn="l">
              <a:lnSpc>
                <a:spcPct val="100000"/>
              </a:lnSpc>
              <a:spcBef>
                <a:spcPts val="0"/>
              </a:spcBef>
              <a:spcAft>
                <a:spcPts val="0"/>
              </a:spcAft>
              <a:buSzPts val="4800"/>
              <a:buNone/>
              <a:defRPr sz="19661"/>
            </a:lvl7pPr>
            <a:lvl8pPr lvl="7" algn="l">
              <a:lnSpc>
                <a:spcPct val="100000"/>
              </a:lnSpc>
              <a:spcBef>
                <a:spcPts val="0"/>
              </a:spcBef>
              <a:spcAft>
                <a:spcPts val="0"/>
              </a:spcAft>
              <a:buSzPts val="4800"/>
              <a:buNone/>
              <a:defRPr sz="19661"/>
            </a:lvl8pPr>
            <a:lvl9pPr lvl="8" algn="l">
              <a:lnSpc>
                <a:spcPct val="100000"/>
              </a:lnSpc>
              <a:spcBef>
                <a:spcPts val="0"/>
              </a:spcBef>
              <a:spcAft>
                <a:spcPts val="0"/>
              </a:spcAft>
              <a:buSzPts val="4800"/>
              <a:buNone/>
              <a:defRPr sz="19661"/>
            </a:lvl9pPr>
          </a:lstStyle>
          <a:p/>
        </p:txBody>
      </p:sp>
      <p:sp>
        <p:nvSpPr>
          <p:cNvPr id="34" name="Google Shape;34;p8"/>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8731706" y="-512"/>
            <a:ext cx="18731707" cy="21067713"/>
          </a:xfrm>
          <a:prstGeom prst="rect">
            <a:avLst/>
          </a:prstGeom>
          <a:solidFill>
            <a:schemeClr val="lt2"/>
          </a:solidFill>
          <a:ln>
            <a:noFill/>
          </a:ln>
        </p:spPr>
        <p:txBody>
          <a:bodyPr anchorCtr="0" anchor="ctr" bIns="374475" lIns="374475" spcFirstLastPara="1" rIns="374475" wrap="square" tIns="374475">
            <a:noAutofit/>
          </a:bodyPr>
          <a:lstStyle/>
          <a:p>
            <a:pPr indent="0" lvl="0" marL="0" marR="0" rtl="0" algn="l">
              <a:lnSpc>
                <a:spcPct val="100000"/>
              </a:lnSpc>
              <a:spcBef>
                <a:spcPts val="0"/>
              </a:spcBef>
              <a:spcAft>
                <a:spcPts val="0"/>
              </a:spcAft>
              <a:buClr>
                <a:srgbClr val="000000"/>
              </a:buClr>
              <a:buSzPts val="23491"/>
              <a:buFont typeface="Arial"/>
              <a:buNone/>
            </a:pPr>
            <a:r>
              <a:t/>
            </a:r>
            <a:endParaRPr b="0" i="0" sz="23491"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1087767" y="5051070"/>
            <a:ext cx="16573381" cy="6071483"/>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17203"/>
            </a:lvl1pPr>
            <a:lvl2pPr lvl="1" algn="ctr">
              <a:lnSpc>
                <a:spcPct val="100000"/>
              </a:lnSpc>
              <a:spcBef>
                <a:spcPts val="0"/>
              </a:spcBef>
              <a:spcAft>
                <a:spcPts val="0"/>
              </a:spcAft>
              <a:buSzPts val="4200"/>
              <a:buNone/>
              <a:defRPr sz="17203"/>
            </a:lvl2pPr>
            <a:lvl3pPr lvl="2" algn="ctr">
              <a:lnSpc>
                <a:spcPct val="100000"/>
              </a:lnSpc>
              <a:spcBef>
                <a:spcPts val="0"/>
              </a:spcBef>
              <a:spcAft>
                <a:spcPts val="0"/>
              </a:spcAft>
              <a:buSzPts val="4200"/>
              <a:buNone/>
              <a:defRPr sz="17203"/>
            </a:lvl3pPr>
            <a:lvl4pPr lvl="3" algn="ctr">
              <a:lnSpc>
                <a:spcPct val="100000"/>
              </a:lnSpc>
              <a:spcBef>
                <a:spcPts val="0"/>
              </a:spcBef>
              <a:spcAft>
                <a:spcPts val="0"/>
              </a:spcAft>
              <a:buSzPts val="4200"/>
              <a:buNone/>
              <a:defRPr sz="17203"/>
            </a:lvl4pPr>
            <a:lvl5pPr lvl="4" algn="ctr">
              <a:lnSpc>
                <a:spcPct val="100000"/>
              </a:lnSpc>
              <a:spcBef>
                <a:spcPts val="0"/>
              </a:spcBef>
              <a:spcAft>
                <a:spcPts val="0"/>
              </a:spcAft>
              <a:buSzPts val="4200"/>
              <a:buNone/>
              <a:defRPr sz="17203"/>
            </a:lvl5pPr>
            <a:lvl6pPr lvl="5" algn="ctr">
              <a:lnSpc>
                <a:spcPct val="100000"/>
              </a:lnSpc>
              <a:spcBef>
                <a:spcPts val="0"/>
              </a:spcBef>
              <a:spcAft>
                <a:spcPts val="0"/>
              </a:spcAft>
              <a:buSzPts val="4200"/>
              <a:buNone/>
              <a:defRPr sz="17203"/>
            </a:lvl6pPr>
            <a:lvl7pPr lvl="6" algn="ctr">
              <a:lnSpc>
                <a:spcPct val="100000"/>
              </a:lnSpc>
              <a:spcBef>
                <a:spcPts val="0"/>
              </a:spcBef>
              <a:spcAft>
                <a:spcPts val="0"/>
              </a:spcAft>
              <a:buSzPts val="4200"/>
              <a:buNone/>
              <a:defRPr sz="17203"/>
            </a:lvl7pPr>
            <a:lvl8pPr lvl="7" algn="ctr">
              <a:lnSpc>
                <a:spcPct val="100000"/>
              </a:lnSpc>
              <a:spcBef>
                <a:spcPts val="0"/>
              </a:spcBef>
              <a:spcAft>
                <a:spcPts val="0"/>
              </a:spcAft>
              <a:buSzPts val="4200"/>
              <a:buNone/>
              <a:defRPr sz="17203"/>
            </a:lvl8pPr>
            <a:lvl9pPr lvl="8" algn="ctr">
              <a:lnSpc>
                <a:spcPct val="100000"/>
              </a:lnSpc>
              <a:spcBef>
                <a:spcPts val="0"/>
              </a:spcBef>
              <a:spcAft>
                <a:spcPts val="0"/>
              </a:spcAft>
              <a:buSzPts val="4200"/>
              <a:buNone/>
              <a:defRPr sz="17203"/>
            </a:lvl9pPr>
          </a:lstStyle>
          <a:p/>
        </p:txBody>
      </p:sp>
      <p:sp>
        <p:nvSpPr>
          <p:cNvPr id="38" name="Google Shape;38;p9"/>
          <p:cNvSpPr txBox="1"/>
          <p:nvPr>
            <p:ph idx="1" type="subTitle"/>
          </p:nvPr>
        </p:nvSpPr>
        <p:spPr>
          <a:xfrm>
            <a:off x="1087767" y="11481361"/>
            <a:ext cx="16573381" cy="5058954"/>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8602"/>
            </a:lvl1pPr>
            <a:lvl2pPr lvl="1" algn="ctr">
              <a:lnSpc>
                <a:spcPct val="100000"/>
              </a:lnSpc>
              <a:spcBef>
                <a:spcPts val="0"/>
              </a:spcBef>
              <a:spcAft>
                <a:spcPts val="0"/>
              </a:spcAft>
              <a:buSzPts val="2100"/>
              <a:buNone/>
              <a:defRPr sz="8602"/>
            </a:lvl2pPr>
            <a:lvl3pPr lvl="2" algn="ctr">
              <a:lnSpc>
                <a:spcPct val="100000"/>
              </a:lnSpc>
              <a:spcBef>
                <a:spcPts val="0"/>
              </a:spcBef>
              <a:spcAft>
                <a:spcPts val="0"/>
              </a:spcAft>
              <a:buSzPts val="2100"/>
              <a:buNone/>
              <a:defRPr sz="8602"/>
            </a:lvl3pPr>
            <a:lvl4pPr lvl="3" algn="ctr">
              <a:lnSpc>
                <a:spcPct val="100000"/>
              </a:lnSpc>
              <a:spcBef>
                <a:spcPts val="0"/>
              </a:spcBef>
              <a:spcAft>
                <a:spcPts val="0"/>
              </a:spcAft>
              <a:buSzPts val="2100"/>
              <a:buNone/>
              <a:defRPr sz="8602"/>
            </a:lvl4pPr>
            <a:lvl5pPr lvl="4" algn="ctr">
              <a:lnSpc>
                <a:spcPct val="100000"/>
              </a:lnSpc>
              <a:spcBef>
                <a:spcPts val="0"/>
              </a:spcBef>
              <a:spcAft>
                <a:spcPts val="0"/>
              </a:spcAft>
              <a:buSzPts val="2100"/>
              <a:buNone/>
              <a:defRPr sz="8602"/>
            </a:lvl5pPr>
            <a:lvl6pPr lvl="5" algn="ctr">
              <a:lnSpc>
                <a:spcPct val="100000"/>
              </a:lnSpc>
              <a:spcBef>
                <a:spcPts val="0"/>
              </a:spcBef>
              <a:spcAft>
                <a:spcPts val="0"/>
              </a:spcAft>
              <a:buSzPts val="2100"/>
              <a:buNone/>
              <a:defRPr sz="8602"/>
            </a:lvl6pPr>
            <a:lvl7pPr lvl="6" algn="ctr">
              <a:lnSpc>
                <a:spcPct val="100000"/>
              </a:lnSpc>
              <a:spcBef>
                <a:spcPts val="0"/>
              </a:spcBef>
              <a:spcAft>
                <a:spcPts val="0"/>
              </a:spcAft>
              <a:buSzPts val="2100"/>
              <a:buNone/>
              <a:defRPr sz="8602"/>
            </a:lvl7pPr>
            <a:lvl8pPr lvl="7" algn="ctr">
              <a:lnSpc>
                <a:spcPct val="100000"/>
              </a:lnSpc>
              <a:spcBef>
                <a:spcPts val="0"/>
              </a:spcBef>
              <a:spcAft>
                <a:spcPts val="0"/>
              </a:spcAft>
              <a:buSzPts val="2100"/>
              <a:buNone/>
              <a:defRPr sz="8602"/>
            </a:lvl8pPr>
            <a:lvl9pPr lvl="8" algn="ctr">
              <a:lnSpc>
                <a:spcPct val="100000"/>
              </a:lnSpc>
              <a:spcBef>
                <a:spcPts val="0"/>
              </a:spcBef>
              <a:spcAft>
                <a:spcPts val="0"/>
              </a:spcAft>
              <a:buSzPts val="2100"/>
              <a:buNone/>
              <a:defRPr sz="8602"/>
            </a:lvl9pPr>
          </a:lstStyle>
          <a:p/>
        </p:txBody>
      </p:sp>
      <p:sp>
        <p:nvSpPr>
          <p:cNvPr id="39" name="Google Shape;39;p9"/>
          <p:cNvSpPr txBox="1"/>
          <p:nvPr>
            <p:ph idx="2" type="body"/>
          </p:nvPr>
        </p:nvSpPr>
        <p:spPr>
          <a:xfrm>
            <a:off x="20237372" y="2965803"/>
            <a:ext cx="15720376" cy="15135084"/>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277050" y="17328383"/>
            <a:ext cx="24577376" cy="2478482"/>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5.png"/><Relationship Id="rId13" Type="http://schemas.openxmlformats.org/officeDocument/2006/relationships/image" Target="../media/image11.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8.png"/><Relationship Id="rId15" Type="http://schemas.openxmlformats.org/officeDocument/2006/relationships/image" Target="../media/image13.png"/><Relationship Id="rId1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9.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2612850" y="2659300"/>
            <a:ext cx="11661300" cy="16161000"/>
          </a:xfrm>
          <a:prstGeom prst="rect">
            <a:avLst/>
          </a:prstGeom>
          <a:noFill/>
          <a:ln cap="flat" cmpd="sng" w="9525">
            <a:solidFill>
              <a:schemeClr val="dk1"/>
            </a:solidFill>
            <a:prstDash val="solid"/>
            <a:round/>
            <a:headEnd len="sm" w="sm" type="none"/>
            <a:tailEnd len="sm" w="sm" type="none"/>
          </a:ln>
        </p:spPr>
        <p:txBody>
          <a:bodyPr anchorCtr="0" anchor="t" bIns="58450" lIns="58450" spcFirstLastPara="1" rIns="58450" wrap="square" tIns="58450">
            <a:noAutofit/>
          </a:bodyPr>
          <a:lstStyle/>
          <a:p>
            <a:pPr indent="0" lvl="0" marL="0" rtl="0" algn="l">
              <a:spcBef>
                <a:spcPts val="0"/>
              </a:spcBef>
              <a:spcAft>
                <a:spcPts val="0"/>
              </a:spcAft>
              <a:buNone/>
            </a:pPr>
            <a:r>
              <a:rPr lang="en" sz="2800">
                <a:solidFill>
                  <a:schemeClr val="dk1"/>
                </a:solidFill>
                <a:latin typeface="Times New Roman"/>
                <a:ea typeface="Times New Roman"/>
                <a:cs typeface="Times New Roman"/>
                <a:sym typeface="Times New Roman"/>
              </a:rPr>
              <a:t> Using what we learned about FLV3 in other cyanobacteria, we hypothesized that by infusing the FLV3 gene into spirulina through a plasmid, we can enhance the photosynthesis pathways which will lead to more CO</a:t>
            </a:r>
            <a:r>
              <a:rPr baseline="-25000" lang="en" sz="2800">
                <a:solidFill>
                  <a:schemeClr val="dk1"/>
                </a:solidFill>
                <a:latin typeface="Times New Roman"/>
                <a:ea typeface="Times New Roman"/>
                <a:cs typeface="Times New Roman"/>
                <a:sym typeface="Times New Roman"/>
              </a:rPr>
              <a:t>2</a:t>
            </a:r>
            <a:r>
              <a:rPr lang="en" sz="2800">
                <a:solidFill>
                  <a:schemeClr val="dk1"/>
                </a:solidFill>
                <a:latin typeface="Times New Roman"/>
                <a:ea typeface="Times New Roman"/>
                <a:cs typeface="Times New Roman"/>
                <a:sym typeface="Times New Roman"/>
              </a:rPr>
              <a:t> consumption, ultimately reducing the amount trapped into the atmosphere.</a:t>
            </a:r>
            <a:endParaRPr sz="2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b="1" lang="en" sz="3400">
                <a:solidFill>
                  <a:schemeClr val="dk1"/>
                </a:solidFill>
                <a:latin typeface="Times New Roman"/>
                <a:ea typeface="Times New Roman"/>
                <a:cs typeface="Times New Roman"/>
                <a:sym typeface="Times New Roman"/>
              </a:rPr>
              <a:t>Science Content</a:t>
            </a:r>
            <a:endParaRPr b="1" sz="3277">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2800">
                <a:solidFill>
                  <a:schemeClr val="dk1"/>
                </a:solidFill>
                <a:latin typeface="Times New Roman"/>
                <a:ea typeface="Times New Roman"/>
                <a:cs typeface="Times New Roman"/>
                <a:sym typeface="Times New Roman"/>
              </a:rPr>
              <a:t>Transformation of Spirulina with the FLV3 gene has not occurred yet to our knowledge. However through our research we have developed a plausible method to undertake such a feat. Using the FLV3 gene sequence, also called sll0550, we would insert this into the pDV044 plasmid backbone at sites BsaI 4491 and 4515 found between the cpc promoter 600 and the ampicillin TrrnB terminator. Although multiple methods of doing this were found, the two most plausible methods involves synthesizing FLV3 gene as a gene block or through PCR amplification with Synechocystis species PCC6803. The second method would involve the addition of modifications at 5’ end of PCR primers to</a:t>
            </a:r>
            <a:endParaRPr sz="2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Font typeface="Arial"/>
              <a:buNone/>
            </a:pPr>
            <a:r>
              <a:rPr lang="en" sz="2800">
                <a:solidFill>
                  <a:schemeClr val="dk1"/>
                </a:solidFill>
                <a:latin typeface="Times New Roman"/>
                <a:ea typeface="Times New Roman"/>
                <a:cs typeface="Times New Roman"/>
                <a:sym typeface="Times New Roman"/>
              </a:rPr>
              <a:t>enable Golden Gate Cloning into pDV044. This would successfully integrate the 1722 nucleotide long gene sequence (</a:t>
            </a:r>
            <a:r>
              <a:rPr lang="en" sz="2800">
                <a:solidFill>
                  <a:schemeClr val="dk1"/>
                </a:solidFill>
                <a:latin typeface="Times New Roman"/>
                <a:ea typeface="Times New Roman"/>
                <a:cs typeface="Times New Roman"/>
                <a:sym typeface="Times New Roman"/>
              </a:rPr>
              <a:t>sll0550)</a:t>
            </a:r>
            <a:r>
              <a:rPr lang="en" sz="2800">
                <a:solidFill>
                  <a:schemeClr val="dk1"/>
                </a:solidFill>
                <a:latin typeface="Times New Roman"/>
                <a:ea typeface="Times New Roman"/>
                <a:cs typeface="Times New Roman"/>
                <a:sym typeface="Times New Roman"/>
              </a:rPr>
              <a:t> into the plasmid. We chose pDV044 over other possibilities because of the promoter and </a:t>
            </a:r>
            <a:r>
              <a:rPr lang="en" sz="2800">
                <a:solidFill>
                  <a:schemeClr val="dk1"/>
                </a:solidFill>
                <a:latin typeface="Times New Roman"/>
                <a:ea typeface="Times New Roman"/>
                <a:cs typeface="Times New Roman"/>
                <a:sym typeface="Times New Roman"/>
              </a:rPr>
              <a:t>terminator already present along with the presence of kanamycin selection along with ampicillin resistance to use as selection markers during experimentation. We would then, through a genetic transformation, insert the plasmid into the Arthrospira Platensis and after a 35 day incubation period under constant lighting, we would have a genetically transformed Arthrospira Platensis that should, in theory, have an increased rate of photosynthesis and in turn, an increase in carbon dioxide removal . </a:t>
            </a:r>
            <a:endParaRPr sz="2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3277"/>
          </a:p>
        </p:txBody>
      </p:sp>
      <p:pic>
        <p:nvPicPr>
          <p:cNvPr id="55" name="Google Shape;55;p13"/>
          <p:cNvPicPr preferRelativeResize="0"/>
          <p:nvPr/>
        </p:nvPicPr>
        <p:blipFill>
          <a:blip r:embed="rId3">
            <a:alphaModFix/>
          </a:blip>
          <a:stretch>
            <a:fillRect/>
          </a:stretch>
        </p:blipFill>
        <p:spPr>
          <a:xfrm>
            <a:off x="14167825" y="13223150"/>
            <a:ext cx="5890250" cy="5145276"/>
          </a:xfrm>
          <a:prstGeom prst="rect">
            <a:avLst/>
          </a:prstGeom>
          <a:noFill/>
          <a:ln>
            <a:noFill/>
          </a:ln>
        </p:spPr>
      </p:pic>
      <p:sp>
        <p:nvSpPr>
          <p:cNvPr id="56" name="Google Shape;56;p13"/>
          <p:cNvSpPr txBox="1"/>
          <p:nvPr/>
        </p:nvSpPr>
        <p:spPr>
          <a:xfrm>
            <a:off x="1361350" y="2952975"/>
            <a:ext cx="10889100" cy="9047400"/>
          </a:xfrm>
          <a:prstGeom prst="rect">
            <a:avLst/>
          </a:prstGeom>
          <a:noFill/>
          <a:ln cap="flat" cmpd="sng" w="9525">
            <a:solidFill>
              <a:schemeClr val="dk1"/>
            </a:solidFill>
            <a:prstDash val="solid"/>
            <a:round/>
            <a:headEnd len="sm" w="sm" type="none"/>
            <a:tailEnd len="sm" w="sm" type="none"/>
          </a:ln>
        </p:spPr>
        <p:txBody>
          <a:bodyPr anchorCtr="0" anchor="ctr" bIns="58450" lIns="58450" spcFirstLastPara="1" rIns="58450" wrap="square" tIns="58450">
            <a:noAutofit/>
          </a:bodyPr>
          <a:lstStyle/>
          <a:p>
            <a:pPr indent="0" lvl="0" marL="0" rtl="0" algn="ctr">
              <a:lnSpc>
                <a:spcPct val="115000"/>
              </a:lnSpc>
              <a:spcBef>
                <a:spcPts val="0"/>
              </a:spcBef>
              <a:spcAft>
                <a:spcPts val="0"/>
              </a:spcAft>
              <a:buSzPts val="1100"/>
              <a:buNone/>
            </a:pPr>
            <a:r>
              <a:rPr b="1" lang="en" sz="3500">
                <a:solidFill>
                  <a:schemeClr val="dk1"/>
                </a:solidFill>
                <a:latin typeface="Times New Roman"/>
                <a:ea typeface="Times New Roman"/>
                <a:cs typeface="Times New Roman"/>
                <a:sym typeface="Times New Roman"/>
              </a:rPr>
              <a:t>Abstract</a:t>
            </a:r>
            <a:endParaRPr b="1" sz="35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2600">
                <a:solidFill>
                  <a:schemeClr val="dk1"/>
                </a:solidFill>
                <a:latin typeface="Times New Roman"/>
                <a:ea typeface="Times New Roman"/>
                <a:cs typeface="Times New Roman"/>
                <a:sym typeface="Times New Roman"/>
              </a:rPr>
              <a:t>The increasing concentration of carbon dioxide (CO</a:t>
            </a:r>
            <a:r>
              <a:rPr baseline="-25000" lang="en" sz="2600">
                <a:solidFill>
                  <a:schemeClr val="dk1"/>
                </a:solidFill>
                <a:latin typeface="Times New Roman"/>
                <a:ea typeface="Times New Roman"/>
                <a:cs typeface="Times New Roman"/>
                <a:sym typeface="Times New Roman"/>
              </a:rPr>
              <a:t>2</a:t>
            </a:r>
            <a:r>
              <a:rPr lang="en" sz="2600">
                <a:solidFill>
                  <a:schemeClr val="dk1"/>
                </a:solidFill>
                <a:latin typeface="Times New Roman"/>
                <a:ea typeface="Times New Roman"/>
                <a:cs typeface="Times New Roman"/>
                <a:sym typeface="Times New Roman"/>
              </a:rPr>
              <a:t>) in the atmosphere is a major contributor to climate change, necessitating innovative solutions such as carbon sequestration. Our project explores the potential of flavodiiron protein 3 (FLV3), known for regulating oxidative stress and oxygen levels during photosynthesis, by enhancing CO</a:t>
            </a:r>
            <a:r>
              <a:rPr baseline="-25000" lang="en" sz="2600">
                <a:solidFill>
                  <a:schemeClr val="dk1"/>
                </a:solidFill>
                <a:latin typeface="Times New Roman"/>
                <a:ea typeface="Times New Roman"/>
                <a:cs typeface="Times New Roman"/>
                <a:sym typeface="Times New Roman"/>
              </a:rPr>
              <a:t>2</a:t>
            </a:r>
            <a:r>
              <a:rPr lang="en" sz="2600">
                <a:solidFill>
                  <a:schemeClr val="dk1"/>
                </a:solidFill>
                <a:latin typeface="Times New Roman"/>
                <a:ea typeface="Times New Roman"/>
                <a:cs typeface="Times New Roman"/>
                <a:sym typeface="Times New Roman"/>
              </a:rPr>
              <a:t> fixation in </a:t>
            </a:r>
            <a:r>
              <a:rPr i="1" lang="en" sz="2600">
                <a:solidFill>
                  <a:schemeClr val="dk1"/>
                </a:solidFill>
                <a:latin typeface="Times New Roman"/>
                <a:ea typeface="Times New Roman"/>
                <a:cs typeface="Times New Roman"/>
                <a:sym typeface="Times New Roman"/>
              </a:rPr>
              <a:t>Arthrospira platensis</a:t>
            </a:r>
            <a:r>
              <a:rPr lang="en" sz="2600">
                <a:solidFill>
                  <a:schemeClr val="dk1"/>
                </a:solidFill>
                <a:latin typeface="Times New Roman"/>
                <a:ea typeface="Times New Roman"/>
                <a:cs typeface="Times New Roman"/>
                <a:sym typeface="Times New Roman"/>
              </a:rPr>
              <a:t> (Spirulina). Previous research has demonstrated FLV3’s role in facilitating photosynthetic pathways in other bacterial species, but its impact in Spirulina remains unexplored. We hypothesize that FLV3 expression in Spirulina will accelerate photosynthesis by maintaining oxygen balance, potentially increasing carbon capture efficiency. Our designed organism will express the FLV3 gene from </a:t>
            </a:r>
            <a:r>
              <a:rPr i="1" lang="en" sz="2600">
                <a:solidFill>
                  <a:schemeClr val="dk1"/>
                </a:solidFill>
                <a:latin typeface="Times New Roman"/>
                <a:ea typeface="Times New Roman"/>
                <a:cs typeface="Times New Roman"/>
                <a:sym typeface="Times New Roman"/>
              </a:rPr>
              <a:t>Synechocystis </a:t>
            </a:r>
            <a:r>
              <a:rPr lang="en" sz="2600">
                <a:solidFill>
                  <a:schemeClr val="dk1"/>
                </a:solidFill>
                <a:latin typeface="Times New Roman"/>
                <a:ea typeface="Times New Roman"/>
                <a:cs typeface="Times New Roman"/>
                <a:sym typeface="Times New Roman"/>
              </a:rPr>
              <a:t>sp. PCC6803 into Spirulina,</a:t>
            </a:r>
            <a:r>
              <a:rPr lang="en" sz="2600">
                <a:solidFill>
                  <a:schemeClr val="dk1"/>
                </a:solidFill>
                <a:latin typeface="Times New Roman"/>
                <a:ea typeface="Times New Roman"/>
                <a:cs typeface="Times New Roman"/>
                <a:sym typeface="Times New Roman"/>
              </a:rPr>
              <a:t> utilizing both a basic expression system and an overexpression model with a stronger promoter.</a:t>
            </a:r>
            <a:r>
              <a:rPr lang="en" sz="2600">
                <a:solidFill>
                  <a:schemeClr val="dk1"/>
                </a:solidFill>
                <a:latin typeface="Times New Roman"/>
                <a:ea typeface="Times New Roman"/>
                <a:cs typeface="Times New Roman"/>
                <a:sym typeface="Times New Roman"/>
              </a:rPr>
              <a:t> This ensures that FLV3 elevates light reaction output to enhance the Calvin cycle. Through biochemical and molecular analyses, we will assess the impact of FLV3 on oxygen regulation, oxidative stress response, and overall efficiency of CO</a:t>
            </a:r>
            <a:r>
              <a:rPr baseline="-25000" lang="en" sz="2600">
                <a:solidFill>
                  <a:schemeClr val="dk1"/>
                </a:solidFill>
                <a:latin typeface="Times New Roman"/>
                <a:ea typeface="Times New Roman"/>
                <a:cs typeface="Times New Roman"/>
                <a:sym typeface="Times New Roman"/>
              </a:rPr>
              <a:t>2</a:t>
            </a:r>
            <a:r>
              <a:rPr lang="en" sz="2600">
                <a:solidFill>
                  <a:schemeClr val="dk1"/>
                </a:solidFill>
                <a:latin typeface="Times New Roman"/>
                <a:ea typeface="Times New Roman"/>
                <a:cs typeface="Times New Roman"/>
                <a:sym typeface="Times New Roman"/>
              </a:rPr>
              <a:t> capture during photosynthesis. Spirulina was selected because it had a significant potential for genetic manipulation within the FLV3 gene, while being highly accessible. Our study provides insights into the mechanisms of FLV3 in Spirulina and its potential application in bioengineering efforts aimed towards reducing CO</a:t>
            </a:r>
            <a:r>
              <a:rPr baseline="-25000" lang="en" sz="2600">
                <a:solidFill>
                  <a:schemeClr val="dk1"/>
                </a:solidFill>
                <a:latin typeface="Times New Roman"/>
                <a:ea typeface="Times New Roman"/>
                <a:cs typeface="Times New Roman"/>
                <a:sym typeface="Times New Roman"/>
              </a:rPr>
              <a:t>2</a:t>
            </a:r>
            <a:r>
              <a:rPr lang="en" sz="2600">
                <a:solidFill>
                  <a:schemeClr val="dk1"/>
                </a:solidFill>
                <a:latin typeface="Times New Roman"/>
                <a:ea typeface="Times New Roman"/>
                <a:cs typeface="Times New Roman"/>
                <a:sym typeface="Times New Roman"/>
              </a:rPr>
              <a:t> in the atmosphere. By fully optimizing photosynthetic carbon fixation, this novel approach could contribute to scalable solutions for mitigating climate change. </a:t>
            </a:r>
            <a:r>
              <a:rPr lang="en" sz="2600">
                <a:solidFill>
                  <a:schemeClr val="dk1"/>
                </a:solidFill>
                <a:latin typeface="Times New Roman"/>
                <a:ea typeface="Times New Roman"/>
                <a:cs typeface="Times New Roman"/>
                <a:sym typeface="Times New Roman"/>
              </a:rPr>
              <a:t>Future efforts include refining the plasmid design, selecting better promoters, and further investigating oxidative stress in Spirulina</a:t>
            </a:r>
            <a:endParaRPr sz="26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i="0" sz="1800" u="none" cap="none" strike="noStrike">
              <a:solidFill>
                <a:srgbClr val="000000"/>
              </a:solidFill>
              <a:latin typeface="Times New Roman"/>
              <a:ea typeface="Times New Roman"/>
              <a:cs typeface="Times New Roman"/>
              <a:sym typeface="Times New Roman"/>
            </a:endParaRPr>
          </a:p>
        </p:txBody>
      </p:sp>
      <p:sp>
        <p:nvSpPr>
          <p:cNvPr id="57" name="Google Shape;57;p13"/>
          <p:cNvSpPr txBox="1"/>
          <p:nvPr/>
        </p:nvSpPr>
        <p:spPr>
          <a:xfrm>
            <a:off x="9291950" y="-11250"/>
            <a:ext cx="18333600" cy="2529000"/>
          </a:xfrm>
          <a:prstGeom prst="rect">
            <a:avLst/>
          </a:prstGeom>
          <a:noFill/>
          <a:ln>
            <a:noFill/>
          </a:ln>
        </p:spPr>
        <p:txBody>
          <a:bodyPr anchorCtr="0" anchor="ctr" bIns="58450" lIns="58450" spcFirstLastPara="1" rIns="58450" wrap="square" tIns="58450">
            <a:noAutofit/>
          </a:bodyPr>
          <a:lstStyle/>
          <a:p>
            <a:pPr indent="0" lvl="0" marL="0" marR="0" rtl="0" algn="ctr">
              <a:lnSpc>
                <a:spcPct val="100000"/>
              </a:lnSpc>
              <a:spcBef>
                <a:spcPts val="0"/>
              </a:spcBef>
              <a:spcAft>
                <a:spcPts val="0"/>
              </a:spcAft>
              <a:buClr>
                <a:srgbClr val="000000"/>
              </a:buClr>
              <a:buFont typeface="Arial"/>
              <a:buNone/>
            </a:pPr>
            <a:r>
              <a:rPr b="1" lang="en" sz="3996"/>
              <a:t>Genetic Transformation of Arthrospira Platensis to Enhance Photosynthetic Pathways</a:t>
            </a:r>
            <a:endParaRPr b="1" i="0" sz="399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2800"/>
              <a:t>Panagiotis (Peter) Matheos, Zach Skutt</a:t>
            </a:r>
            <a:r>
              <a:rPr b="0" i="0" lang="en" sz="2800" u="none" cap="none" strike="noStrike">
                <a:solidFill>
                  <a:srgbClr val="000000"/>
                </a:solidFill>
                <a:latin typeface="Arial"/>
                <a:ea typeface="Arial"/>
                <a:cs typeface="Arial"/>
                <a:sym typeface="Arial"/>
              </a:rPr>
              <a:t>,</a:t>
            </a:r>
            <a:r>
              <a:rPr lang="en" sz="2800"/>
              <a:t> Jonathan Fanikos, Jack O’Neil, Nolan Miley, </a:t>
            </a:r>
            <a:r>
              <a:rPr lang="en" sz="2800">
                <a:solidFill>
                  <a:schemeClr val="dk1"/>
                </a:solidFill>
              </a:rPr>
              <a:t>Alex Hall,</a:t>
            </a:r>
            <a:r>
              <a:rPr lang="en" sz="2800"/>
              <a:t> Evan Campbell, Maddox Lund, </a:t>
            </a:r>
            <a:r>
              <a:rPr lang="en" sz="2800">
                <a:solidFill>
                  <a:schemeClr val="dk1"/>
                </a:solidFill>
              </a:rPr>
              <a:t>Anoop Rampure,</a:t>
            </a:r>
            <a:r>
              <a:rPr lang="en" sz="2800"/>
              <a:t> Heather Osborne, Hiroko Kaczmarek (BioBuilder)</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2800"/>
              <a:t>Xaverian Brothers High School</a:t>
            </a:r>
            <a:r>
              <a:rPr b="0" i="0" lang="en" sz="2800" u="none" cap="none" strike="noStrike">
                <a:solidFill>
                  <a:srgbClr val="000000"/>
                </a:solidFill>
                <a:latin typeface="Arial"/>
                <a:ea typeface="Arial"/>
                <a:cs typeface="Arial"/>
                <a:sym typeface="Arial"/>
              </a:rPr>
              <a:t>, </a:t>
            </a:r>
            <a:r>
              <a:rPr lang="en" sz="2800"/>
              <a:t>Westwood</a:t>
            </a:r>
            <a:r>
              <a:rPr b="0" i="0" lang="en" sz="2800" u="none" cap="none" strike="noStrike">
                <a:solidFill>
                  <a:srgbClr val="000000"/>
                </a:solidFill>
                <a:latin typeface="Arial"/>
                <a:ea typeface="Arial"/>
                <a:cs typeface="Arial"/>
                <a:sym typeface="Arial"/>
              </a:rPr>
              <a:t>, </a:t>
            </a:r>
            <a:r>
              <a:rPr lang="en" sz="2800"/>
              <a:t>MA</a:t>
            </a:r>
            <a:r>
              <a:rPr b="0" i="0" lang="en" sz="2800" u="none" cap="none" strike="noStrike">
                <a:solidFill>
                  <a:srgbClr val="000000"/>
                </a:solidFill>
                <a:latin typeface="Arial"/>
                <a:ea typeface="Arial"/>
                <a:cs typeface="Arial"/>
                <a:sym typeface="Arial"/>
              </a:rPr>
              <a:t>, </a:t>
            </a:r>
            <a:r>
              <a:rPr lang="en" sz="2800"/>
              <a:t>USA</a:t>
            </a:r>
            <a:endParaRPr b="0" i="0" sz="2800" u="none" cap="none" strike="noStrike">
              <a:solidFill>
                <a:srgbClr val="000000"/>
              </a:solidFill>
              <a:latin typeface="Arial"/>
              <a:ea typeface="Arial"/>
              <a:cs typeface="Arial"/>
              <a:sym typeface="Arial"/>
            </a:endParaRPr>
          </a:p>
        </p:txBody>
      </p:sp>
      <p:sp>
        <p:nvSpPr>
          <p:cNvPr id="58" name="Google Shape;58;p13"/>
          <p:cNvSpPr txBox="1"/>
          <p:nvPr/>
        </p:nvSpPr>
        <p:spPr>
          <a:xfrm>
            <a:off x="1311800" y="12463450"/>
            <a:ext cx="10889100" cy="6166500"/>
          </a:xfrm>
          <a:prstGeom prst="rect">
            <a:avLst/>
          </a:prstGeom>
          <a:noFill/>
          <a:ln cap="flat" cmpd="sng" w="9525">
            <a:solidFill>
              <a:schemeClr val="dk1"/>
            </a:solidFill>
            <a:prstDash val="solid"/>
            <a:round/>
            <a:headEnd len="sm" w="sm" type="none"/>
            <a:tailEnd len="sm" w="sm" type="none"/>
          </a:ln>
        </p:spPr>
        <p:txBody>
          <a:bodyPr anchorCtr="0" anchor="ctr" bIns="58450" lIns="58450" spcFirstLastPara="1" rIns="58450" wrap="square" tIns="58450">
            <a:noAutofit/>
          </a:bodyPr>
          <a:lstStyle/>
          <a:p>
            <a:pPr indent="0" lvl="0" marL="0" marR="0" rtl="0" algn="ctr">
              <a:lnSpc>
                <a:spcPct val="100000"/>
              </a:lnSpc>
              <a:spcBef>
                <a:spcPts val="0"/>
              </a:spcBef>
              <a:spcAft>
                <a:spcPts val="0"/>
              </a:spcAft>
              <a:buNone/>
            </a:pPr>
            <a:r>
              <a:rPr b="1" i="0" lang="en" sz="3400" u="none" cap="none" strike="noStrike">
                <a:solidFill>
                  <a:srgbClr val="000000"/>
                </a:solidFill>
                <a:latin typeface="Times New Roman"/>
                <a:ea typeface="Times New Roman"/>
                <a:cs typeface="Times New Roman"/>
                <a:sym typeface="Times New Roman"/>
              </a:rPr>
              <a:t>Introduction</a:t>
            </a:r>
            <a:endParaRPr b="1" sz="3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 sz="2800">
                <a:latin typeface="Times New Roman"/>
                <a:ea typeface="Times New Roman"/>
                <a:cs typeface="Times New Roman"/>
                <a:sym typeface="Times New Roman"/>
              </a:rPr>
              <a:t>Due to the increasing concerns of global warming, ocean acidification, and respiratory issues, our team decided to research and test ways in which we can reduce CO</a:t>
            </a:r>
            <a:r>
              <a:rPr baseline="-25000" lang="en" sz="2800">
                <a:latin typeface="Times New Roman"/>
                <a:ea typeface="Times New Roman"/>
                <a:cs typeface="Times New Roman"/>
                <a:sym typeface="Times New Roman"/>
              </a:rPr>
              <a:t>2</a:t>
            </a:r>
            <a:r>
              <a:rPr lang="en" sz="2800">
                <a:latin typeface="Times New Roman"/>
                <a:ea typeface="Times New Roman"/>
                <a:cs typeface="Times New Roman"/>
                <a:sym typeface="Times New Roman"/>
              </a:rPr>
              <a:t> pollution. To offer a potential tool to address this issue, we concluded that designing a plasmid containing the FLV3 gene, a gene that has been shown to enhance photosynthetic pathways in other cyanobacteria, may further offer a potential tool to reduce carbon pollution (Fgure 1). While researching, we came across an experiment where the FLV3 gene was overexpressed in Synechocystis, which led to an increase in photosynthetic efficiency. Cyanobacteria are a type of bacteria that are photosynthetic, and will intake carbon during the Calvin cycle, eventually turning it into glucose (C</a:t>
            </a:r>
            <a:r>
              <a:rPr baseline="-25000" lang="en" sz="2800">
                <a:latin typeface="Times New Roman"/>
                <a:ea typeface="Times New Roman"/>
                <a:cs typeface="Times New Roman"/>
                <a:sym typeface="Times New Roman"/>
              </a:rPr>
              <a:t>6</a:t>
            </a:r>
            <a:r>
              <a:rPr lang="en" sz="2800">
                <a:latin typeface="Times New Roman"/>
                <a:ea typeface="Times New Roman"/>
                <a:cs typeface="Times New Roman"/>
                <a:sym typeface="Times New Roman"/>
              </a:rPr>
              <a:t>H</a:t>
            </a:r>
            <a:r>
              <a:rPr baseline="-25000" lang="en" sz="2800">
                <a:latin typeface="Times New Roman"/>
                <a:ea typeface="Times New Roman"/>
                <a:cs typeface="Times New Roman"/>
                <a:sym typeface="Times New Roman"/>
              </a:rPr>
              <a:t>12</a:t>
            </a:r>
            <a:r>
              <a:rPr lang="en" sz="2800">
                <a:latin typeface="Times New Roman"/>
                <a:ea typeface="Times New Roman"/>
                <a:cs typeface="Times New Roman"/>
                <a:sym typeface="Times New Roman"/>
              </a:rPr>
              <a:t>O</a:t>
            </a:r>
            <a:r>
              <a:rPr baseline="-25000" lang="en" sz="2800">
                <a:latin typeface="Times New Roman"/>
                <a:ea typeface="Times New Roman"/>
                <a:cs typeface="Times New Roman"/>
                <a:sym typeface="Times New Roman"/>
              </a:rPr>
              <a:t>6</a:t>
            </a:r>
            <a:r>
              <a:rPr lang="en" sz="2800">
                <a:latin typeface="Times New Roman"/>
                <a:ea typeface="Times New Roman"/>
                <a:cs typeface="Times New Roman"/>
                <a:sym typeface="Times New Roman"/>
              </a:rPr>
              <a:t>). This process removes the excess carbon from the atmosphere, </a:t>
            </a:r>
            <a:r>
              <a:rPr lang="en" sz="2800">
                <a:latin typeface="Times New Roman"/>
                <a:ea typeface="Times New Roman"/>
                <a:cs typeface="Times New Roman"/>
                <a:sym typeface="Times New Roman"/>
              </a:rPr>
              <a:t>and converts</a:t>
            </a:r>
            <a:r>
              <a:rPr lang="en" sz="2800">
                <a:latin typeface="Times New Roman"/>
                <a:ea typeface="Times New Roman"/>
                <a:cs typeface="Times New Roman"/>
                <a:sym typeface="Times New Roman"/>
              </a:rPr>
              <a:t> it into food for the organism. Spirulina, in particular, is a cyanobacteria that is relatively easy to manipulate genetically.</a:t>
            </a:r>
            <a:endParaRPr sz="2800">
              <a:latin typeface="Times New Roman"/>
              <a:ea typeface="Times New Roman"/>
              <a:cs typeface="Times New Roman"/>
              <a:sym typeface="Times New Roman"/>
            </a:endParaRPr>
          </a:p>
        </p:txBody>
      </p:sp>
      <p:sp>
        <p:nvSpPr>
          <p:cNvPr id="59" name="Google Shape;59;p13"/>
          <p:cNvSpPr txBox="1"/>
          <p:nvPr/>
        </p:nvSpPr>
        <p:spPr>
          <a:xfrm>
            <a:off x="24636425" y="2648175"/>
            <a:ext cx="11922900" cy="12124500"/>
          </a:xfrm>
          <a:prstGeom prst="rect">
            <a:avLst/>
          </a:prstGeom>
          <a:noFill/>
          <a:ln cap="flat" cmpd="sng" w="9525">
            <a:solidFill>
              <a:schemeClr val="dk1"/>
            </a:solidFill>
            <a:prstDash val="solid"/>
            <a:round/>
            <a:headEnd len="sm" w="sm" type="none"/>
            <a:tailEnd len="sm" w="sm" type="none"/>
          </a:ln>
        </p:spPr>
        <p:txBody>
          <a:bodyPr anchorCtr="0" anchor="ctr" bIns="58450" lIns="58450" spcFirstLastPara="1" rIns="58450" wrap="square" tIns="58450">
            <a:noAutofit/>
          </a:bodyPr>
          <a:lstStyle/>
          <a:p>
            <a:pPr indent="0" lvl="0" marL="0" marR="0" rtl="0" algn="ctr">
              <a:lnSpc>
                <a:spcPct val="100000"/>
              </a:lnSpc>
              <a:spcBef>
                <a:spcPts val="0"/>
              </a:spcBef>
              <a:spcAft>
                <a:spcPts val="0"/>
              </a:spcAft>
              <a:buNone/>
            </a:pPr>
            <a:r>
              <a:t/>
            </a:r>
            <a:endParaRPr b="1" sz="3277">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t/>
            </a:r>
            <a:endParaRPr b="1" sz="3277">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t/>
            </a:r>
            <a:endParaRPr b="1" sz="3277">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t/>
            </a:r>
            <a:endParaRPr b="1" sz="3277">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t/>
            </a:r>
            <a:endParaRPr b="1" sz="3277">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t/>
            </a:r>
            <a:endParaRPr b="1" sz="3277">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t/>
            </a:r>
            <a:endParaRPr b="1" sz="3277">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t/>
            </a:r>
            <a:endParaRPr b="1" sz="3277">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i="0" lang="en" sz="3400" u="none" cap="none" strike="noStrike">
                <a:solidFill>
                  <a:srgbClr val="000000"/>
                </a:solidFill>
                <a:latin typeface="Times New Roman"/>
                <a:ea typeface="Times New Roman"/>
                <a:cs typeface="Times New Roman"/>
                <a:sym typeface="Times New Roman"/>
              </a:rPr>
              <a:t>Team Content</a:t>
            </a:r>
            <a:endParaRPr b="1" i="0" sz="3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rPr lang="en" sz="2800">
                <a:solidFill>
                  <a:schemeClr val="dk1"/>
                </a:solidFill>
                <a:latin typeface="Times New Roman"/>
                <a:ea typeface="Times New Roman"/>
                <a:cs typeface="Times New Roman"/>
                <a:sym typeface="Times New Roman"/>
              </a:rPr>
              <a:t>We are a first-year team from Westwood, </a:t>
            </a:r>
            <a:r>
              <a:rPr lang="en" sz="2800">
                <a:solidFill>
                  <a:schemeClr val="dk1"/>
                </a:solidFill>
                <a:latin typeface="Times New Roman"/>
                <a:ea typeface="Times New Roman"/>
                <a:cs typeface="Times New Roman"/>
                <a:sym typeface="Times New Roman"/>
              </a:rPr>
              <a:t>Massachusetts</a:t>
            </a:r>
            <a:r>
              <a:rPr lang="en" sz="2800">
                <a:solidFill>
                  <a:schemeClr val="dk1"/>
                </a:solidFill>
                <a:latin typeface="Times New Roman"/>
                <a:ea typeface="Times New Roman"/>
                <a:cs typeface="Times New Roman"/>
                <a:sym typeface="Times New Roman"/>
              </a:rPr>
              <a:t> </a:t>
            </a:r>
            <a:r>
              <a:rPr lang="en" sz="2800">
                <a:solidFill>
                  <a:schemeClr val="dk1"/>
                </a:solidFill>
                <a:latin typeface="Times New Roman"/>
                <a:ea typeface="Times New Roman"/>
                <a:cs typeface="Times New Roman"/>
                <a:sym typeface="Times New Roman"/>
              </a:rPr>
              <a:t>representing</a:t>
            </a:r>
            <a:r>
              <a:rPr lang="en" sz="2800">
                <a:solidFill>
                  <a:schemeClr val="dk1"/>
                </a:solidFill>
                <a:latin typeface="Times New Roman"/>
                <a:ea typeface="Times New Roman"/>
                <a:cs typeface="Times New Roman"/>
                <a:sym typeface="Times New Roman"/>
              </a:rPr>
              <a:t> Xaverian Brothers High School. The team consists of</a:t>
            </a:r>
            <a:r>
              <a:rPr lang="en" sz="2800">
                <a:solidFill>
                  <a:schemeClr val="dk1"/>
                </a:solidFill>
                <a:latin typeface="Times New Roman"/>
                <a:ea typeface="Times New Roman"/>
                <a:cs typeface="Times New Roman"/>
                <a:sym typeface="Times New Roman"/>
              </a:rPr>
              <a:t> </a:t>
            </a:r>
            <a:r>
              <a:rPr lang="en" sz="2800">
                <a:solidFill>
                  <a:schemeClr val="dk1"/>
                </a:solidFill>
                <a:latin typeface="Times New Roman"/>
                <a:ea typeface="Times New Roman"/>
                <a:cs typeface="Times New Roman"/>
                <a:sym typeface="Times New Roman"/>
              </a:rPr>
              <a:t>nine members who have contributed to the project with </a:t>
            </a:r>
            <a:r>
              <a:rPr lang="en" sz="2800">
                <a:solidFill>
                  <a:schemeClr val="dk1"/>
                </a:solidFill>
                <a:latin typeface="Times New Roman"/>
                <a:ea typeface="Times New Roman"/>
                <a:cs typeface="Times New Roman"/>
                <a:sym typeface="Times New Roman"/>
              </a:rPr>
              <a:t>research</a:t>
            </a:r>
            <a:r>
              <a:rPr lang="en" sz="2800">
                <a:solidFill>
                  <a:schemeClr val="dk1"/>
                </a:solidFill>
                <a:latin typeface="Times New Roman"/>
                <a:ea typeface="Times New Roman"/>
                <a:cs typeface="Times New Roman"/>
                <a:sym typeface="Times New Roman"/>
              </a:rPr>
              <a:t> and planning. We are composed of Sophomores, Juniors, and Seniors. We are looking to deepen our research on this topic later this </a:t>
            </a:r>
            <a:r>
              <a:rPr lang="en" sz="2800">
                <a:solidFill>
                  <a:schemeClr val="dk1"/>
                </a:solidFill>
                <a:latin typeface="Times New Roman"/>
                <a:ea typeface="Times New Roman"/>
                <a:cs typeface="Times New Roman"/>
                <a:sym typeface="Times New Roman"/>
              </a:rPr>
              <a:t>year</a:t>
            </a:r>
            <a:r>
              <a:rPr lang="en" sz="2800">
                <a:solidFill>
                  <a:schemeClr val="dk1"/>
                </a:solidFill>
                <a:latin typeface="Times New Roman"/>
                <a:ea typeface="Times New Roman"/>
                <a:cs typeface="Times New Roman"/>
                <a:sym typeface="Times New Roman"/>
              </a:rPr>
              <a:t> and hopefully be </a:t>
            </a:r>
            <a:r>
              <a:rPr lang="en" sz="2800">
                <a:solidFill>
                  <a:schemeClr val="dk1"/>
                </a:solidFill>
                <a:latin typeface="Times New Roman"/>
                <a:ea typeface="Times New Roman"/>
                <a:cs typeface="Times New Roman"/>
                <a:sym typeface="Times New Roman"/>
              </a:rPr>
              <a:t>developed</a:t>
            </a:r>
            <a:r>
              <a:rPr lang="en" sz="2800">
                <a:solidFill>
                  <a:schemeClr val="dk1"/>
                </a:solidFill>
                <a:latin typeface="Times New Roman"/>
                <a:ea typeface="Times New Roman"/>
                <a:cs typeface="Times New Roman"/>
                <a:sym typeface="Times New Roman"/>
              </a:rPr>
              <a:t> and continued into next year. </a:t>
            </a:r>
            <a:endParaRPr i="0" sz="2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 sz="3400">
                <a:latin typeface="Times New Roman"/>
                <a:ea typeface="Times New Roman"/>
                <a:cs typeface="Times New Roman"/>
                <a:sym typeface="Times New Roman"/>
              </a:rPr>
              <a:t>N</a:t>
            </a:r>
            <a:r>
              <a:rPr b="1" i="0" lang="en" sz="3400" u="none" cap="none" strike="noStrike">
                <a:solidFill>
                  <a:srgbClr val="000000"/>
                </a:solidFill>
                <a:latin typeface="Times New Roman"/>
                <a:ea typeface="Times New Roman"/>
                <a:cs typeface="Times New Roman"/>
                <a:sym typeface="Times New Roman"/>
              </a:rPr>
              <a:t>ext </a:t>
            </a:r>
            <a:r>
              <a:rPr b="1" lang="en" sz="3400">
                <a:latin typeface="Times New Roman"/>
                <a:ea typeface="Times New Roman"/>
                <a:cs typeface="Times New Roman"/>
                <a:sym typeface="Times New Roman"/>
              </a:rPr>
              <a:t>S</a:t>
            </a:r>
            <a:r>
              <a:rPr b="1" i="0" lang="en" sz="3400" u="none" cap="none" strike="noStrike">
                <a:solidFill>
                  <a:srgbClr val="000000"/>
                </a:solidFill>
                <a:latin typeface="Times New Roman"/>
                <a:ea typeface="Times New Roman"/>
                <a:cs typeface="Times New Roman"/>
                <a:sym typeface="Times New Roman"/>
              </a:rPr>
              <a:t>teps</a:t>
            </a:r>
            <a:endParaRPr b="1" i="0" sz="3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rPr lang="en" sz="2800">
                <a:solidFill>
                  <a:schemeClr val="dk1"/>
                </a:solidFill>
                <a:latin typeface="Times New Roman"/>
                <a:ea typeface="Times New Roman"/>
                <a:cs typeface="Times New Roman"/>
                <a:sym typeface="Times New Roman"/>
              </a:rPr>
              <a:t>To advance this project, optimizing FLV3 expression in Spirulina requires tweaking the promoters, improving analysis on oxygen regulation, and researching oxidative stress further to find out its role in photosynthesis. Working on stable transformation methods would also strengthen the real world application side to this. If another team continues this research, the next potential step would be to compare FLV3 over-expression to total FLV3 deletion. To clarify its function, we would also be testing oxidative stress levels, photosynthetic efficiency, and the evolution of oxygen. Doing this would </a:t>
            </a:r>
            <a:r>
              <a:rPr lang="en" sz="2800">
                <a:solidFill>
                  <a:schemeClr val="dk1"/>
                </a:solidFill>
                <a:latin typeface="Times New Roman"/>
                <a:ea typeface="Times New Roman"/>
                <a:cs typeface="Times New Roman"/>
                <a:sym typeface="Times New Roman"/>
              </a:rPr>
              <a:t>help us</a:t>
            </a:r>
            <a:r>
              <a:rPr lang="en" sz="2800">
                <a:solidFill>
                  <a:schemeClr val="dk1"/>
                </a:solidFill>
                <a:latin typeface="Times New Roman"/>
                <a:ea typeface="Times New Roman"/>
                <a:cs typeface="Times New Roman"/>
                <a:sym typeface="Times New Roman"/>
              </a:rPr>
              <a:t> learn more about carbon fixation within FLV3.</a:t>
            </a:r>
            <a:endParaRPr i="0" sz="2800" u="none" cap="none" strike="noStrike">
              <a:solidFill>
                <a:srgbClr val="000000"/>
              </a:solidFill>
              <a:latin typeface="Times New Roman"/>
              <a:ea typeface="Times New Roman"/>
              <a:cs typeface="Times New Roman"/>
              <a:sym typeface="Times New Roman"/>
            </a:endParaRPr>
          </a:p>
        </p:txBody>
      </p:sp>
      <p:sp>
        <p:nvSpPr>
          <p:cNvPr id="60" name="Google Shape;60;p13"/>
          <p:cNvSpPr txBox="1"/>
          <p:nvPr/>
        </p:nvSpPr>
        <p:spPr>
          <a:xfrm>
            <a:off x="27736800" y="15075525"/>
            <a:ext cx="8745900" cy="3728700"/>
          </a:xfrm>
          <a:prstGeom prst="rect">
            <a:avLst/>
          </a:prstGeom>
          <a:noFill/>
          <a:ln cap="flat" cmpd="sng" w="9525">
            <a:solidFill>
              <a:schemeClr val="dk1"/>
            </a:solidFill>
            <a:prstDash val="solid"/>
            <a:round/>
            <a:headEnd len="sm" w="sm" type="none"/>
            <a:tailEnd len="sm" w="sm" type="none"/>
          </a:ln>
        </p:spPr>
        <p:txBody>
          <a:bodyPr anchorCtr="0" anchor="t" bIns="58450" lIns="58450" spcFirstLastPara="1" rIns="58450" wrap="square" tIns="58450">
            <a:noAutofit/>
          </a:bodyPr>
          <a:lstStyle/>
          <a:p>
            <a:pPr indent="0" lvl="0" marL="0" marR="0" rtl="0" algn="ctr">
              <a:lnSpc>
                <a:spcPct val="100000"/>
              </a:lnSpc>
              <a:spcBef>
                <a:spcPts val="0"/>
              </a:spcBef>
              <a:spcAft>
                <a:spcPts val="0"/>
              </a:spcAft>
              <a:buNone/>
            </a:pPr>
            <a:r>
              <a:rPr b="1" i="0" lang="en" sz="3400" u="none" cap="none" strike="noStrike">
                <a:solidFill>
                  <a:srgbClr val="000000"/>
                </a:solidFill>
                <a:latin typeface="Times New Roman"/>
                <a:ea typeface="Times New Roman"/>
                <a:cs typeface="Times New Roman"/>
                <a:sym typeface="Times New Roman"/>
              </a:rPr>
              <a:t>References and acknowledgements</a:t>
            </a:r>
            <a:endParaRPr i="0" sz="2458"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i="0" sz="2858"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i="0" lang="en" sz="2858" u="none" cap="none" strike="noStrike">
                <a:solidFill>
                  <a:schemeClr val="dk1"/>
                </a:solidFill>
                <a:latin typeface="Times New Roman"/>
                <a:ea typeface="Times New Roman"/>
                <a:cs typeface="Times New Roman"/>
                <a:sym typeface="Times New Roman"/>
              </a:rPr>
              <a:t>We’d like to than</a:t>
            </a:r>
            <a:r>
              <a:rPr lang="en" sz="2858">
                <a:solidFill>
                  <a:schemeClr val="dk1"/>
                </a:solidFill>
                <a:latin typeface="Times New Roman"/>
                <a:ea typeface="Times New Roman"/>
                <a:cs typeface="Times New Roman"/>
                <a:sym typeface="Times New Roman"/>
              </a:rPr>
              <a:t>k Heather Osborne, Hiroko Kaczmarek, Chloe        Franklin from BioBuilder, and all the Xaverian Brothers High School Students who attend our club as well as anyone else who may have contributed to our project. </a:t>
            </a:r>
            <a:endParaRPr i="0" sz="2858" u="none" cap="none" strike="noStrike">
              <a:solidFill>
                <a:schemeClr val="dk1"/>
              </a:solidFill>
              <a:latin typeface="Times New Roman"/>
              <a:ea typeface="Times New Roman"/>
              <a:cs typeface="Times New Roman"/>
              <a:sym typeface="Times New Roman"/>
            </a:endParaRPr>
          </a:p>
        </p:txBody>
      </p:sp>
      <p:pic>
        <p:nvPicPr>
          <p:cNvPr id="61" name="Google Shape;61;p13"/>
          <p:cNvPicPr preferRelativeResize="0"/>
          <p:nvPr/>
        </p:nvPicPr>
        <p:blipFill rotWithShape="1">
          <a:blip r:embed="rId4">
            <a:alphaModFix/>
          </a:blip>
          <a:srcRect b="-9661" l="0" r="0" t="0"/>
          <a:stretch/>
        </p:blipFill>
        <p:spPr>
          <a:xfrm>
            <a:off x="1055093" y="-141807"/>
            <a:ext cx="7088775" cy="2789981"/>
          </a:xfrm>
          <a:prstGeom prst="rect">
            <a:avLst/>
          </a:prstGeom>
          <a:noFill/>
          <a:ln>
            <a:noFill/>
          </a:ln>
        </p:spPr>
      </p:pic>
      <p:pic>
        <p:nvPicPr>
          <p:cNvPr id="62" name="Google Shape;62;p13"/>
          <p:cNvPicPr preferRelativeResize="0"/>
          <p:nvPr/>
        </p:nvPicPr>
        <p:blipFill rotWithShape="1">
          <a:blip r:embed="rId5">
            <a:alphaModFix/>
          </a:blip>
          <a:srcRect b="12033" l="0" r="0" t="13551"/>
          <a:stretch/>
        </p:blipFill>
        <p:spPr>
          <a:xfrm>
            <a:off x="17121555" y="19075639"/>
            <a:ext cx="5073884" cy="1054827"/>
          </a:xfrm>
          <a:prstGeom prst="rect">
            <a:avLst/>
          </a:prstGeom>
          <a:noFill/>
          <a:ln>
            <a:noFill/>
          </a:ln>
        </p:spPr>
      </p:pic>
      <p:pic>
        <p:nvPicPr>
          <p:cNvPr id="63" name="Google Shape;63;p13"/>
          <p:cNvPicPr preferRelativeResize="0"/>
          <p:nvPr/>
        </p:nvPicPr>
        <p:blipFill rotWithShape="1">
          <a:blip r:embed="rId6">
            <a:alphaModFix/>
          </a:blip>
          <a:srcRect b="23600" l="9561" r="11287" t="23329"/>
          <a:stretch/>
        </p:blipFill>
        <p:spPr>
          <a:xfrm>
            <a:off x="11173296" y="18820379"/>
            <a:ext cx="4590863" cy="1565348"/>
          </a:xfrm>
          <a:prstGeom prst="rect">
            <a:avLst/>
          </a:prstGeom>
          <a:noFill/>
          <a:ln>
            <a:noFill/>
          </a:ln>
        </p:spPr>
      </p:pic>
      <p:pic>
        <p:nvPicPr>
          <p:cNvPr id="64" name="Google Shape;64;p13"/>
          <p:cNvPicPr preferRelativeResize="0"/>
          <p:nvPr/>
        </p:nvPicPr>
        <p:blipFill rotWithShape="1">
          <a:blip r:embed="rId7">
            <a:alphaModFix/>
          </a:blip>
          <a:srcRect b="0" l="0" r="0" t="0"/>
          <a:stretch/>
        </p:blipFill>
        <p:spPr>
          <a:xfrm>
            <a:off x="31940613" y="18858439"/>
            <a:ext cx="3849562" cy="1489301"/>
          </a:xfrm>
          <a:prstGeom prst="rect">
            <a:avLst/>
          </a:prstGeom>
          <a:noFill/>
          <a:ln>
            <a:noFill/>
          </a:ln>
        </p:spPr>
      </p:pic>
      <p:pic>
        <p:nvPicPr>
          <p:cNvPr id="65" name="Google Shape;65;p13"/>
          <p:cNvPicPr preferRelativeResize="0"/>
          <p:nvPr/>
        </p:nvPicPr>
        <p:blipFill rotWithShape="1">
          <a:blip r:embed="rId8">
            <a:alphaModFix/>
          </a:blip>
          <a:srcRect b="0" l="0" r="0" t="0"/>
          <a:stretch/>
        </p:blipFill>
        <p:spPr>
          <a:xfrm>
            <a:off x="7761119" y="18820328"/>
            <a:ext cx="1772316" cy="1720278"/>
          </a:xfrm>
          <a:prstGeom prst="rect">
            <a:avLst/>
          </a:prstGeom>
          <a:noFill/>
          <a:ln>
            <a:noFill/>
          </a:ln>
        </p:spPr>
      </p:pic>
      <p:pic>
        <p:nvPicPr>
          <p:cNvPr id="66" name="Google Shape;66;p13"/>
          <p:cNvPicPr preferRelativeResize="0"/>
          <p:nvPr/>
        </p:nvPicPr>
        <p:blipFill rotWithShape="1">
          <a:blip r:embed="rId9">
            <a:alphaModFix/>
          </a:blip>
          <a:srcRect b="0" l="0" r="7621" t="0"/>
          <a:stretch/>
        </p:blipFill>
        <p:spPr>
          <a:xfrm>
            <a:off x="1673468" y="18820297"/>
            <a:ext cx="4447836" cy="1565389"/>
          </a:xfrm>
          <a:prstGeom prst="rect">
            <a:avLst/>
          </a:prstGeom>
          <a:noFill/>
          <a:ln>
            <a:noFill/>
          </a:ln>
        </p:spPr>
      </p:pic>
      <p:pic>
        <p:nvPicPr>
          <p:cNvPr id="67" name="Google Shape;67;p13"/>
          <p:cNvPicPr preferRelativeResize="0"/>
          <p:nvPr/>
        </p:nvPicPr>
        <p:blipFill rotWithShape="1">
          <a:blip r:embed="rId10">
            <a:alphaModFix/>
          </a:blip>
          <a:srcRect b="0" l="0" r="0" t="0"/>
          <a:stretch/>
        </p:blipFill>
        <p:spPr>
          <a:xfrm>
            <a:off x="23552839" y="18858378"/>
            <a:ext cx="6718249" cy="1489260"/>
          </a:xfrm>
          <a:prstGeom prst="rect">
            <a:avLst/>
          </a:prstGeom>
          <a:noFill/>
          <a:ln>
            <a:noFill/>
          </a:ln>
        </p:spPr>
      </p:pic>
      <p:pic>
        <p:nvPicPr>
          <p:cNvPr id="68" name="Google Shape;68;p13"/>
          <p:cNvPicPr preferRelativeResize="0"/>
          <p:nvPr/>
        </p:nvPicPr>
        <p:blipFill>
          <a:blip r:embed="rId11">
            <a:alphaModFix/>
          </a:blip>
          <a:stretch>
            <a:fillRect/>
          </a:stretch>
        </p:blipFill>
        <p:spPr>
          <a:xfrm>
            <a:off x="20286026" y="16493892"/>
            <a:ext cx="3214225" cy="1756857"/>
          </a:xfrm>
          <a:prstGeom prst="rect">
            <a:avLst/>
          </a:prstGeom>
          <a:noFill/>
          <a:ln>
            <a:noFill/>
          </a:ln>
        </p:spPr>
      </p:pic>
      <p:pic>
        <p:nvPicPr>
          <p:cNvPr id="69" name="Google Shape;69;p13"/>
          <p:cNvPicPr preferRelativeResize="0"/>
          <p:nvPr/>
        </p:nvPicPr>
        <p:blipFill>
          <a:blip r:embed="rId12">
            <a:alphaModFix/>
          </a:blip>
          <a:stretch>
            <a:fillRect/>
          </a:stretch>
        </p:blipFill>
        <p:spPr>
          <a:xfrm>
            <a:off x="24640899" y="15761312"/>
            <a:ext cx="2119099" cy="2108438"/>
          </a:xfrm>
          <a:prstGeom prst="rect">
            <a:avLst/>
          </a:prstGeom>
          <a:noFill/>
          <a:ln>
            <a:noFill/>
          </a:ln>
        </p:spPr>
      </p:pic>
      <p:sp>
        <p:nvSpPr>
          <p:cNvPr id="70" name="Google Shape;70;p13"/>
          <p:cNvSpPr txBox="1"/>
          <p:nvPr/>
        </p:nvSpPr>
        <p:spPr>
          <a:xfrm>
            <a:off x="24814250" y="15075513"/>
            <a:ext cx="1772400" cy="69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chemeClr val="dk1"/>
                </a:solidFill>
                <a:latin typeface="Times New Roman"/>
                <a:ea typeface="Times New Roman"/>
                <a:cs typeface="Times New Roman"/>
                <a:sym typeface="Times New Roman"/>
              </a:rPr>
              <a:t>Sources</a:t>
            </a:r>
            <a:endParaRPr sz="1800">
              <a:solidFill>
                <a:schemeClr val="dk2"/>
              </a:solidFill>
              <a:latin typeface="Times New Roman"/>
              <a:ea typeface="Times New Roman"/>
              <a:cs typeface="Times New Roman"/>
              <a:sym typeface="Times New Roman"/>
            </a:endParaRPr>
          </a:p>
        </p:txBody>
      </p:sp>
      <p:sp>
        <p:nvSpPr>
          <p:cNvPr id="71" name="Google Shape;71;p13"/>
          <p:cNvSpPr txBox="1"/>
          <p:nvPr/>
        </p:nvSpPr>
        <p:spPr>
          <a:xfrm>
            <a:off x="24560075" y="15091725"/>
            <a:ext cx="2959500" cy="37287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72" name="Google Shape;72;p13"/>
          <p:cNvPicPr preferRelativeResize="0"/>
          <p:nvPr/>
        </p:nvPicPr>
        <p:blipFill rotWithShape="1">
          <a:blip r:embed="rId13">
            <a:alphaModFix/>
          </a:blip>
          <a:srcRect b="0" l="1718" r="1718" t="0"/>
          <a:stretch/>
        </p:blipFill>
        <p:spPr>
          <a:xfrm rot="3682044">
            <a:off x="19766637" y="14518814"/>
            <a:ext cx="2951150" cy="1489296"/>
          </a:xfrm>
          <a:prstGeom prst="rect">
            <a:avLst/>
          </a:prstGeom>
          <a:noFill/>
          <a:ln>
            <a:noFill/>
          </a:ln>
        </p:spPr>
      </p:pic>
      <p:pic>
        <p:nvPicPr>
          <p:cNvPr id="73" name="Google Shape;73;p13"/>
          <p:cNvPicPr preferRelativeResize="0"/>
          <p:nvPr/>
        </p:nvPicPr>
        <p:blipFill>
          <a:blip r:embed="rId14">
            <a:alphaModFix/>
          </a:blip>
          <a:stretch>
            <a:fillRect/>
          </a:stretch>
        </p:blipFill>
        <p:spPr>
          <a:xfrm>
            <a:off x="24987051" y="2659300"/>
            <a:ext cx="4447825" cy="4262511"/>
          </a:xfrm>
          <a:prstGeom prst="rect">
            <a:avLst/>
          </a:prstGeom>
          <a:noFill/>
          <a:ln>
            <a:noFill/>
          </a:ln>
        </p:spPr>
      </p:pic>
      <p:pic>
        <p:nvPicPr>
          <p:cNvPr id="74" name="Google Shape;74;p13"/>
          <p:cNvPicPr preferRelativeResize="0"/>
          <p:nvPr/>
        </p:nvPicPr>
        <p:blipFill rotWithShape="1">
          <a:blip r:embed="rId13">
            <a:alphaModFix/>
          </a:blip>
          <a:srcRect b="0" l="1718" r="1718" t="0"/>
          <a:stretch/>
        </p:blipFill>
        <p:spPr>
          <a:xfrm rot="-3427943">
            <a:off x="12383147" y="15682738"/>
            <a:ext cx="1817432" cy="1294525"/>
          </a:xfrm>
          <a:prstGeom prst="rect">
            <a:avLst/>
          </a:prstGeom>
          <a:noFill/>
          <a:ln>
            <a:noFill/>
          </a:ln>
        </p:spPr>
      </p:pic>
      <p:sp>
        <p:nvSpPr>
          <p:cNvPr id="75" name="Google Shape;75;p13"/>
          <p:cNvSpPr txBox="1"/>
          <p:nvPr/>
        </p:nvSpPr>
        <p:spPr>
          <a:xfrm>
            <a:off x="12022100" y="17500825"/>
            <a:ext cx="2959500" cy="48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lang="en" sz="2800">
                <a:solidFill>
                  <a:schemeClr val="dk1"/>
                </a:solidFill>
              </a:rPr>
              <a:t>S</a:t>
            </a:r>
            <a:r>
              <a:rPr lang="en" sz="2800">
                <a:solidFill>
                  <a:schemeClr val="dk1"/>
                </a:solidFill>
              </a:rPr>
              <a:t>ll0550 Sequence</a:t>
            </a:r>
            <a:endParaRPr sz="1800">
              <a:solidFill>
                <a:schemeClr val="dk2"/>
              </a:solidFill>
            </a:endParaRPr>
          </a:p>
        </p:txBody>
      </p:sp>
      <p:pic>
        <p:nvPicPr>
          <p:cNvPr id="76" name="Google Shape;76;p13"/>
          <p:cNvPicPr preferRelativeResize="0"/>
          <p:nvPr/>
        </p:nvPicPr>
        <p:blipFill>
          <a:blip r:embed="rId15">
            <a:alphaModFix/>
          </a:blip>
          <a:stretch>
            <a:fillRect/>
          </a:stretch>
        </p:blipFill>
        <p:spPr>
          <a:xfrm>
            <a:off x="29961721" y="2659300"/>
            <a:ext cx="6139976" cy="4038751"/>
          </a:xfrm>
          <a:prstGeom prst="rect">
            <a:avLst/>
          </a:prstGeom>
          <a:noFill/>
          <a:ln>
            <a:noFill/>
          </a:ln>
        </p:spPr>
      </p:pic>
      <p:sp>
        <p:nvSpPr>
          <p:cNvPr id="77" name="Google Shape;77;p13"/>
          <p:cNvSpPr txBox="1"/>
          <p:nvPr/>
        </p:nvSpPr>
        <p:spPr>
          <a:xfrm>
            <a:off x="34230150" y="6737000"/>
            <a:ext cx="1560000" cy="48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Figure 1</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