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hHxE/r5uQRFy1bnIHN6OHHzaRqL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efd1bf967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Figure X.  Our designed DNA will be transfected into Flp-InTM293 cells (Invitrogen), a HEK293 cell line that contains a stably integrated genomic FRT site. Upon successful recombination event, the genes coding for hLAMA3, hLAMB3, and hLAMC2 will be stably expressed. </a:t>
            </a:r>
            <a:endParaRPr sz="1200">
              <a:solidFill>
                <a:srgbClr val="22222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22222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2222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Figure XX. Schematic of our DNA build strategy. The genes for three subunits that comprise laminin 332 (hLAMA3, hLAMB3, and hLAMC2) will be cloned into pcDNATM5/FRT vector from Invitrogen. The three ORFs will be co-expressed from one promoter by the inclusion of 2A peptide linkers. </a:t>
            </a:r>
            <a:endParaRPr sz="1200">
              <a:solidFill>
                <a:srgbClr val="22222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i="1" sz="15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g1efd1bf967a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874749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5463749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272750" y="-609571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57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4648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57200" y="1151335"/>
            <a:ext cx="40401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4645025" y="1151335"/>
            <a:ext cx="40419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04788"/>
            <a:ext cx="5111700" cy="43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4025504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7.png"/><Relationship Id="rId10" Type="http://schemas.openxmlformats.org/officeDocument/2006/relationships/image" Target="../media/image4.png"/><Relationship Id="rId13" Type="http://schemas.openxmlformats.org/officeDocument/2006/relationships/hyperlink" Target="http://drive.google.com/file/d/1MPOwtTEPg2OZNfG8uzXO_EE1TQo_BXpW/view" TargetMode="External"/><Relationship Id="rId12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Relationship Id="rId4" Type="http://schemas.openxmlformats.org/officeDocument/2006/relationships/image" Target="../media/image5.png"/><Relationship Id="rId9" Type="http://schemas.openxmlformats.org/officeDocument/2006/relationships/image" Target="../media/image9.png"/><Relationship Id="rId14" Type="http://schemas.openxmlformats.org/officeDocument/2006/relationships/image" Target="../media/image1.png"/><Relationship Id="rId5" Type="http://schemas.openxmlformats.org/officeDocument/2006/relationships/image" Target="../media/image10.png"/><Relationship Id="rId6" Type="http://schemas.openxmlformats.org/officeDocument/2006/relationships/image" Target="../media/image3.png"/><Relationship Id="rId7" Type="http://schemas.openxmlformats.org/officeDocument/2006/relationships/image" Target="../media/image11.jpg"/><Relationship Id="rId8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g1efd1bf967a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65500" y="2053175"/>
            <a:ext cx="4408550" cy="282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g1efd1bf967a_0_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22625" y="872525"/>
            <a:ext cx="3086848" cy="1977701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g1efd1bf967a_0_0"/>
          <p:cNvSpPr txBox="1"/>
          <p:nvPr/>
        </p:nvSpPr>
        <p:spPr>
          <a:xfrm>
            <a:off x="222250" y="878425"/>
            <a:ext cx="2394600" cy="32439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g1efd1bf967a_0_0"/>
          <p:cNvSpPr txBox="1"/>
          <p:nvPr/>
        </p:nvSpPr>
        <p:spPr>
          <a:xfrm>
            <a:off x="222250" y="878425"/>
            <a:ext cx="2394600" cy="276900"/>
          </a:xfrm>
          <a:prstGeom prst="rect">
            <a:avLst/>
          </a:prstGeom>
          <a:solidFill>
            <a:srgbClr val="9DD485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Project O</a:t>
            </a:r>
            <a:r>
              <a:rPr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bjective</a:t>
            </a:r>
            <a:endParaRPr i="0" sz="1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8" name="Google Shape;88;g1efd1bf967a_0_0"/>
          <p:cNvSpPr txBox="1"/>
          <p:nvPr/>
        </p:nvSpPr>
        <p:spPr>
          <a:xfrm>
            <a:off x="5814325" y="884525"/>
            <a:ext cx="3086700" cy="421500"/>
          </a:xfrm>
          <a:prstGeom prst="rect">
            <a:avLst/>
          </a:prstGeom>
          <a:noFill/>
          <a:ln cap="flat" cmpd="sng" w="19050">
            <a:solidFill>
              <a:srgbClr val="9DD48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A</a:t>
            </a:r>
            <a:r>
              <a:rPr i="0" lang="en-US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udio file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 i="0" sz="9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9" name="Google Shape;89;g1efd1bf967a_0_0"/>
          <p:cNvSpPr txBox="1"/>
          <p:nvPr/>
        </p:nvSpPr>
        <p:spPr>
          <a:xfrm>
            <a:off x="2122575" y="-53575"/>
            <a:ext cx="5814000" cy="98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199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</a:t>
            </a:r>
            <a:r>
              <a:rPr b="1" lang="en-US" sz="1995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  <a:extLst>
                  <a:ext uri="http://customooxmlschemas.google.com/">
                    <go:slidesCustomData xmlns:go="http://customooxmlschemas.google.com/" textRoundtripDataId="0"/>
                  </a:ext>
                </a:extLst>
              </a:rPr>
              <a:t>nthetic Hemostatic Hydrogel</a:t>
            </a:r>
            <a:endParaRPr b="1" sz="1995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Anni Chen, Xixi Arya Chen, Kelly Du, Shengbo Micheal Jiang, Sally Li, Haoxiang Becky Liu, Jiache Liu, Jiayan (Lan) Liu, Yifan Xiang, Ruoxi Amy Zhou Daniel Kemp, Hiroko Kaczmarek (BioBuilder)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Hamden Hall Country Day School, Hamden, CT, United States of America.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1" sz="100">
              <a:solidFill>
                <a:schemeClr val="dk1"/>
              </a:solidFill>
            </a:endParaRPr>
          </a:p>
        </p:txBody>
      </p:sp>
      <p:pic>
        <p:nvPicPr>
          <p:cNvPr id="90" name="Google Shape;90;g1efd1bf967a_0_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76025" y="98825"/>
            <a:ext cx="1889469" cy="653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g1efd1bf967a_0_0"/>
          <p:cNvPicPr preferRelativeResize="0"/>
          <p:nvPr/>
        </p:nvPicPr>
        <p:blipFill rotWithShape="1">
          <a:blip r:embed="rId6">
            <a:alphaModFix/>
          </a:blip>
          <a:srcRect b="5634" l="0" r="0" t="12351"/>
          <a:stretch/>
        </p:blipFill>
        <p:spPr>
          <a:xfrm>
            <a:off x="4067803" y="4646046"/>
            <a:ext cx="1338175" cy="34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g1efd1bf967a_0_0"/>
          <p:cNvPicPr preferRelativeResize="0"/>
          <p:nvPr/>
        </p:nvPicPr>
        <p:blipFill rotWithShape="1">
          <a:blip r:embed="rId7">
            <a:alphaModFix/>
          </a:blip>
          <a:srcRect b="22358" l="9561" r="11287" t="25825"/>
          <a:stretch/>
        </p:blipFill>
        <p:spPr>
          <a:xfrm>
            <a:off x="2668248" y="4571170"/>
            <a:ext cx="1221698" cy="421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g1efd1bf967a_0_0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736992" y="4571148"/>
            <a:ext cx="1057473" cy="42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g1efd1bf967a_0_0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076714" y="4557103"/>
            <a:ext cx="410122" cy="421497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g1efd1bf967a_0_0"/>
          <p:cNvPicPr preferRelativeResize="0"/>
          <p:nvPr/>
        </p:nvPicPr>
        <p:blipFill rotWithShape="1">
          <a:blip r:embed="rId10">
            <a:alphaModFix/>
          </a:blip>
          <a:srcRect b="0" l="-2051" r="0" t="0"/>
          <a:stretch/>
        </p:blipFill>
        <p:spPr>
          <a:xfrm>
            <a:off x="513116" y="4571170"/>
            <a:ext cx="1307868" cy="421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g1efd1bf967a_0_0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5583835" y="4608608"/>
            <a:ext cx="1901251" cy="421475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g1efd1bf967a_0_0"/>
          <p:cNvSpPr txBox="1"/>
          <p:nvPr/>
        </p:nvSpPr>
        <p:spPr>
          <a:xfrm>
            <a:off x="296325" y="1211725"/>
            <a:ext cx="2190600" cy="27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Our project develops a bioengineered material for rapid hemostasis and wound healing. Engineered cells detect collagen at injury sites and release laminin-332 to enhance recovery. Encapsulated in a hydrogel “band-aid,” they provide controlled treatment without entering the bloodstream. This design improves safety, speeds healing, and supports sustainable medical care.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8" name="Google Shape;98;g1efd1bf967a_0_0"/>
          <p:cNvSpPr txBox="1"/>
          <p:nvPr/>
        </p:nvSpPr>
        <p:spPr>
          <a:xfrm>
            <a:off x="2732175" y="889525"/>
            <a:ext cx="2877300" cy="346500"/>
          </a:xfrm>
          <a:prstGeom prst="rect">
            <a:avLst/>
          </a:prstGeom>
          <a:solidFill>
            <a:srgbClr val="9DD485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Schematic of our DNA build strategy </a:t>
            </a:r>
            <a:endParaRPr sz="15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9" name="Google Shape;99;g1efd1bf967a_0_0"/>
          <p:cNvSpPr txBox="1"/>
          <p:nvPr/>
        </p:nvSpPr>
        <p:spPr>
          <a:xfrm>
            <a:off x="4569050" y="2520350"/>
            <a:ext cx="1057500" cy="738900"/>
          </a:xfrm>
          <a:prstGeom prst="rect">
            <a:avLst/>
          </a:prstGeom>
          <a:solidFill>
            <a:srgbClr val="9DD485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Transfection of designed DNA</a:t>
            </a:r>
            <a:endParaRPr sz="15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0" name="Google Shape;100;g1efd1bf967a_0_0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5783150" y="2174400"/>
            <a:ext cx="3153900" cy="20300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g1efd1bf967a_0_0"/>
          <p:cNvSpPr txBox="1"/>
          <p:nvPr/>
        </p:nvSpPr>
        <p:spPr>
          <a:xfrm>
            <a:off x="5814250" y="1649700"/>
            <a:ext cx="3086700" cy="554100"/>
          </a:xfrm>
          <a:prstGeom prst="rect">
            <a:avLst/>
          </a:prstGeom>
          <a:solidFill>
            <a:srgbClr val="9DD485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Proposed Application of Engineered Cells to Wound Site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2" name="Google Shape;102;g1efd1bf967a_0_0" title="Talking Script.mp3">
            <a:hlinkClick r:id="rId13"/>
          </p:cNvPr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6674050" y="889525"/>
            <a:ext cx="346500" cy="346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2012-12-18T02:56:35Z</dcterms:created>
  <dc:creator>Christopher Voigt</dc:creator>
</cp:coreProperties>
</file>