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g5ynsj3klxrjrDwUna/CZhnQ3A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10.png"/><Relationship Id="rId13" Type="http://schemas.openxmlformats.org/officeDocument/2006/relationships/image" Target="../media/image2.png"/><Relationship Id="rId12" Type="http://schemas.openxmlformats.org/officeDocument/2006/relationships/hyperlink" Target="http://drive.google.com/file/d/1jS6CqNGbPwPjDHXyBq7g29BSP-M_bf2h/view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9" Type="http://schemas.openxmlformats.org/officeDocument/2006/relationships/image" Target="../media/image9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3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fd1bf967a_0_0"/>
          <p:cNvSpPr txBox="1"/>
          <p:nvPr/>
        </p:nvSpPr>
        <p:spPr>
          <a:xfrm>
            <a:off x="92875" y="1842500"/>
            <a:ext cx="3275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</a:rPr>
              <a:t>We aim to test various transporter proteins in both vitro and vivo type experiments, with an emphasis on preventing hydroxychloroquine leakage to non-target areas and minimizing damage to normal cells. 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85" name="Google Shape;85;g1efd1bf967a_0_0"/>
          <p:cNvSpPr txBox="1"/>
          <p:nvPr/>
        </p:nvSpPr>
        <p:spPr>
          <a:xfrm>
            <a:off x="1853013" y="98822"/>
            <a:ext cx="57474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</a:rPr>
              <a:t>Targeted Delivery of Hydroxychloroquine to Glioblastoma Cells Using Transporter Proteins</a:t>
            </a:r>
            <a:endParaRPr b="1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Saanvi Bharadwaj, Amanda Lee Shen, Sophie Ohliger Yang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Castilleja </a:t>
            </a: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School, </a:t>
            </a:r>
            <a:r>
              <a:rPr lang="en-US">
                <a:solidFill>
                  <a:schemeClr val="dk1"/>
                </a:solidFill>
              </a:rPr>
              <a:t>Palo Alto</a:t>
            </a: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>
                <a:solidFill>
                  <a:schemeClr val="dk1"/>
                </a:solidFill>
              </a:rPr>
              <a:t>California, United States of America</a:t>
            </a:r>
            <a:endParaRPr b="0" i="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g1efd1bf967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875" y="512975"/>
            <a:ext cx="1889469" cy="653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1efd1bf967a_0_0"/>
          <p:cNvPicPr preferRelativeResize="0"/>
          <p:nvPr/>
        </p:nvPicPr>
        <p:blipFill rotWithShape="1">
          <a:blip r:embed="rId4">
            <a:alphaModFix/>
          </a:blip>
          <a:srcRect b="5634" l="0" r="0" t="12351"/>
          <a:stretch/>
        </p:blipFill>
        <p:spPr>
          <a:xfrm>
            <a:off x="4057616" y="4683471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1efd1bf967a_0_0"/>
          <p:cNvPicPr preferRelativeResize="0"/>
          <p:nvPr/>
        </p:nvPicPr>
        <p:blipFill rotWithShape="1">
          <a:blip r:embed="rId5">
            <a:alphaModFix/>
          </a:blip>
          <a:srcRect b="22358" l="9561" r="11287" t="25825"/>
          <a:stretch/>
        </p:blipFill>
        <p:spPr>
          <a:xfrm>
            <a:off x="2647886" y="4646045"/>
            <a:ext cx="1221700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1efd1bf967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736992" y="4646036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039552" y="4646028"/>
            <a:ext cx="410121" cy="4214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g1efd1bf967a_0_0"/>
          <p:cNvPicPr preferRelativeResize="0"/>
          <p:nvPr/>
        </p:nvPicPr>
        <p:blipFill rotWithShape="1">
          <a:blip r:embed="rId8">
            <a:alphaModFix/>
          </a:blip>
          <a:srcRect b="0" l="-2051" r="0" t="0"/>
          <a:stretch/>
        </p:blipFill>
        <p:spPr>
          <a:xfrm>
            <a:off x="513116" y="4646045"/>
            <a:ext cx="1307868" cy="421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615785" y="4646046"/>
            <a:ext cx="1901251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g1efd1bf967a_0_0" title="Screenshot 2025-03-11 at 8.45.41 PM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00950" y="3057284"/>
            <a:ext cx="1338175" cy="13627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4" name="Google Shape;94;g1efd1bf967a_0_0"/>
          <p:cNvCxnSpPr>
            <a:endCxn id="93" idx="3"/>
          </p:cNvCxnSpPr>
          <p:nvPr/>
        </p:nvCxnSpPr>
        <p:spPr>
          <a:xfrm rot="10800000">
            <a:off x="1439125" y="3738648"/>
            <a:ext cx="583200" cy="49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5" name="Google Shape;95;g1efd1bf967a_0_0"/>
          <p:cNvSpPr txBox="1"/>
          <p:nvPr/>
        </p:nvSpPr>
        <p:spPr>
          <a:xfrm>
            <a:off x="2022350" y="3868600"/>
            <a:ext cx="1346100" cy="4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MRI of glioblastoma in 15 year old boy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1efd1bf967a_0_0"/>
          <p:cNvSpPr txBox="1"/>
          <p:nvPr/>
        </p:nvSpPr>
        <p:spPr>
          <a:xfrm>
            <a:off x="5984450" y="1743725"/>
            <a:ext cx="2978400" cy="21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Anticipated Experiment Details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solidFill>
                  <a:schemeClr val="dk1"/>
                </a:solidFill>
              </a:rPr>
              <a:t>C</a:t>
            </a:r>
            <a:r>
              <a:rPr lang="en-US" sz="1100">
                <a:solidFill>
                  <a:schemeClr val="dk1"/>
                </a:solidFill>
              </a:rPr>
              <a:t>onduct in vitro experiments - such as experiments in petri dishes to assess how well the different transporter proteins can enter cancer cells, release HCQ, and modulate autophagy.</a:t>
            </a:r>
            <a:endParaRPr sz="11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</a:pPr>
            <a:r>
              <a:rPr lang="en-US" sz="1100">
                <a:solidFill>
                  <a:schemeClr val="dk1"/>
                </a:solidFill>
              </a:rPr>
              <a:t>We will use mice models with glioblastoma tumors to evaluate the in vivo effectiveness of different transporter proteins in delivering HCQ and inducing cell death.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1efd1bf967a_0_0"/>
          <p:cNvSpPr/>
          <p:nvPr/>
        </p:nvSpPr>
        <p:spPr>
          <a:xfrm>
            <a:off x="0" y="1522613"/>
            <a:ext cx="9144000" cy="120900"/>
          </a:xfrm>
          <a:prstGeom prst="rect">
            <a:avLst/>
          </a:prstGeom>
          <a:solidFill>
            <a:srgbClr val="7F0000"/>
          </a:solidFill>
          <a:ln>
            <a:noFill/>
          </a:ln>
        </p:spPr>
        <p:txBody>
          <a:bodyPr anchorCtr="0" anchor="t" bIns="32275" lIns="64575" spcFirstLastPara="1" rIns="64575" wrap="square" tIns="32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</a:t>
            </a:r>
            <a:endParaRPr b="0" i="0" sz="4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" name="Google Shape;98;g1efd1bf967a_0_0"/>
          <p:cNvCxnSpPr/>
          <p:nvPr/>
        </p:nvCxnSpPr>
        <p:spPr>
          <a:xfrm>
            <a:off x="3368450" y="1643525"/>
            <a:ext cx="3900" cy="2966700"/>
          </a:xfrm>
          <a:prstGeom prst="straightConnector1">
            <a:avLst/>
          </a:prstGeom>
          <a:noFill/>
          <a:ln cap="flat" cmpd="sng" w="28575">
            <a:solidFill>
              <a:srgbClr val="8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9" name="Google Shape;99;g1efd1bf967a_0_0"/>
          <p:cNvCxnSpPr/>
          <p:nvPr/>
        </p:nvCxnSpPr>
        <p:spPr>
          <a:xfrm>
            <a:off x="5984450" y="1643525"/>
            <a:ext cx="3900" cy="2966700"/>
          </a:xfrm>
          <a:prstGeom prst="straightConnector1">
            <a:avLst/>
          </a:prstGeom>
          <a:noFill/>
          <a:ln cap="flat" cmpd="sng" w="28575">
            <a:solidFill>
              <a:srgbClr val="8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0" name="Google Shape;100;g1efd1bf967a_0_0"/>
          <p:cNvCxnSpPr/>
          <p:nvPr/>
        </p:nvCxnSpPr>
        <p:spPr>
          <a:xfrm>
            <a:off x="-43950" y="4583000"/>
            <a:ext cx="9276000" cy="11100"/>
          </a:xfrm>
          <a:prstGeom prst="straightConnector1">
            <a:avLst/>
          </a:prstGeom>
          <a:noFill/>
          <a:ln cap="flat" cmpd="sng" w="28575">
            <a:solidFill>
              <a:srgbClr val="8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g1efd1bf967a_0_0"/>
          <p:cNvSpPr txBox="1"/>
          <p:nvPr/>
        </p:nvSpPr>
        <p:spPr>
          <a:xfrm>
            <a:off x="3527925" y="1802425"/>
            <a:ext cx="2264100" cy="19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</a:rPr>
              <a:t>A glioblastoma tumor is a very aggressive brain tumor which is resistant to traditional methods of removal.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</a:rPr>
              <a:t>Our proposed solution entails using a transporter protein which can carry HCQ to the tumor and induce cancerous cell death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102" name="Google Shape;102;g1efd1bf967a_0_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279775" y="591925"/>
            <a:ext cx="1683064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g1efd1bf967a_0_0" title="Vocaroo 11 Mar 2025 21_41_32 PDT 1cBeqyZZ7UIc.mp3">
            <a:hlinkClick r:id="rId12"/>
          </p:cNvPr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216925" y="182350"/>
            <a:ext cx="409575" cy="40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