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e3efc469a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52" name="Google Shape;52;g2e3efc469ae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4.png"/><Relationship Id="rId11" Type="http://schemas.openxmlformats.org/officeDocument/2006/relationships/image" Target="../media/image2.png"/><Relationship Id="rId10" Type="http://schemas.openxmlformats.org/officeDocument/2006/relationships/image" Target="../media/image8.png"/><Relationship Id="rId9" Type="http://schemas.openxmlformats.org/officeDocument/2006/relationships/image" Target="../media/image9.png"/><Relationship Id="rId5" Type="http://schemas.openxmlformats.org/officeDocument/2006/relationships/image" Target="../media/image6.jpg"/><Relationship Id="rId6" Type="http://schemas.openxmlformats.org/officeDocument/2006/relationships/image" Target="../media/image3.png"/><Relationship Id="rId7" Type="http://schemas.openxmlformats.org/officeDocument/2006/relationships/image" Target="../media/image1.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186025" y="-1"/>
            <a:ext cx="5747400" cy="1062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1" lang="en" sz="1500">
                <a:solidFill>
                  <a:srgbClr val="274E13"/>
                </a:solidFill>
                <a:latin typeface="Times New Roman"/>
                <a:ea typeface="Times New Roman"/>
                <a:cs typeface="Times New Roman"/>
                <a:sym typeface="Times New Roman"/>
              </a:rPr>
              <a:t>Fueling the Future: </a:t>
            </a:r>
            <a:r>
              <a:rPr b="1" lang="en" sz="1500">
                <a:solidFill>
                  <a:srgbClr val="274E13"/>
                </a:solidFill>
                <a:latin typeface="Times New Roman"/>
                <a:ea typeface="Times New Roman"/>
                <a:cs typeface="Times New Roman"/>
                <a:sym typeface="Times New Roman"/>
              </a:rPr>
              <a:t>Harnessing Reusable Microalgae for Renewable Energy </a:t>
            </a:r>
            <a:endParaRPr b="1" i="0" sz="1500" u="none" cap="none" strike="noStrike">
              <a:solidFill>
                <a:srgbClr val="274E13"/>
              </a:solidFill>
              <a:latin typeface="Times New Roman"/>
              <a:ea typeface="Times New Roman"/>
              <a:cs typeface="Times New Roman"/>
              <a:sym typeface="Times New Roman"/>
            </a:endParaRPr>
          </a:p>
          <a:p>
            <a:pPr indent="0" lvl="0" marL="0" rtl="0" algn="ctr">
              <a:spcBef>
                <a:spcPts val="0"/>
              </a:spcBef>
              <a:spcAft>
                <a:spcPts val="0"/>
              </a:spcAft>
              <a:buClr>
                <a:schemeClr val="dk1"/>
              </a:buClr>
              <a:buFont typeface="Arial"/>
              <a:buNone/>
            </a:pPr>
            <a:r>
              <a:rPr lang="en" sz="900">
                <a:solidFill>
                  <a:schemeClr val="dk1"/>
                </a:solidFill>
                <a:latin typeface="Times New Roman"/>
                <a:ea typeface="Times New Roman"/>
                <a:cs typeface="Times New Roman"/>
                <a:sym typeface="Times New Roman"/>
              </a:rPr>
              <a:t>Harjas Grover, Bridget Ha, Bella Horta, Eliana Kofman, Shaun Ng, Dora Mou, Ida Sanaktekin, Daniel Shaer, Annabelle Xia, Mr. Mato Seth, Mentored by Mr. Gitanshu Bhatia (LanzaTech)</a:t>
            </a:r>
            <a:endParaRPr sz="9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Font typeface="Arial"/>
              <a:buNone/>
            </a:pPr>
            <a:r>
              <a:rPr lang="en" sz="900">
                <a:solidFill>
                  <a:schemeClr val="dk1"/>
                </a:solidFill>
                <a:latin typeface="Times New Roman"/>
                <a:ea typeface="Times New Roman"/>
                <a:cs typeface="Times New Roman"/>
                <a:sym typeface="Times New Roman"/>
              </a:rPr>
              <a:t>Boston University Academy, Boston, MA, USA</a:t>
            </a:r>
            <a:endParaRPr sz="900">
              <a:solidFill>
                <a:schemeClr val="dk1"/>
              </a:solidFill>
              <a:latin typeface="Times New Roman"/>
              <a:ea typeface="Times New Roman"/>
              <a:cs typeface="Times New Roman"/>
              <a:sym typeface="Times New Roman"/>
            </a:endParaRPr>
          </a:p>
        </p:txBody>
      </p:sp>
      <p:pic>
        <p:nvPicPr>
          <p:cNvPr id="55" name="Google Shape;55;p13"/>
          <p:cNvPicPr preferRelativeResize="0"/>
          <p:nvPr/>
        </p:nvPicPr>
        <p:blipFill rotWithShape="1">
          <a:blip r:embed="rId3">
            <a:alphaModFix/>
          </a:blip>
          <a:srcRect b="0" l="0" r="0" t="0"/>
          <a:stretch/>
        </p:blipFill>
        <p:spPr>
          <a:xfrm>
            <a:off x="296550" y="228450"/>
            <a:ext cx="1889469" cy="653199"/>
          </a:xfrm>
          <a:prstGeom prst="rect">
            <a:avLst/>
          </a:prstGeom>
          <a:noFill/>
          <a:ln>
            <a:noFill/>
          </a:ln>
        </p:spPr>
      </p:pic>
      <p:pic>
        <p:nvPicPr>
          <p:cNvPr id="56" name="Google Shape;56;p13"/>
          <p:cNvPicPr preferRelativeResize="0"/>
          <p:nvPr/>
        </p:nvPicPr>
        <p:blipFill rotWithShape="1">
          <a:blip r:embed="rId4">
            <a:alphaModFix/>
          </a:blip>
          <a:srcRect b="5634" l="0" r="0" t="12351"/>
          <a:stretch/>
        </p:blipFill>
        <p:spPr>
          <a:xfrm>
            <a:off x="4056066" y="4796921"/>
            <a:ext cx="1338175" cy="346600"/>
          </a:xfrm>
          <a:prstGeom prst="rect">
            <a:avLst/>
          </a:prstGeom>
          <a:noFill/>
          <a:ln>
            <a:noFill/>
          </a:ln>
        </p:spPr>
      </p:pic>
      <p:pic>
        <p:nvPicPr>
          <p:cNvPr id="57" name="Google Shape;57;p13"/>
          <p:cNvPicPr preferRelativeResize="0"/>
          <p:nvPr/>
        </p:nvPicPr>
        <p:blipFill rotWithShape="1">
          <a:blip r:embed="rId5">
            <a:alphaModFix/>
          </a:blip>
          <a:srcRect b="22358" l="9561" r="11287" t="25825"/>
          <a:stretch/>
        </p:blipFill>
        <p:spPr>
          <a:xfrm>
            <a:off x="2644786" y="4722045"/>
            <a:ext cx="1221700" cy="421453"/>
          </a:xfrm>
          <a:prstGeom prst="rect">
            <a:avLst/>
          </a:prstGeom>
          <a:noFill/>
          <a:ln>
            <a:noFill/>
          </a:ln>
        </p:spPr>
      </p:pic>
      <p:pic>
        <p:nvPicPr>
          <p:cNvPr id="58" name="Google Shape;58;p13"/>
          <p:cNvPicPr preferRelativeResize="0"/>
          <p:nvPr/>
        </p:nvPicPr>
        <p:blipFill rotWithShape="1">
          <a:blip r:embed="rId6">
            <a:alphaModFix/>
          </a:blip>
          <a:srcRect b="0" l="0" r="0" t="0"/>
          <a:stretch/>
        </p:blipFill>
        <p:spPr>
          <a:xfrm>
            <a:off x="7827292" y="4722036"/>
            <a:ext cx="1057473" cy="421475"/>
          </a:xfrm>
          <a:prstGeom prst="rect">
            <a:avLst/>
          </a:prstGeom>
          <a:noFill/>
          <a:ln>
            <a:noFill/>
          </a:ln>
        </p:spPr>
      </p:pic>
      <p:pic>
        <p:nvPicPr>
          <p:cNvPr id="59" name="Google Shape;59;p13"/>
          <p:cNvPicPr preferRelativeResize="0"/>
          <p:nvPr/>
        </p:nvPicPr>
        <p:blipFill rotWithShape="1">
          <a:blip r:embed="rId7">
            <a:alphaModFix/>
          </a:blip>
          <a:srcRect b="0" l="0" r="0" t="0"/>
          <a:stretch/>
        </p:blipFill>
        <p:spPr>
          <a:xfrm>
            <a:off x="2033364" y="4722028"/>
            <a:ext cx="410121" cy="421497"/>
          </a:xfrm>
          <a:prstGeom prst="rect">
            <a:avLst/>
          </a:prstGeom>
          <a:noFill/>
          <a:ln>
            <a:noFill/>
          </a:ln>
        </p:spPr>
      </p:pic>
      <p:pic>
        <p:nvPicPr>
          <p:cNvPr id="60" name="Google Shape;60;p13"/>
          <p:cNvPicPr preferRelativeResize="0"/>
          <p:nvPr/>
        </p:nvPicPr>
        <p:blipFill rotWithShape="1">
          <a:blip r:embed="rId8">
            <a:alphaModFix/>
          </a:blip>
          <a:srcRect b="0" l="-2051" r="0" t="0"/>
          <a:stretch/>
        </p:blipFill>
        <p:spPr>
          <a:xfrm>
            <a:off x="500741" y="4722045"/>
            <a:ext cx="1307868" cy="421453"/>
          </a:xfrm>
          <a:prstGeom prst="rect">
            <a:avLst/>
          </a:prstGeom>
          <a:noFill/>
          <a:ln>
            <a:noFill/>
          </a:ln>
        </p:spPr>
      </p:pic>
      <p:pic>
        <p:nvPicPr>
          <p:cNvPr id="61" name="Google Shape;61;p13"/>
          <p:cNvPicPr preferRelativeResize="0"/>
          <p:nvPr/>
        </p:nvPicPr>
        <p:blipFill rotWithShape="1">
          <a:blip r:embed="rId9">
            <a:alphaModFix/>
          </a:blip>
          <a:srcRect b="0" l="0" r="0" t="0"/>
          <a:stretch/>
        </p:blipFill>
        <p:spPr>
          <a:xfrm>
            <a:off x="5470060" y="4796933"/>
            <a:ext cx="1901251" cy="421475"/>
          </a:xfrm>
          <a:prstGeom prst="rect">
            <a:avLst/>
          </a:prstGeom>
          <a:noFill/>
          <a:ln>
            <a:noFill/>
          </a:ln>
        </p:spPr>
      </p:pic>
      <p:sp>
        <p:nvSpPr>
          <p:cNvPr id="62" name="Google Shape;62;p13"/>
          <p:cNvSpPr/>
          <p:nvPr/>
        </p:nvSpPr>
        <p:spPr>
          <a:xfrm>
            <a:off x="439425" y="1041950"/>
            <a:ext cx="4209300" cy="1429800"/>
          </a:xfrm>
          <a:prstGeom prst="rect">
            <a:avLst/>
          </a:prstGeom>
          <a:noFill/>
          <a:ln cap="flat" cmpd="sng" w="9525">
            <a:solidFill>
              <a:srgbClr val="274E1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latin typeface="Times New Roman"/>
                <a:ea typeface="Times New Roman"/>
                <a:cs typeface="Times New Roman"/>
                <a:sym typeface="Times New Roman"/>
              </a:rPr>
              <a:t>Objective</a:t>
            </a:r>
            <a:endParaRPr b="1" sz="1000">
              <a:latin typeface="Times New Roman"/>
              <a:ea typeface="Times New Roman"/>
              <a:cs typeface="Times New Roman"/>
              <a:sym typeface="Times New Roman"/>
            </a:endParaRPr>
          </a:p>
          <a:p>
            <a:pPr indent="0" lvl="0" marL="0" rtl="0" algn="l">
              <a:spcBef>
                <a:spcPts val="0"/>
              </a:spcBef>
              <a:spcAft>
                <a:spcPts val="0"/>
              </a:spcAft>
              <a:buNone/>
            </a:pPr>
            <a:r>
              <a:rPr lang="en" sz="1000">
                <a:latin typeface="Times New Roman"/>
                <a:ea typeface="Times New Roman"/>
                <a:cs typeface="Times New Roman"/>
                <a:sym typeface="Times New Roman"/>
              </a:rPr>
              <a:t>This project’s objective is to </a:t>
            </a:r>
            <a:r>
              <a:rPr b="1" lang="en" sz="1000">
                <a:latin typeface="Times New Roman"/>
                <a:ea typeface="Times New Roman"/>
                <a:cs typeface="Times New Roman"/>
                <a:sym typeface="Times New Roman"/>
              </a:rPr>
              <a:t>enhance</a:t>
            </a:r>
            <a:r>
              <a:rPr b="1" lang="en" sz="1000">
                <a:latin typeface="Times New Roman"/>
                <a:ea typeface="Times New Roman"/>
                <a:cs typeface="Times New Roman"/>
                <a:sym typeface="Times New Roman"/>
              </a:rPr>
              <a:t> </a:t>
            </a:r>
            <a:r>
              <a:rPr lang="en" sz="1000">
                <a:latin typeface="Times New Roman"/>
                <a:ea typeface="Times New Roman"/>
                <a:cs typeface="Times New Roman"/>
                <a:sym typeface="Times New Roman"/>
              </a:rPr>
              <a:t>the efficiency and sustainability of biofuel production by </a:t>
            </a:r>
            <a:r>
              <a:rPr lang="en" sz="1000">
                <a:latin typeface="Times New Roman"/>
                <a:ea typeface="Times New Roman"/>
                <a:cs typeface="Times New Roman"/>
                <a:sym typeface="Times New Roman"/>
              </a:rPr>
              <a:t>genetically</a:t>
            </a:r>
            <a:r>
              <a:rPr lang="en" sz="1000">
                <a:latin typeface="Times New Roman"/>
                <a:ea typeface="Times New Roman"/>
                <a:cs typeface="Times New Roman"/>
                <a:sym typeface="Times New Roman"/>
              </a:rPr>
              <a:t> modifying algae, specifically </a:t>
            </a:r>
            <a:r>
              <a:rPr lang="en" sz="1000">
                <a:latin typeface="Times New Roman"/>
                <a:ea typeface="Times New Roman"/>
                <a:cs typeface="Times New Roman"/>
                <a:sym typeface="Times New Roman"/>
              </a:rPr>
              <a:t>Nannochloropsis</a:t>
            </a:r>
            <a:r>
              <a:rPr lang="en" sz="1000">
                <a:latin typeface="Times New Roman"/>
                <a:ea typeface="Times New Roman"/>
                <a:cs typeface="Times New Roman"/>
                <a:sym typeface="Times New Roman"/>
              </a:rPr>
              <a:t>, to continuously release lipids. </a:t>
            </a:r>
            <a:r>
              <a:rPr lang="en" sz="1000">
                <a:solidFill>
                  <a:schemeClr val="dk1"/>
                </a:solidFill>
                <a:latin typeface="Times New Roman"/>
                <a:ea typeface="Times New Roman"/>
                <a:cs typeface="Times New Roman"/>
                <a:sym typeface="Times New Roman"/>
              </a:rPr>
              <a:t>Obtaining high concentrations of lipids is important, as they are essential in biofuel production. </a:t>
            </a:r>
            <a:r>
              <a:rPr lang="en" sz="1000">
                <a:latin typeface="Times New Roman"/>
                <a:ea typeface="Times New Roman"/>
                <a:cs typeface="Times New Roman"/>
                <a:sym typeface="Times New Roman"/>
              </a:rPr>
              <a:t>W</a:t>
            </a:r>
            <a:r>
              <a:rPr lang="en" sz="1000">
                <a:latin typeface="Times New Roman"/>
                <a:ea typeface="Times New Roman"/>
                <a:cs typeface="Times New Roman"/>
                <a:sym typeface="Times New Roman"/>
              </a:rPr>
              <a:t>e plan to target genes involved in lipid storage to encourage the natural </a:t>
            </a:r>
            <a:r>
              <a:rPr lang="en" sz="1000">
                <a:latin typeface="Times New Roman"/>
                <a:ea typeface="Times New Roman"/>
                <a:cs typeface="Times New Roman"/>
                <a:sym typeface="Times New Roman"/>
              </a:rPr>
              <a:t>secretion</a:t>
            </a:r>
            <a:r>
              <a:rPr lang="en" sz="1000">
                <a:latin typeface="Times New Roman"/>
                <a:ea typeface="Times New Roman"/>
                <a:cs typeface="Times New Roman"/>
                <a:sym typeface="Times New Roman"/>
              </a:rPr>
              <a:t> of lipid-filled </a:t>
            </a:r>
            <a:r>
              <a:rPr lang="en" sz="1000">
                <a:latin typeface="Times New Roman"/>
                <a:ea typeface="Times New Roman"/>
                <a:cs typeface="Times New Roman"/>
                <a:sym typeface="Times New Roman"/>
              </a:rPr>
              <a:t>vesicles</a:t>
            </a:r>
            <a:r>
              <a:rPr lang="en" sz="1000">
                <a:latin typeface="Times New Roman"/>
                <a:ea typeface="Times New Roman"/>
                <a:cs typeface="Times New Roman"/>
                <a:sym typeface="Times New Roman"/>
              </a:rPr>
              <a:t>. This innovation eliminates the need for traditional methods of biofuel production, which proved to be</a:t>
            </a:r>
            <a:r>
              <a:rPr lang="en" sz="1000">
                <a:latin typeface="Times New Roman"/>
                <a:ea typeface="Times New Roman"/>
                <a:cs typeface="Times New Roman"/>
                <a:sym typeface="Times New Roman"/>
              </a:rPr>
              <a:t> cost-intensive</a:t>
            </a:r>
            <a:r>
              <a:rPr lang="en" sz="1000">
                <a:latin typeface="Times New Roman"/>
                <a:ea typeface="Times New Roman"/>
                <a:cs typeface="Times New Roman"/>
                <a:sym typeface="Times New Roman"/>
              </a:rPr>
              <a:t> and inefficient. </a:t>
            </a:r>
            <a:endParaRPr sz="1200">
              <a:latin typeface="Times New Roman"/>
              <a:ea typeface="Times New Roman"/>
              <a:cs typeface="Times New Roman"/>
              <a:sym typeface="Times New Roman"/>
            </a:endParaRPr>
          </a:p>
        </p:txBody>
      </p:sp>
      <p:pic>
        <p:nvPicPr>
          <p:cNvPr id="63" name="Google Shape;63;p13"/>
          <p:cNvPicPr preferRelativeResize="0"/>
          <p:nvPr/>
        </p:nvPicPr>
        <p:blipFill>
          <a:blip r:embed="rId10">
            <a:alphaModFix/>
          </a:blip>
          <a:stretch>
            <a:fillRect/>
          </a:stretch>
        </p:blipFill>
        <p:spPr>
          <a:xfrm>
            <a:off x="677969" y="2632047"/>
            <a:ext cx="1966800" cy="1823760"/>
          </a:xfrm>
          <a:prstGeom prst="rect">
            <a:avLst/>
          </a:prstGeom>
          <a:noFill/>
          <a:ln>
            <a:noFill/>
          </a:ln>
        </p:spPr>
      </p:pic>
      <p:sp>
        <p:nvSpPr>
          <p:cNvPr id="64" name="Google Shape;64;p13"/>
          <p:cNvSpPr/>
          <p:nvPr/>
        </p:nvSpPr>
        <p:spPr>
          <a:xfrm>
            <a:off x="4750600" y="1041950"/>
            <a:ext cx="4080600" cy="1429800"/>
          </a:xfrm>
          <a:prstGeom prst="rect">
            <a:avLst/>
          </a:prstGeom>
          <a:noFill/>
          <a:ln cap="flat" cmpd="sng" w="9525">
            <a:solidFill>
              <a:srgbClr val="274E1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000"/>
          </a:p>
          <a:p>
            <a:pPr indent="0" lvl="0" marL="0" rtl="0" algn="l">
              <a:spcBef>
                <a:spcPts val="0"/>
              </a:spcBef>
              <a:spcAft>
                <a:spcPts val="0"/>
              </a:spcAft>
              <a:buNone/>
            </a:pPr>
            <a:r>
              <a:t/>
            </a:r>
            <a:endParaRPr b="1" sz="1000"/>
          </a:p>
          <a:p>
            <a:pPr indent="0" lvl="0" marL="0" rtl="0" algn="l">
              <a:spcBef>
                <a:spcPts val="0"/>
              </a:spcBef>
              <a:spcAft>
                <a:spcPts val="0"/>
              </a:spcAft>
              <a:buNone/>
            </a:pPr>
            <a:r>
              <a:t/>
            </a:r>
            <a:endParaRPr b="1" sz="1000"/>
          </a:p>
          <a:p>
            <a:pPr indent="0" lvl="0" marL="0" rtl="0" algn="l">
              <a:spcBef>
                <a:spcPts val="0"/>
              </a:spcBef>
              <a:spcAft>
                <a:spcPts val="0"/>
              </a:spcAft>
              <a:buNone/>
            </a:pPr>
            <a:r>
              <a:t/>
            </a:r>
            <a:endParaRPr b="1" sz="1000"/>
          </a:p>
          <a:p>
            <a:pPr indent="0" lvl="0" marL="0" rtl="0" algn="l">
              <a:spcBef>
                <a:spcPts val="0"/>
              </a:spcBef>
              <a:spcAft>
                <a:spcPts val="0"/>
              </a:spcAft>
              <a:buNone/>
            </a:pPr>
            <a:r>
              <a:rPr b="1" lang="en" sz="1000">
                <a:latin typeface="Times New Roman"/>
                <a:ea typeface="Times New Roman"/>
                <a:cs typeface="Times New Roman"/>
                <a:sym typeface="Times New Roman"/>
              </a:rPr>
              <a:t>Overview of genetic system </a:t>
            </a:r>
            <a:endParaRPr b="1" sz="1000">
              <a:latin typeface="Times New Roman"/>
              <a:ea typeface="Times New Roman"/>
              <a:cs typeface="Times New Roman"/>
              <a:sym typeface="Times New Roman"/>
            </a:endParaRPr>
          </a:p>
          <a:p>
            <a:pPr indent="0" lvl="0" marL="0" rtl="0" algn="l">
              <a:spcBef>
                <a:spcPts val="0"/>
              </a:spcBef>
              <a:spcAft>
                <a:spcPts val="0"/>
              </a:spcAft>
              <a:buNone/>
            </a:pPr>
            <a:r>
              <a:rPr lang="en" sz="1000">
                <a:latin typeface="Times New Roman"/>
                <a:ea typeface="Times New Roman"/>
                <a:cs typeface="Times New Roman"/>
                <a:sym typeface="Times New Roman"/>
              </a:rPr>
              <a:t>The genetic system of this project will utilize CRISPR to edit the genome of the </a:t>
            </a:r>
            <a:r>
              <a:rPr lang="en" sz="1000">
                <a:latin typeface="Times New Roman"/>
                <a:ea typeface="Times New Roman"/>
                <a:cs typeface="Times New Roman"/>
                <a:sym typeface="Times New Roman"/>
              </a:rPr>
              <a:t>microalgae</a:t>
            </a:r>
            <a:r>
              <a:rPr lang="en" sz="1000">
                <a:latin typeface="Times New Roman"/>
                <a:ea typeface="Times New Roman"/>
                <a:cs typeface="Times New Roman"/>
                <a:sym typeface="Times New Roman"/>
              </a:rPr>
              <a:t>. We plan to target the genes responsible for the following:</a:t>
            </a:r>
            <a:endParaRPr sz="1000">
              <a:latin typeface="Times New Roman"/>
              <a:ea typeface="Times New Roman"/>
              <a:cs typeface="Times New Roman"/>
              <a:sym typeface="Times New Roman"/>
            </a:endParaRPr>
          </a:p>
          <a:p>
            <a:pPr indent="-292100" lvl="0" marL="457200" rtl="0" algn="l">
              <a:spcBef>
                <a:spcPts val="0"/>
              </a:spcBef>
              <a:spcAft>
                <a:spcPts val="0"/>
              </a:spcAft>
              <a:buSzPts val="1000"/>
              <a:buFont typeface="Times New Roman"/>
              <a:buChar char="●"/>
            </a:pPr>
            <a:r>
              <a:rPr lang="en" sz="1000">
                <a:latin typeface="Times New Roman"/>
                <a:ea typeface="Times New Roman"/>
                <a:cs typeface="Times New Roman"/>
                <a:sym typeface="Times New Roman"/>
              </a:rPr>
              <a:t>Lipid </a:t>
            </a:r>
            <a:r>
              <a:rPr lang="en" sz="1000">
                <a:latin typeface="Times New Roman"/>
                <a:ea typeface="Times New Roman"/>
                <a:cs typeface="Times New Roman"/>
                <a:sym typeface="Times New Roman"/>
              </a:rPr>
              <a:t>production</a:t>
            </a:r>
            <a:r>
              <a:rPr lang="en" sz="1000">
                <a:latin typeface="Times New Roman"/>
                <a:ea typeface="Times New Roman"/>
                <a:cs typeface="Times New Roman"/>
                <a:sym typeface="Times New Roman"/>
              </a:rPr>
              <a:t> overexpressed, </a:t>
            </a:r>
            <a:r>
              <a:rPr lang="en" sz="1000">
                <a:latin typeface="Times New Roman"/>
                <a:ea typeface="Times New Roman"/>
                <a:cs typeface="Times New Roman"/>
                <a:sym typeface="Times New Roman"/>
              </a:rPr>
              <a:t>increasing</a:t>
            </a:r>
            <a:r>
              <a:rPr lang="en" sz="1000">
                <a:latin typeface="Times New Roman"/>
                <a:ea typeface="Times New Roman"/>
                <a:cs typeface="Times New Roman"/>
                <a:sym typeface="Times New Roman"/>
              </a:rPr>
              <a:t> overall </a:t>
            </a:r>
            <a:r>
              <a:rPr lang="en" sz="1000">
                <a:latin typeface="Times New Roman"/>
                <a:ea typeface="Times New Roman"/>
                <a:cs typeface="Times New Roman"/>
                <a:sym typeface="Times New Roman"/>
              </a:rPr>
              <a:t>production</a:t>
            </a:r>
            <a:endParaRPr sz="1000">
              <a:latin typeface="Times New Roman"/>
              <a:ea typeface="Times New Roman"/>
              <a:cs typeface="Times New Roman"/>
              <a:sym typeface="Times New Roman"/>
            </a:endParaRPr>
          </a:p>
          <a:p>
            <a:pPr indent="-292100" lvl="0" marL="457200" rtl="0" algn="l">
              <a:spcBef>
                <a:spcPts val="0"/>
              </a:spcBef>
              <a:spcAft>
                <a:spcPts val="0"/>
              </a:spcAft>
              <a:buSzPts val="1000"/>
              <a:buFont typeface="Times New Roman"/>
              <a:buChar char="●"/>
            </a:pPr>
            <a:r>
              <a:rPr lang="en" sz="1000">
                <a:latin typeface="Times New Roman"/>
                <a:ea typeface="Times New Roman"/>
                <a:cs typeface="Times New Roman"/>
                <a:sym typeface="Times New Roman"/>
              </a:rPr>
              <a:t>Extracellular vesicle (Microvesicle) production increased, enabling lipid secretion without cell lysis and permitting continuous sustainable algal growth</a:t>
            </a:r>
            <a:endParaRPr sz="1000">
              <a:latin typeface="Times New Roman"/>
              <a:ea typeface="Times New Roman"/>
              <a:cs typeface="Times New Roman"/>
              <a:sym typeface="Times New Roman"/>
            </a:endParaRPr>
          </a:p>
          <a:p>
            <a:pPr indent="-292100" lvl="0" marL="457200" rtl="0" algn="l">
              <a:spcBef>
                <a:spcPts val="0"/>
              </a:spcBef>
              <a:spcAft>
                <a:spcPts val="0"/>
              </a:spcAft>
              <a:buSzPts val="1000"/>
              <a:buFont typeface="Times New Roman"/>
              <a:buChar char="●"/>
            </a:pPr>
            <a:r>
              <a:rPr lang="en" sz="1000">
                <a:latin typeface="Times New Roman"/>
                <a:ea typeface="Times New Roman"/>
                <a:cs typeface="Times New Roman"/>
                <a:sym typeface="Times New Roman"/>
              </a:rPr>
              <a:t>Lipid storage systems modified so as to </a:t>
            </a:r>
            <a:r>
              <a:rPr lang="en" sz="1000">
                <a:latin typeface="Times New Roman"/>
                <a:ea typeface="Times New Roman"/>
                <a:cs typeface="Times New Roman"/>
                <a:sym typeface="Times New Roman"/>
              </a:rPr>
              <a:t>destabilize</a:t>
            </a:r>
            <a:r>
              <a:rPr lang="en" sz="1000">
                <a:latin typeface="Times New Roman"/>
                <a:ea typeface="Times New Roman"/>
                <a:cs typeface="Times New Roman"/>
                <a:sym typeface="Times New Roman"/>
              </a:rPr>
              <a:t> the lipid microdroplets and encourage secretion </a:t>
            </a:r>
            <a:endParaRPr sz="1000">
              <a:latin typeface="Times New Roman"/>
              <a:ea typeface="Times New Roman"/>
              <a:cs typeface="Times New Roman"/>
              <a:sym typeface="Times New Roman"/>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rPr lang="en" sz="1000"/>
              <a:t> </a:t>
            </a:r>
            <a:endParaRPr sz="1000"/>
          </a:p>
        </p:txBody>
      </p:sp>
      <p:sp>
        <p:nvSpPr>
          <p:cNvPr id="65" name="Google Shape;65;p13"/>
          <p:cNvSpPr/>
          <p:nvPr/>
        </p:nvSpPr>
        <p:spPr>
          <a:xfrm>
            <a:off x="5470050" y="2788525"/>
            <a:ext cx="3361200" cy="16392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rPr lang="en" sz="1100">
                <a:solidFill>
                  <a:schemeClr val="dk1"/>
                </a:solidFill>
                <a:latin typeface="Times New Roman"/>
                <a:ea typeface="Times New Roman"/>
                <a:cs typeface="Times New Roman"/>
                <a:sym typeface="Times New Roman"/>
              </a:rPr>
              <a:t>Our project was mainly design-based and we didn’t collect experimental data. However, as part of our methodology, we aimed to test whether modified algae would result in greater lipid secretion compared to unmodified group. This experiment would be crucial for validating our design by providing empirical evidence of the effectiveness of our genetic modifications. </a:t>
            </a:r>
            <a:endParaRPr sz="11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100">
                <a:latin typeface="Times New Roman"/>
                <a:ea typeface="Times New Roman"/>
                <a:cs typeface="Times New Roman"/>
                <a:sym typeface="Times New Roman"/>
              </a:rPr>
              <a:t> </a:t>
            </a:r>
            <a:endParaRPr sz="1100">
              <a:latin typeface="Times New Roman"/>
              <a:ea typeface="Times New Roman"/>
              <a:cs typeface="Times New Roman"/>
              <a:sym typeface="Times New Roman"/>
            </a:endParaRPr>
          </a:p>
        </p:txBody>
      </p:sp>
      <p:pic>
        <p:nvPicPr>
          <p:cNvPr id="66" name="Google Shape;66;p13" title="Chart"/>
          <p:cNvPicPr preferRelativeResize="0"/>
          <p:nvPr/>
        </p:nvPicPr>
        <p:blipFill>
          <a:blip r:embed="rId11">
            <a:alphaModFix/>
          </a:blip>
          <a:stretch>
            <a:fillRect/>
          </a:stretch>
        </p:blipFill>
        <p:spPr>
          <a:xfrm>
            <a:off x="2743221" y="2782650"/>
            <a:ext cx="2651028" cy="1639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