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21945600" cx="2743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913">
          <p15:clr>
            <a:srgbClr val="747775"/>
          </p15:clr>
        </p15:guide>
        <p15:guide id="2" pos="8640">
          <p15:clr>
            <a:srgbClr val="747775"/>
          </p15:clr>
        </p15:guide>
      </p15:sldGuideLst>
    </p:ext>
    <p:ext uri="GoogleSlidesCustomDataVersion2">
      <go:slidesCustomData xmlns:go="http://customooxmlschemas.google.com/" r:id="rId7" roundtripDataSignature="AMtx7mjzHQpAPaZJXFjLxzbMwsqB+rp4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913" orient="horz"/>
        <p:guide pos="86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86431" y="685800"/>
            <a:ext cx="428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1286431" y="685800"/>
            <a:ext cx="428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935124" y="3176855"/>
            <a:ext cx="25561800" cy="875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935100" y="12092274"/>
            <a:ext cx="255618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25417383" y="19896405"/>
            <a:ext cx="16461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hasCustomPrompt="1" type="title"/>
          </p:nvPr>
        </p:nvSpPr>
        <p:spPr>
          <a:xfrm>
            <a:off x="935100" y="4719469"/>
            <a:ext cx="25561800" cy="837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935100" y="13449502"/>
            <a:ext cx="25561800" cy="55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25417383" y="19896405"/>
            <a:ext cx="16461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25417383" y="19896405"/>
            <a:ext cx="16461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935100" y="9176966"/>
            <a:ext cx="25561800" cy="3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25417383" y="19896405"/>
            <a:ext cx="16461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935100" y="1898775"/>
            <a:ext cx="25561800" cy="2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935100" y="4917229"/>
            <a:ext cx="25561800" cy="145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25417383" y="19896405"/>
            <a:ext cx="16461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935100" y="1898775"/>
            <a:ext cx="25561800" cy="2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935100" y="4917229"/>
            <a:ext cx="11999700" cy="145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5734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14497205" y="4917229"/>
            <a:ext cx="11999700" cy="145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5734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25417383" y="19896405"/>
            <a:ext cx="16461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935100" y="1898775"/>
            <a:ext cx="25561800" cy="2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25417383" y="19896405"/>
            <a:ext cx="16461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935100" y="2370562"/>
            <a:ext cx="8424000" cy="322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935100" y="5928964"/>
            <a:ext cx="8424000" cy="135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25417383" y="19896405"/>
            <a:ext cx="16461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1470750" y="1920641"/>
            <a:ext cx="19103400" cy="174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25417383" y="19896405"/>
            <a:ext cx="16461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13716004" y="-533"/>
            <a:ext cx="13716000" cy="219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74475" lIns="374475" spcFirstLastPara="1" rIns="374475" wrap="square" tIns="374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91"/>
              <a:buFont typeface="Arial"/>
              <a:buNone/>
            </a:pPr>
            <a:r>
              <a:t/>
            </a:r>
            <a:endParaRPr b="0" i="0" sz="2349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type="title"/>
          </p:nvPr>
        </p:nvSpPr>
        <p:spPr>
          <a:xfrm>
            <a:off x="796501" y="5261550"/>
            <a:ext cx="121356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9pPr>
          </a:lstStyle>
          <a:p/>
        </p:txBody>
      </p:sp>
      <p:sp>
        <p:nvSpPr>
          <p:cNvPr id="38" name="Google Shape;38;p10"/>
          <p:cNvSpPr txBox="1"/>
          <p:nvPr>
            <p:ph idx="1" type="subTitle"/>
          </p:nvPr>
        </p:nvSpPr>
        <p:spPr>
          <a:xfrm>
            <a:off x="796501" y="11959794"/>
            <a:ext cx="12135600" cy="52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14818505" y="3089389"/>
            <a:ext cx="11511000" cy="15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25417383" y="19896405"/>
            <a:ext cx="16461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935100" y="18050464"/>
            <a:ext cx="17996400" cy="25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25417383" y="19896405"/>
            <a:ext cx="16461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935100" y="1898775"/>
            <a:ext cx="25561800" cy="2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935100" y="4917229"/>
            <a:ext cx="25561800" cy="145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25417383" y="19896405"/>
            <a:ext cx="16461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8.png"/><Relationship Id="rId13" Type="http://schemas.openxmlformats.org/officeDocument/2006/relationships/image" Target="../media/image12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i.org/10.1016/j.energy.2023.127547" TargetMode="External"/><Relationship Id="rId4" Type="http://schemas.openxmlformats.org/officeDocument/2006/relationships/hyperlink" Target="https://doi.org/10.1016/j.energy.2023.127547" TargetMode="External"/><Relationship Id="rId9" Type="http://schemas.openxmlformats.org/officeDocument/2006/relationships/image" Target="../media/image1.png"/><Relationship Id="rId15" Type="http://schemas.openxmlformats.org/officeDocument/2006/relationships/image" Target="../media/image9.png"/><Relationship Id="rId14" Type="http://schemas.openxmlformats.org/officeDocument/2006/relationships/image" Target="../media/image7.png"/><Relationship Id="rId16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3.jp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384675" y="2758525"/>
            <a:ext cx="8027700" cy="658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450" lIns="58450" spcFirstLastPara="1" rIns="58450" wrap="square" tIns="584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Problem: Why Do We Need a Better Biofuel?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Fossil fuels emit large amounts of CO₂ and remain the leading driver of global climate change.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Corn- and palm-based biofuels require significant land, water, and fertilizer, and compete with food production.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Microalgae grow rapidly, don’t need arable land, and are rich in energy-dense oils—making them a promising alternative.</a:t>
            </a:r>
            <a:b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traditional oil extraction methods destroy the algae cells, making production costly, inefficient, and hard to scale sustainably.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4289100" y="569650"/>
            <a:ext cx="18853800" cy="26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450" lIns="58450" spcFirstLastPara="1" rIns="58450" wrap="square" tIns="58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" sz="4200" u="none" cap="none" strike="noStrike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Fueling the Future: Harnessing Reusable Microalgae for Renewable Energy</a:t>
            </a:r>
            <a:endParaRPr b="1" i="0" sz="4200" u="none" cap="none" strike="noStrike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Harjas Grover, Bridget Ha, Bella Horta, Eliana Kofman, Shaun Ng, Dora Mou, Ida Sanaktekin, Daniel Shaer, Annabelle Xia</a:t>
            </a:r>
            <a:endParaRPr b="0" i="0" sz="2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Boston University Academy</a:t>
            </a:r>
            <a:endParaRPr b="0" i="0" sz="2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384750" y="9347400"/>
            <a:ext cx="8027700" cy="10170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450" lIns="58450" spcFirstLastPara="1" rIns="58450" wrap="square" tIns="584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Solution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plan to genetically engineer </a:t>
            </a:r>
            <a:r>
              <a:rPr i="1"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Nannochloropsis oceanica</a:t>
            </a: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a fast-growing species of microalgae — to continuously secrete lipids (oils) without needing to be harvested or destroyed.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CRISPR gene editing, we aim to:</a:t>
            </a:r>
            <a:endParaRPr b="1"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Transform algae into efficient, self-renewing biofuel producers.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a system that eliminates the need for cell harvesting or chemical extraction.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Enable continuous oil release directly into the growth medium.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means:</a:t>
            </a:r>
            <a:endParaRPr b="1"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clean, renewable energy source that runs without disrupting the organism.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simpler, more energy-efficient way to collect biofuel.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scalable, sustainable alternative to fossil fuels and traditional biofuels.</a:t>
            </a:r>
            <a:endParaRPr b="1"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8412425" y="2758525"/>
            <a:ext cx="9292500" cy="16759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450" lIns="58450" spcFirstLastPara="1" rIns="58450" wrap="square" tIns="58450">
            <a:noAutofit/>
          </a:bodyPr>
          <a:lstStyle/>
          <a:p>
            <a:pPr indent="-312115" lvl="0" marL="31211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Char char="●"/>
            </a:pPr>
            <a:r>
              <a:t/>
            </a:r>
            <a:endParaRPr b="0" i="0" sz="327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8412425" y="15160549"/>
            <a:ext cx="9292500" cy="4379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450" lIns="58450" spcFirstLastPara="1" rIns="58450" wrap="square" tIns="584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Ma, Y., Wang, Z., Yu, C., Yin, Y., &amp; Zhou, G. (2016). Evaluation of the potential of 9 microalgal strains for biodiesel production. </a:t>
            </a:r>
            <a:r>
              <a:rPr i="1"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Bioresource Technology</a:t>
            </a: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167, 503–509. https://doi.org/10.1016/j.biortech.2014.06.035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Grira, S., Abu Khalifeh, H., Alkhedher, M., &amp; Ramadan, M. (2023). The conventional microalgal biofuel production process and the alternative milking pathway: A review. </a:t>
            </a:r>
            <a:r>
              <a:rPr i="1"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</a:t>
            </a: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277, 127547.</a:t>
            </a:r>
            <a:r>
              <a:rPr lang="en" sz="2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2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https://doi.org/10.1016/j.energy.2023.127547</a:t>
            </a:r>
            <a:endParaRPr sz="2200"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Molino, A., et al. (2018). Microalgae characterization for combined lipid and carbohydrate production. </a:t>
            </a:r>
            <a:r>
              <a:rPr i="1"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Energies</a:t>
            </a: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11(10), 2713. https://doi.org/10.3390/en11102713</a:t>
            </a:r>
            <a:endParaRPr b="1" sz="22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5">
            <a:alphaModFix/>
          </a:blip>
          <a:srcRect b="-9660" l="0" r="0" t="0"/>
          <a:stretch/>
        </p:blipFill>
        <p:spPr>
          <a:xfrm>
            <a:off x="0" y="271950"/>
            <a:ext cx="4704938" cy="26342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9739228" y="3203944"/>
            <a:ext cx="66222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425" spcFirstLastPara="1" rIns="91425" wrap="square" tIns="456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9"/>
              <a:buFont typeface="Arial"/>
              <a:buNone/>
            </a:pPr>
            <a:r>
              <a:t/>
            </a:r>
            <a:endParaRPr b="0" i="0" sz="122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6">
            <a:alphaModFix/>
          </a:blip>
          <a:srcRect b="12032" l="0" r="0" t="13550"/>
          <a:stretch/>
        </p:blipFill>
        <p:spPr>
          <a:xfrm>
            <a:off x="12536996" y="19870529"/>
            <a:ext cx="3715274" cy="109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7">
            <a:alphaModFix/>
          </a:blip>
          <a:srcRect b="23600" l="9561" r="11287" t="23329"/>
          <a:stretch/>
        </p:blipFill>
        <p:spPr>
          <a:xfrm>
            <a:off x="8181475" y="19604632"/>
            <a:ext cx="3361588" cy="163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388024" y="19644278"/>
            <a:ext cx="2818783" cy="155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82960" y="19604579"/>
            <a:ext cx="1297752" cy="179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10">
            <a:alphaModFix/>
          </a:blip>
          <a:srcRect b="0" l="0" r="7621" t="0"/>
          <a:stretch/>
        </p:blipFill>
        <p:spPr>
          <a:xfrm>
            <a:off x="1225371" y="19604547"/>
            <a:ext cx="3256863" cy="163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246205" y="19644215"/>
            <a:ext cx="4919332" cy="109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12450" y="2758525"/>
            <a:ext cx="459105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058663" y="2758525"/>
            <a:ext cx="459105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/>
        </p:nvSpPr>
        <p:spPr>
          <a:xfrm>
            <a:off x="17704875" y="2758500"/>
            <a:ext cx="9292500" cy="16759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Engineering Our Algae: How and Why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plan to genetically engineer algae (</a:t>
            </a:r>
            <a:r>
              <a:rPr i="1"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Nannochloropsis oceanica</a:t>
            </a: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to produce and secrete oils sustainably for biofuels. Our approach has four goals: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Boost Oil Production</a:t>
            </a:r>
            <a:endParaRPr b="1"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Introduce enzymes to increase fatty acid and oil synthesis.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Prevent Oil Breakdown</a:t>
            </a:r>
            <a:endParaRPr b="1"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Remove enzymes that recycle oils, preserving high lipid content.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Enable Oil Secretion</a:t>
            </a:r>
            <a:endParaRPr b="1"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transport proteins to export oil droplets continuously.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Maintain Cell Health</a:t>
            </a:r>
            <a:endParaRPr b="1"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 enzymes supporting photosynthesis and cell energy.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It Matters:</a:t>
            </a:r>
            <a:br>
              <a:rPr b="1"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Our algae sustainably produce biofuel oils without destructive harvesting, reducing environmental impact and costs.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Steps: Lab Implementation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Cultivation and Testing</a:t>
            </a:r>
            <a:endParaRPr b="1"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Grow algae strains and verify genetic edits.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Lipid Collection &amp; Fuel Testing</a:t>
            </a:r>
            <a:endParaRPr b="1"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filtration to harvest algae-produced oils.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Convert lipids into biodiesel and evaluate quality.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Optimization</a:t>
            </a:r>
            <a:endParaRPr b="1"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Refine gene expression for maximum oil output and healthy algae growth.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Times New Roman"/>
              <a:buChar char="●"/>
            </a:pPr>
            <a:r>
              <a:rPr lang="en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Monitor lipid yields, growth rates, and photosynthetic health.</a:t>
            </a:r>
            <a:endParaRPr b="1"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14">
            <a:alphaModFix/>
          </a:blip>
          <a:srcRect b="13460" l="11789" r="12343" t="12377"/>
          <a:stretch/>
        </p:blipFill>
        <p:spPr>
          <a:xfrm>
            <a:off x="13251475" y="6263725"/>
            <a:ext cx="4216500" cy="4121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596186" y="10489850"/>
            <a:ext cx="8904900" cy="4379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72" name="Google Shape;72;p1" title="Chart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514500" y="6263725"/>
            <a:ext cx="4442100" cy="4121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73" name="Google Shape;73;p1"/>
          <p:cNvCxnSpPr/>
          <p:nvPr/>
        </p:nvCxnSpPr>
        <p:spPr>
          <a:xfrm>
            <a:off x="8423100" y="15190425"/>
            <a:ext cx="9265200" cy="2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Chloe Weisberg</dc:creator>
</cp:coreProperties>
</file>