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image" Target="../media/image7.png"/><Relationship Id="rId13" Type="http://schemas.openxmlformats.org/officeDocument/2006/relationships/image" Target="../media/image5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3.png"/><Relationship Id="rId5" Type="http://schemas.openxmlformats.org/officeDocument/2006/relationships/image" Target="../media/image9.jpg"/><Relationship Id="rId6" Type="http://schemas.openxmlformats.org/officeDocument/2006/relationships/image" Target="../media/image8.png"/><Relationship Id="rId7" Type="http://schemas.openxmlformats.org/officeDocument/2006/relationships/image" Target="../media/image4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650" y="98825"/>
            <a:ext cx="1889469" cy="6531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2000150" y="98825"/>
            <a:ext cx="6879600" cy="8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8450" lIns="58450" spcFirstLastPara="1" rIns="58450" wrap="square" tIns="58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" sz="1496">
                <a:solidFill>
                  <a:schemeClr val="dk1"/>
                </a:solidFill>
              </a:rPr>
              <a:t>Echoing PETase!</a:t>
            </a:r>
            <a:endParaRPr b="1" sz="1496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086">
                <a:solidFill>
                  <a:schemeClr val="dk1"/>
                </a:solidFill>
              </a:rPr>
              <a:t>Charlotte Eggimann, Nyla Tait, Roma Hatton Rueda, Nina Minsky, Jasmine Rancourt, Karin Schinkmann,</a:t>
            </a:r>
            <a:r>
              <a:rPr lang="en" sz="1050">
                <a:solidFill>
                  <a:schemeClr val="dk1"/>
                </a:solidFill>
              </a:rPr>
              <a:t> </a:t>
            </a:r>
            <a:r>
              <a:rPr lang="en" sz="1050">
                <a:solidFill>
                  <a:srgbClr val="1F1F1F"/>
                </a:solidFill>
                <a:highlight>
                  <a:schemeClr val="lt1"/>
                </a:highlight>
              </a:rPr>
              <a:t>Carine Robichon-Iyer, NEB, Mark Cherepashensky, BU</a:t>
            </a:r>
            <a:endParaRPr sz="1086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086">
                <a:solidFill>
                  <a:schemeClr val="dk1"/>
                </a:solidFill>
              </a:rPr>
              <a:t>International School of Boston, Cambridge, MA, USA</a:t>
            </a:r>
            <a:endParaRPr sz="1086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/>
          </a:p>
        </p:txBody>
      </p:sp>
      <p:sp>
        <p:nvSpPr>
          <p:cNvPr id="56" name="Google Shape;56;p13"/>
          <p:cNvSpPr txBox="1"/>
          <p:nvPr/>
        </p:nvSpPr>
        <p:spPr>
          <a:xfrm>
            <a:off x="177650" y="1149200"/>
            <a:ext cx="5646900" cy="19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048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•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Engineer a cya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nobacteria: </a:t>
            </a: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Synechococcus: to digest PET plastic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Proof of concept: PETase plasmid growth in </a:t>
            </a: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Coli</a:t>
            </a: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verify </a:t>
            </a: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functionality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Final: PCR amplification of PETase gene, insertion into compatible plasmid for </a:t>
            </a: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Synechococcus</a:t>
            </a: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transformation, expression, and verification of functionality 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b="5634" l="0" r="0" t="12351"/>
          <a:stretch/>
        </p:blipFill>
        <p:spPr>
          <a:xfrm>
            <a:off x="4067803" y="4646046"/>
            <a:ext cx="1338175" cy="34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5">
            <a:alphaModFix/>
          </a:blip>
          <a:srcRect b="22358" l="9561" r="11287" t="25825"/>
          <a:stretch/>
        </p:blipFill>
        <p:spPr>
          <a:xfrm>
            <a:off x="2668248" y="4571170"/>
            <a:ext cx="1221700" cy="421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36992" y="4571148"/>
            <a:ext cx="1057473" cy="42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76714" y="4557103"/>
            <a:ext cx="410121" cy="421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8">
            <a:alphaModFix/>
          </a:blip>
          <a:srcRect b="0" l="-2051" r="0" t="0"/>
          <a:stretch/>
        </p:blipFill>
        <p:spPr>
          <a:xfrm>
            <a:off x="513116" y="4571170"/>
            <a:ext cx="1307868" cy="421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583835" y="4608608"/>
            <a:ext cx="1901251" cy="42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 rotWithShape="1">
          <a:blip r:embed="rId10">
            <a:alphaModFix/>
          </a:blip>
          <a:srcRect b="25410" l="78355" r="5659" t="48999"/>
          <a:stretch/>
        </p:blipFill>
        <p:spPr>
          <a:xfrm>
            <a:off x="21022452" y="17279564"/>
            <a:ext cx="1331425" cy="848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 rotWithShape="1">
          <a:blip r:embed="rId10">
            <a:alphaModFix/>
          </a:blip>
          <a:srcRect b="17320" l="1681" r="74127" t="42577"/>
          <a:stretch/>
        </p:blipFill>
        <p:spPr>
          <a:xfrm>
            <a:off x="13417088" y="16921075"/>
            <a:ext cx="2243838" cy="156537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/>
          <p:nvPr/>
        </p:nvSpPr>
        <p:spPr>
          <a:xfrm>
            <a:off x="17999462" y="17440967"/>
            <a:ext cx="2687100" cy="556800"/>
          </a:xfrm>
          <a:prstGeom prst="homePlate">
            <a:avLst>
              <a:gd fmla="val 50000" name="adj"/>
            </a:avLst>
          </a:prstGeom>
          <a:solidFill>
            <a:srgbClr val="9AAA69"/>
          </a:solidFill>
          <a:ln cap="flat" cmpd="sng" w="76200">
            <a:solidFill>
              <a:srgbClr val="2168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6" name="Google Shape;66;p13"/>
          <p:cNvCxnSpPr/>
          <p:nvPr/>
        </p:nvCxnSpPr>
        <p:spPr>
          <a:xfrm flipH="1" rot="10800000">
            <a:off x="13645047" y="17997784"/>
            <a:ext cx="9016500" cy="354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7" name="Google Shape;67;p13"/>
          <p:cNvSpPr txBox="1"/>
          <p:nvPr/>
        </p:nvSpPr>
        <p:spPr>
          <a:xfrm>
            <a:off x="13645048" y="16362175"/>
            <a:ext cx="1486800" cy="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Promoter</a:t>
            </a:r>
            <a:endParaRPr sz="2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15236425" y="16921075"/>
            <a:ext cx="849600" cy="5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RBS</a:t>
            </a:r>
            <a:endParaRPr sz="2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15891575" y="16770475"/>
            <a:ext cx="21696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Signal peptide</a:t>
            </a:r>
            <a:endParaRPr sz="2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18291825" y="16600825"/>
            <a:ext cx="1954800" cy="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PETase gene</a:t>
            </a:r>
            <a:endParaRPr sz="2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20710763" y="16746625"/>
            <a:ext cx="1954800" cy="5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Terminator</a:t>
            </a:r>
            <a:endParaRPr sz="2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" name="Google Shape;72;p13"/>
          <p:cNvPicPr preferRelativeResize="0"/>
          <p:nvPr/>
        </p:nvPicPr>
        <p:blipFill rotWithShape="1">
          <a:blip r:embed="rId10">
            <a:alphaModFix/>
          </a:blip>
          <a:srcRect b="25410" l="78355" r="5659" t="48999"/>
          <a:stretch/>
        </p:blipFill>
        <p:spPr>
          <a:xfrm>
            <a:off x="21022452" y="17279564"/>
            <a:ext cx="1331425" cy="848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 rotWithShape="1">
          <a:blip r:embed="rId10">
            <a:alphaModFix/>
          </a:blip>
          <a:srcRect b="17320" l="1681" r="74127" t="42577"/>
          <a:stretch/>
        </p:blipFill>
        <p:spPr>
          <a:xfrm>
            <a:off x="13417088" y="16921075"/>
            <a:ext cx="2243838" cy="156537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3"/>
          <p:cNvSpPr/>
          <p:nvPr/>
        </p:nvSpPr>
        <p:spPr>
          <a:xfrm>
            <a:off x="16418831" y="17440920"/>
            <a:ext cx="1115100" cy="556800"/>
          </a:xfrm>
          <a:prstGeom prst="rect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3"/>
          <p:cNvSpPr/>
          <p:nvPr/>
        </p:nvSpPr>
        <p:spPr>
          <a:xfrm>
            <a:off x="17999462" y="17440967"/>
            <a:ext cx="2687100" cy="556800"/>
          </a:xfrm>
          <a:prstGeom prst="homePlate">
            <a:avLst>
              <a:gd fmla="val 50000" name="adj"/>
            </a:avLst>
          </a:prstGeom>
          <a:solidFill>
            <a:srgbClr val="9AAA69"/>
          </a:solidFill>
          <a:ln cap="flat" cmpd="sng" w="76200">
            <a:solidFill>
              <a:srgbClr val="2168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6" name="Google Shape;76;p13"/>
          <p:cNvCxnSpPr/>
          <p:nvPr/>
        </p:nvCxnSpPr>
        <p:spPr>
          <a:xfrm flipH="1" rot="10800000">
            <a:off x="13645047" y="17997784"/>
            <a:ext cx="9016500" cy="354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" name="Google Shape;77;p13"/>
          <p:cNvSpPr txBox="1"/>
          <p:nvPr/>
        </p:nvSpPr>
        <p:spPr>
          <a:xfrm>
            <a:off x="13645048" y="16362175"/>
            <a:ext cx="1486800" cy="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Promoter</a:t>
            </a:r>
            <a:endParaRPr sz="2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3"/>
          <p:cNvSpPr txBox="1"/>
          <p:nvPr/>
        </p:nvSpPr>
        <p:spPr>
          <a:xfrm>
            <a:off x="15236425" y="16921075"/>
            <a:ext cx="849600" cy="5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RBS</a:t>
            </a:r>
            <a:endParaRPr sz="2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3"/>
          <p:cNvSpPr txBox="1"/>
          <p:nvPr/>
        </p:nvSpPr>
        <p:spPr>
          <a:xfrm>
            <a:off x="15891575" y="16770475"/>
            <a:ext cx="21696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Signal peptide</a:t>
            </a:r>
            <a:endParaRPr sz="2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3"/>
          <p:cNvSpPr txBox="1"/>
          <p:nvPr/>
        </p:nvSpPr>
        <p:spPr>
          <a:xfrm>
            <a:off x="18291825" y="16600825"/>
            <a:ext cx="1954800" cy="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PETase gene</a:t>
            </a:r>
            <a:endParaRPr sz="2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3"/>
          <p:cNvSpPr txBox="1"/>
          <p:nvPr/>
        </p:nvSpPr>
        <p:spPr>
          <a:xfrm>
            <a:off x="20710763" y="16746625"/>
            <a:ext cx="1954800" cy="5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Terminator</a:t>
            </a:r>
            <a:endParaRPr sz="2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" name="Google Shape;82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13122" y="3470275"/>
            <a:ext cx="4514227" cy="84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3"/>
          <p:cNvPicPr preferRelativeResize="0"/>
          <p:nvPr/>
        </p:nvPicPr>
        <p:blipFill rotWithShape="1">
          <a:blip r:embed="rId12">
            <a:alphaModFix/>
          </a:blip>
          <a:srcRect b="30125" l="53525" r="1133" t="17282"/>
          <a:stretch/>
        </p:blipFill>
        <p:spPr>
          <a:xfrm>
            <a:off x="6441800" y="974222"/>
            <a:ext cx="2352675" cy="177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163021" y="2749425"/>
            <a:ext cx="2116659" cy="156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