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7" roundtripDataSignature="AMtx7mjZDpImOO78wdoMKB4N5CoT59It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3"/>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6"/>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8"/>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0"/>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0"/>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8.png"/><Relationship Id="rId13"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i.org/10.1016/j.energy.2023.127547" TargetMode="External"/><Relationship Id="rId4" Type="http://schemas.openxmlformats.org/officeDocument/2006/relationships/hyperlink" Target="https://doi.org/10.1016/j.energy.2023.127547" TargetMode="External"/><Relationship Id="rId9" Type="http://schemas.openxmlformats.org/officeDocument/2006/relationships/image" Target="../media/image2.png"/><Relationship Id="rId1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jp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1311650" y="2528877"/>
            <a:ext cx="10176900" cy="64446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rtl="0" algn="l">
              <a:lnSpc>
                <a:spcPct val="115000"/>
              </a:lnSpc>
              <a:spcBef>
                <a:spcPts val="1200"/>
              </a:spcBef>
              <a:spcAft>
                <a:spcPts val="0"/>
              </a:spcAft>
              <a:buSzPts val="1100"/>
              <a:buNone/>
            </a:pPr>
            <a:r>
              <a:t/>
            </a:r>
            <a:endParaRPr sz="3000">
              <a:solidFill>
                <a:schemeClr val="dk1"/>
              </a:solidFill>
            </a:endParaRPr>
          </a:p>
          <a:p>
            <a:pPr indent="0" lvl="0" marL="0" rtl="0" algn="l">
              <a:lnSpc>
                <a:spcPct val="115000"/>
              </a:lnSpc>
              <a:spcBef>
                <a:spcPts val="1200"/>
              </a:spcBef>
              <a:spcAft>
                <a:spcPts val="0"/>
              </a:spcAft>
              <a:buSzPts val="1100"/>
              <a:buNone/>
            </a:pPr>
            <a:r>
              <a:t/>
            </a:r>
            <a:endParaRPr sz="3000">
              <a:solidFill>
                <a:schemeClr val="dk1"/>
              </a:solidFill>
            </a:endParaRPr>
          </a:p>
          <a:p>
            <a:pPr indent="0" lvl="0" marL="0" rtl="0" algn="l">
              <a:lnSpc>
                <a:spcPct val="115000"/>
              </a:lnSpc>
              <a:spcBef>
                <a:spcPts val="1200"/>
              </a:spcBef>
              <a:spcAft>
                <a:spcPts val="0"/>
              </a:spcAft>
              <a:buSzPts val="1100"/>
              <a:buNone/>
            </a:pPr>
            <a:r>
              <a:rPr b="1" lang="en" sz="3000">
                <a:solidFill>
                  <a:srgbClr val="274E13"/>
                </a:solidFill>
                <a:latin typeface="Times New Roman"/>
                <a:ea typeface="Times New Roman"/>
                <a:cs typeface="Times New Roman"/>
                <a:sym typeface="Times New Roman"/>
              </a:rPr>
              <a:t>Abstract</a:t>
            </a:r>
            <a:endParaRPr b="1" sz="3000">
              <a:solidFill>
                <a:srgbClr val="274E13"/>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 sz="2900">
                <a:solidFill>
                  <a:schemeClr val="dk1"/>
                </a:solidFill>
                <a:latin typeface="Times New Roman"/>
                <a:ea typeface="Times New Roman"/>
                <a:cs typeface="Times New Roman"/>
                <a:sym typeface="Times New Roman"/>
              </a:rPr>
              <a:t>Growing demand for sustainable energy calls for efficient biofuel sources. Algae, with rapid growth and high lipid content, are ideal for biodiesel production, but traditional extraction is inefficient and energy-intensive. This project genetically engineers </a:t>
            </a:r>
            <a:r>
              <a:rPr i="1" lang="en" sz="2900">
                <a:solidFill>
                  <a:schemeClr val="dk1"/>
                </a:solidFill>
                <a:latin typeface="Times New Roman"/>
                <a:ea typeface="Times New Roman"/>
                <a:cs typeface="Times New Roman"/>
                <a:sym typeface="Times New Roman"/>
              </a:rPr>
              <a:t>Nannochloropsis</a:t>
            </a:r>
            <a:r>
              <a:rPr lang="en" sz="2900">
                <a:solidFill>
                  <a:schemeClr val="dk1"/>
                </a:solidFill>
                <a:latin typeface="Times New Roman"/>
                <a:ea typeface="Times New Roman"/>
                <a:cs typeface="Times New Roman"/>
                <a:sym typeface="Times New Roman"/>
              </a:rPr>
              <a:t> algae to secrete lipids continuously without harming viability. Enhanced lipid transport mechanisms direct lipids into engineered vesicles for secretion, allowing simple filtration-based collection. This eliminates costly, destructive extraction while enabling scalable, cost-effective, and sustainable algae-based biofuel production.</a:t>
            </a:r>
            <a:endParaRPr sz="29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sz="1900">
              <a:solidFill>
                <a:schemeClr val="dk1"/>
              </a:solidFill>
            </a:endParaRPr>
          </a:p>
          <a:p>
            <a:pPr indent="0" lvl="0" marL="0" marR="0" rtl="0" algn="ctr">
              <a:lnSpc>
                <a:spcPct val="100000"/>
              </a:lnSpc>
              <a:spcBef>
                <a:spcPts val="1200"/>
              </a:spcBef>
              <a:spcAft>
                <a:spcPts val="0"/>
              </a:spcAft>
              <a:buNone/>
            </a:pPr>
            <a:r>
              <a:t/>
            </a:r>
            <a:endParaRPr b="1" sz="3277"/>
          </a:p>
          <a:p>
            <a:pPr indent="0" lvl="0" marL="0" marR="0" rtl="0" algn="l">
              <a:lnSpc>
                <a:spcPct val="100000"/>
              </a:lnSpc>
              <a:spcBef>
                <a:spcPts val="0"/>
              </a:spcBef>
              <a:spcAft>
                <a:spcPts val="0"/>
              </a:spcAft>
              <a:buNone/>
            </a:pPr>
            <a:r>
              <a:t/>
            </a:r>
            <a:endParaRPr b="0" i="0" sz="3277" u="none" cap="none" strike="noStrike">
              <a:solidFill>
                <a:srgbClr val="000000"/>
              </a:solidFill>
              <a:latin typeface="Arial"/>
              <a:ea typeface="Arial"/>
              <a:cs typeface="Arial"/>
              <a:sym typeface="Arial"/>
            </a:endParaRPr>
          </a:p>
        </p:txBody>
      </p:sp>
      <p:sp>
        <p:nvSpPr>
          <p:cNvPr id="55" name="Google Shape;55;p1"/>
          <p:cNvSpPr txBox="1"/>
          <p:nvPr/>
        </p:nvSpPr>
        <p:spPr>
          <a:xfrm>
            <a:off x="10905725" y="316925"/>
            <a:ext cx="17862300" cy="2529000"/>
          </a:xfrm>
          <a:prstGeom prst="rect">
            <a:avLst/>
          </a:prstGeom>
          <a:noFill/>
          <a:ln>
            <a:noFill/>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None/>
            </a:pPr>
            <a:r>
              <a:rPr b="1" lang="en" sz="4200">
                <a:solidFill>
                  <a:srgbClr val="274E13"/>
                </a:solidFill>
                <a:latin typeface="Times New Roman"/>
                <a:ea typeface="Times New Roman"/>
                <a:cs typeface="Times New Roman"/>
                <a:sym typeface="Times New Roman"/>
              </a:rPr>
              <a:t>Fueling the Future: Harnessing Reusable Microalgae for Renewable Energy</a:t>
            </a:r>
            <a:endParaRPr b="1" sz="4200">
              <a:solidFill>
                <a:srgbClr val="274E1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2700">
                <a:latin typeface="Times New Roman"/>
                <a:ea typeface="Times New Roman"/>
                <a:cs typeface="Times New Roman"/>
                <a:sym typeface="Times New Roman"/>
              </a:rPr>
              <a:t>Harjas Grover, Bridget Ha, Bella Horta, Eliana Kofman, Shaun Ng, Dora Mou, Ida Sanaktekin, Daniel Shaer, Annabelle Xia, Mr. Mato Seth, Mentored by Mr. Gitanshu Bhatia (LanzaTech)</a:t>
            </a:r>
            <a:endParaRPr sz="27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2700">
                <a:latin typeface="Times New Roman"/>
                <a:ea typeface="Times New Roman"/>
                <a:cs typeface="Times New Roman"/>
                <a:sym typeface="Times New Roman"/>
              </a:rPr>
              <a:t>Boston University Academy, Boston, MA, USA</a:t>
            </a:r>
            <a:endParaRPr i="0" sz="2700" u="none" cap="none" strike="noStrike">
              <a:solidFill>
                <a:srgbClr val="000000"/>
              </a:solidFill>
              <a:latin typeface="Times New Roman"/>
              <a:ea typeface="Times New Roman"/>
              <a:cs typeface="Times New Roman"/>
              <a:sym typeface="Times New Roman"/>
            </a:endParaRPr>
          </a:p>
        </p:txBody>
      </p:sp>
      <p:sp>
        <p:nvSpPr>
          <p:cNvPr id="56" name="Google Shape;56;p1"/>
          <p:cNvSpPr txBox="1"/>
          <p:nvPr/>
        </p:nvSpPr>
        <p:spPr>
          <a:xfrm>
            <a:off x="1311675" y="8973474"/>
            <a:ext cx="10176900" cy="89466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None/>
            </a:pPr>
            <a:r>
              <a:t/>
            </a:r>
            <a:endParaRPr sz="4367">
              <a:solidFill>
                <a:schemeClr val="dk1"/>
              </a:solidFill>
              <a:latin typeface="Calibri"/>
              <a:ea typeface="Calibri"/>
              <a:cs typeface="Calibri"/>
              <a:sym typeface="Calibri"/>
            </a:endParaRPr>
          </a:p>
          <a:p>
            <a:pPr indent="0" lvl="0" marL="0" rtl="0" algn="l">
              <a:lnSpc>
                <a:spcPct val="115000"/>
              </a:lnSpc>
              <a:spcBef>
                <a:spcPts val="1400"/>
              </a:spcBef>
              <a:spcAft>
                <a:spcPts val="0"/>
              </a:spcAft>
              <a:buNone/>
            </a:pPr>
            <a:r>
              <a:t/>
            </a:r>
            <a:endParaRPr b="1" sz="2800">
              <a:solidFill>
                <a:schemeClr val="dk1"/>
              </a:solidFill>
            </a:endParaRPr>
          </a:p>
          <a:p>
            <a:pPr indent="0" lvl="0" marL="0" rtl="0" algn="l">
              <a:lnSpc>
                <a:spcPct val="115000"/>
              </a:lnSpc>
              <a:spcBef>
                <a:spcPts val="1400"/>
              </a:spcBef>
              <a:spcAft>
                <a:spcPts val="0"/>
              </a:spcAft>
              <a:buNone/>
            </a:pPr>
            <a:r>
              <a:rPr b="1" lang="en" sz="2900">
                <a:solidFill>
                  <a:srgbClr val="274E13"/>
                </a:solidFill>
                <a:latin typeface="Times New Roman"/>
                <a:ea typeface="Times New Roman"/>
                <a:cs typeface="Times New Roman"/>
                <a:sym typeface="Times New Roman"/>
              </a:rPr>
              <a:t>Introduction</a:t>
            </a:r>
            <a:endParaRPr b="1" sz="2900">
              <a:solidFill>
                <a:srgbClr val="274E1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2900">
                <a:solidFill>
                  <a:schemeClr val="dk1"/>
                </a:solidFill>
                <a:latin typeface="Times New Roman"/>
                <a:ea typeface="Times New Roman"/>
                <a:cs typeface="Times New Roman"/>
                <a:sym typeface="Times New Roman"/>
              </a:rPr>
              <a:t>Fossil fuels accelerate climate change, but current biofuels are inefficient or harmful. This project genetically engineers Nannochloropsis algae to continuously secrete lipids, allowing for easy collection without harming the cells. Using CRISPR, we enhance vesicle formation and lipid transport. The secreted lipids are then filtered and processed into biofuel, creating a sustainable energy source.</a:t>
            </a:r>
            <a:endParaRPr sz="29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n" sz="2900">
                <a:solidFill>
                  <a:srgbClr val="274E13"/>
                </a:solidFill>
                <a:latin typeface="Times New Roman"/>
                <a:ea typeface="Times New Roman"/>
                <a:cs typeface="Times New Roman"/>
                <a:sym typeface="Times New Roman"/>
              </a:rPr>
              <a:t>Background</a:t>
            </a:r>
            <a:endParaRPr b="1" sz="2900">
              <a:solidFill>
                <a:srgbClr val="274E1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2900">
                <a:solidFill>
                  <a:schemeClr val="dk1"/>
                </a:solidFill>
                <a:latin typeface="Times New Roman"/>
                <a:ea typeface="Times New Roman"/>
                <a:cs typeface="Times New Roman"/>
                <a:sym typeface="Times New Roman"/>
              </a:rPr>
              <a:t>Biofuels reduce CO₂ emissions, but sources like corn and palm oil require too many resources. Microalgae are a better alternative, but traditional lipid extraction is costly and inefficient. This project modifies algae to secrete lipids naturally, allowing for continuous collection via microfiltration, making biofuel production cheaper and more sustainable.</a:t>
            </a:r>
            <a:endParaRPr sz="29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0"/>
              </a:spcAft>
              <a:buClr>
                <a:schemeClr val="dk1"/>
              </a:buClr>
              <a:buSzPts val="1100"/>
              <a:buFont typeface="Arial"/>
              <a:buNone/>
            </a:pPr>
            <a:r>
              <a:t/>
            </a:r>
            <a:endParaRPr b="1" sz="2800">
              <a:solidFill>
                <a:schemeClr val="dk1"/>
              </a:solidFill>
            </a:endParaRPr>
          </a:p>
          <a:p>
            <a:pPr indent="0" lvl="0" marL="0" marR="0" rtl="0" algn="ctr">
              <a:lnSpc>
                <a:spcPct val="100000"/>
              </a:lnSpc>
              <a:spcBef>
                <a:spcPts val="400"/>
              </a:spcBef>
              <a:spcAft>
                <a:spcPts val="0"/>
              </a:spcAft>
              <a:buNone/>
            </a:pPr>
            <a:r>
              <a:t/>
            </a:r>
            <a:endParaRPr sz="2600">
              <a:solidFill>
                <a:srgbClr val="002E55"/>
              </a:solidFill>
            </a:endParaRPr>
          </a:p>
          <a:p>
            <a:pPr indent="0" lvl="0" marL="0" marR="0" rtl="0" algn="l">
              <a:lnSpc>
                <a:spcPct val="100000"/>
              </a:lnSpc>
              <a:spcBef>
                <a:spcPts val="0"/>
              </a:spcBef>
              <a:spcAft>
                <a:spcPts val="0"/>
              </a:spcAft>
              <a:buNone/>
            </a:pPr>
            <a:r>
              <a:t/>
            </a:r>
            <a:endParaRPr b="0" i="0" sz="3277" u="none" cap="none" strike="noStrike">
              <a:solidFill>
                <a:srgbClr val="000000"/>
              </a:solidFill>
              <a:latin typeface="Arial"/>
              <a:ea typeface="Arial"/>
              <a:cs typeface="Arial"/>
              <a:sym typeface="Arial"/>
            </a:endParaRPr>
          </a:p>
        </p:txBody>
      </p:sp>
      <p:sp>
        <p:nvSpPr>
          <p:cNvPr id="57" name="Google Shape;57;p1"/>
          <p:cNvSpPr txBox="1"/>
          <p:nvPr/>
        </p:nvSpPr>
        <p:spPr>
          <a:xfrm>
            <a:off x="12003247" y="2648175"/>
            <a:ext cx="11661300" cy="157482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312115" lvl="0" marL="312115" marR="0" rtl="0" algn="ctr">
              <a:lnSpc>
                <a:spcPct val="100000"/>
              </a:lnSpc>
              <a:spcBef>
                <a:spcPts val="0"/>
              </a:spcBef>
              <a:spcAft>
                <a:spcPts val="0"/>
              </a:spcAft>
              <a:buClr>
                <a:schemeClr val="dk1"/>
              </a:buClr>
              <a:buSzPts val="700"/>
              <a:buFont typeface="Calibri"/>
              <a:buChar char="●"/>
            </a:pPr>
            <a:r>
              <a:t/>
            </a:r>
            <a:endParaRPr b="0" i="0" sz="3277" u="none" cap="none" strike="noStrike">
              <a:solidFill>
                <a:srgbClr val="000000"/>
              </a:solidFill>
              <a:latin typeface="Arial"/>
              <a:ea typeface="Arial"/>
              <a:cs typeface="Arial"/>
              <a:sym typeface="Arial"/>
            </a:endParaRPr>
          </a:p>
        </p:txBody>
      </p:sp>
      <p:sp>
        <p:nvSpPr>
          <p:cNvPr id="58" name="Google Shape;58;p1"/>
          <p:cNvSpPr txBox="1"/>
          <p:nvPr/>
        </p:nvSpPr>
        <p:spPr>
          <a:xfrm>
            <a:off x="24179222" y="2648175"/>
            <a:ext cx="11923010" cy="10767942"/>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rtl="0" algn="l">
              <a:lnSpc>
                <a:spcPct val="115000"/>
              </a:lnSpc>
              <a:spcBef>
                <a:spcPts val="1400"/>
              </a:spcBef>
              <a:spcAft>
                <a:spcPts val="0"/>
              </a:spcAft>
              <a:buNone/>
            </a:pPr>
            <a:r>
              <a:rPr b="1" lang="en" sz="2900">
                <a:solidFill>
                  <a:srgbClr val="274E13"/>
                </a:solidFill>
                <a:latin typeface="Times New Roman"/>
                <a:ea typeface="Times New Roman"/>
                <a:cs typeface="Times New Roman"/>
                <a:sym typeface="Times New Roman"/>
              </a:rPr>
              <a:t>About Us</a:t>
            </a:r>
            <a:endParaRPr b="1" sz="2900">
              <a:solidFill>
                <a:srgbClr val="274E1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2900">
                <a:solidFill>
                  <a:schemeClr val="dk1"/>
                </a:solidFill>
                <a:latin typeface="Times New Roman"/>
                <a:ea typeface="Times New Roman"/>
                <a:cs typeface="Times New Roman"/>
                <a:sym typeface="Times New Roman"/>
              </a:rPr>
              <a:t>We are a newly formed team with nine presenting members, united by a shared goal of developing sustainable biofuel solutions. While we have designed a new and exciting approach to continuous lipid secretion in Nannochloropsis, we have not yet been able to bring our design into the lab. However, we are eager to move forward with experimental validation in the near future.</a:t>
            </a:r>
            <a:endParaRPr sz="29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n" sz="2900">
                <a:solidFill>
                  <a:srgbClr val="274E13"/>
                </a:solidFill>
                <a:latin typeface="Times New Roman"/>
                <a:ea typeface="Times New Roman"/>
                <a:cs typeface="Times New Roman"/>
                <a:sym typeface="Times New Roman"/>
              </a:rPr>
              <a:t>Next Steps</a:t>
            </a:r>
            <a:endParaRPr b="1" sz="2900">
              <a:solidFill>
                <a:srgbClr val="274E13"/>
              </a:solidFill>
              <a:latin typeface="Times New Roman"/>
              <a:ea typeface="Times New Roman"/>
              <a:cs typeface="Times New Roman"/>
              <a:sym typeface="Times New Roman"/>
            </a:endParaRPr>
          </a:p>
          <a:p>
            <a:pPr indent="-412750" lvl="0" marL="457200" rtl="0" algn="l">
              <a:lnSpc>
                <a:spcPct val="115000"/>
              </a:lnSpc>
              <a:spcBef>
                <a:spcPts val="1200"/>
              </a:spcBef>
              <a:spcAft>
                <a:spcPts val="0"/>
              </a:spcAft>
              <a:buClr>
                <a:schemeClr val="dk1"/>
              </a:buClr>
              <a:buSzPts val="2900"/>
              <a:buFont typeface="Times New Roman"/>
              <a:buChar char="●"/>
            </a:pPr>
            <a:r>
              <a:rPr lang="en" sz="2900">
                <a:solidFill>
                  <a:schemeClr val="dk1"/>
                </a:solidFill>
                <a:latin typeface="Times New Roman"/>
                <a:ea typeface="Times New Roman"/>
                <a:cs typeface="Times New Roman"/>
                <a:sym typeface="Times New Roman"/>
              </a:rPr>
              <a:t>Laboratory Testing – Implement our CRISPR-based modifications in Nannochloropsis to evaluate lipid secretion efficiency.</a:t>
            </a:r>
            <a:endParaRPr sz="2900">
              <a:solidFill>
                <a:schemeClr val="dk1"/>
              </a:solidFill>
              <a:latin typeface="Times New Roman"/>
              <a:ea typeface="Times New Roman"/>
              <a:cs typeface="Times New Roman"/>
              <a:sym typeface="Times New Roman"/>
            </a:endParaRPr>
          </a:p>
          <a:p>
            <a:pPr indent="-412750" lvl="0" marL="457200" rtl="0" algn="l">
              <a:lnSpc>
                <a:spcPct val="115000"/>
              </a:lnSpc>
              <a:spcBef>
                <a:spcPts val="0"/>
              </a:spcBef>
              <a:spcAft>
                <a:spcPts val="0"/>
              </a:spcAft>
              <a:buClr>
                <a:schemeClr val="dk1"/>
              </a:buClr>
              <a:buSzPts val="2900"/>
              <a:buFont typeface="Times New Roman"/>
              <a:buChar char="●"/>
            </a:pPr>
            <a:r>
              <a:rPr lang="en" sz="2900">
                <a:solidFill>
                  <a:schemeClr val="dk1"/>
                </a:solidFill>
                <a:latin typeface="Times New Roman"/>
                <a:ea typeface="Times New Roman"/>
                <a:cs typeface="Times New Roman"/>
                <a:sym typeface="Times New Roman"/>
              </a:rPr>
              <a:t>Optimization – Refine gene expression levels to maximize lipid output while maintaining cell viability.</a:t>
            </a:r>
            <a:endParaRPr sz="2900">
              <a:solidFill>
                <a:schemeClr val="dk1"/>
              </a:solidFill>
              <a:latin typeface="Times New Roman"/>
              <a:ea typeface="Times New Roman"/>
              <a:cs typeface="Times New Roman"/>
              <a:sym typeface="Times New Roman"/>
            </a:endParaRPr>
          </a:p>
          <a:p>
            <a:pPr indent="-412750" lvl="0" marL="457200" rtl="0" algn="l">
              <a:lnSpc>
                <a:spcPct val="115000"/>
              </a:lnSpc>
              <a:spcBef>
                <a:spcPts val="0"/>
              </a:spcBef>
              <a:spcAft>
                <a:spcPts val="0"/>
              </a:spcAft>
              <a:buClr>
                <a:schemeClr val="dk1"/>
              </a:buClr>
              <a:buSzPts val="2900"/>
              <a:buFont typeface="Times New Roman"/>
              <a:buChar char="●"/>
            </a:pPr>
            <a:r>
              <a:rPr lang="en" sz="2900">
                <a:solidFill>
                  <a:schemeClr val="dk1"/>
                </a:solidFill>
                <a:latin typeface="Times New Roman"/>
                <a:ea typeface="Times New Roman"/>
                <a:cs typeface="Times New Roman"/>
                <a:sym typeface="Times New Roman"/>
              </a:rPr>
              <a:t>Filtration &amp; Collection Trials – Test microfiltration methods for efficient lipid recovery.</a:t>
            </a:r>
            <a:endParaRPr sz="2900">
              <a:solidFill>
                <a:schemeClr val="dk1"/>
              </a:solidFill>
              <a:latin typeface="Times New Roman"/>
              <a:ea typeface="Times New Roman"/>
              <a:cs typeface="Times New Roman"/>
              <a:sym typeface="Times New Roman"/>
            </a:endParaRPr>
          </a:p>
          <a:p>
            <a:pPr indent="-412750" lvl="0" marL="457200" rtl="0" algn="l">
              <a:lnSpc>
                <a:spcPct val="115000"/>
              </a:lnSpc>
              <a:spcBef>
                <a:spcPts val="0"/>
              </a:spcBef>
              <a:spcAft>
                <a:spcPts val="0"/>
              </a:spcAft>
              <a:buClr>
                <a:schemeClr val="dk1"/>
              </a:buClr>
              <a:buSzPts val="2900"/>
              <a:buFont typeface="Times New Roman"/>
              <a:buChar char="●"/>
            </a:pPr>
            <a:r>
              <a:rPr lang="en" sz="2900">
                <a:solidFill>
                  <a:schemeClr val="dk1"/>
                </a:solidFill>
                <a:latin typeface="Times New Roman"/>
                <a:ea typeface="Times New Roman"/>
                <a:cs typeface="Times New Roman"/>
                <a:sym typeface="Times New Roman"/>
              </a:rPr>
              <a:t>Biofuel Conversion Analysis – Assess lipid quality for biodiesel production using established transesterification methods.</a:t>
            </a:r>
            <a:endParaRPr sz="29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 sz="2900">
                <a:solidFill>
                  <a:schemeClr val="dk1"/>
                </a:solidFill>
                <a:latin typeface="Times New Roman"/>
                <a:ea typeface="Times New Roman"/>
                <a:cs typeface="Times New Roman"/>
                <a:sym typeface="Times New Roman"/>
              </a:rPr>
              <a:t>We look forward to validating our design and advancing the potential of algae-based biofuels as a scalable, sustainable energy source.</a:t>
            </a:r>
            <a:endParaRPr sz="3277">
              <a:latin typeface="Times New Roman"/>
              <a:ea typeface="Times New Roman"/>
              <a:cs typeface="Times New Roman"/>
              <a:sym typeface="Times New Roman"/>
            </a:endParaRPr>
          </a:p>
        </p:txBody>
      </p:sp>
      <p:sp>
        <p:nvSpPr>
          <p:cNvPr id="59" name="Google Shape;59;p1"/>
          <p:cNvSpPr txBox="1"/>
          <p:nvPr/>
        </p:nvSpPr>
        <p:spPr>
          <a:xfrm>
            <a:off x="24179225" y="13537600"/>
            <a:ext cx="11922900" cy="51993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00000"/>
              </a:lnSpc>
              <a:spcBef>
                <a:spcPts val="0"/>
              </a:spcBef>
              <a:spcAft>
                <a:spcPts val="0"/>
              </a:spcAft>
              <a:buNone/>
            </a:pPr>
            <a:r>
              <a:rPr b="1" i="0" lang="en" sz="3177" u="none" cap="none" strike="noStrike">
                <a:solidFill>
                  <a:srgbClr val="274E13"/>
                </a:solidFill>
                <a:latin typeface="Times New Roman"/>
                <a:ea typeface="Times New Roman"/>
                <a:cs typeface="Times New Roman"/>
                <a:sym typeface="Times New Roman"/>
              </a:rPr>
              <a:t>References and acknowledgements</a:t>
            </a:r>
            <a:endParaRPr b="1" i="0" sz="3177" u="none" cap="none" strike="noStrike">
              <a:solidFill>
                <a:srgbClr val="274E13"/>
              </a:solidFill>
              <a:latin typeface="Times New Roman"/>
              <a:ea typeface="Times New Roman"/>
              <a:cs typeface="Times New Roman"/>
              <a:sym typeface="Times New Roman"/>
            </a:endParaRPr>
          </a:p>
          <a:p>
            <a:pPr indent="0" lvl="0" marL="312115" marR="0" rtl="0" algn="l">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Grira, S., Abu Khalifeh, H., Alkhedher, M., &amp; Ramadan, M. (2023). The conventional microalgal biofuel production process and the alternative milking pathway: A review. </a:t>
            </a:r>
            <a:r>
              <a:rPr i="1" lang="en" sz="2700">
                <a:solidFill>
                  <a:schemeClr val="dk1"/>
                </a:solidFill>
                <a:latin typeface="Times New Roman"/>
                <a:ea typeface="Times New Roman"/>
                <a:cs typeface="Times New Roman"/>
                <a:sym typeface="Times New Roman"/>
              </a:rPr>
              <a:t>Energy, 277</a:t>
            </a:r>
            <a:r>
              <a:rPr lang="en" sz="2700">
                <a:solidFill>
                  <a:schemeClr val="dk1"/>
                </a:solidFill>
                <a:latin typeface="Times New Roman"/>
                <a:ea typeface="Times New Roman"/>
                <a:cs typeface="Times New Roman"/>
                <a:sym typeface="Times New Roman"/>
              </a:rPr>
              <a:t>, 127547.</a:t>
            </a:r>
            <a:r>
              <a:rPr lang="en" sz="27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 sz="2700" u="sng">
                <a:solidFill>
                  <a:schemeClr val="hlink"/>
                </a:solidFill>
                <a:latin typeface="Times New Roman"/>
                <a:ea typeface="Times New Roman"/>
                <a:cs typeface="Times New Roman"/>
                <a:sym typeface="Times New Roman"/>
                <a:hlinkClick r:id="rId4"/>
              </a:rPr>
              <a:t>https://doi.org/10.1016/j.energy.2023.127547</a:t>
            </a:r>
            <a:endParaRPr sz="2700">
              <a:solidFill>
                <a:schemeClr val="dk1"/>
              </a:solidFill>
              <a:latin typeface="Times New Roman"/>
              <a:ea typeface="Times New Roman"/>
              <a:cs typeface="Times New Roman"/>
              <a:sym typeface="Times New Roman"/>
            </a:endParaRPr>
          </a:p>
          <a:p>
            <a:pPr indent="0" lvl="0" marL="312115" marR="0" rtl="0" algn="l">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Fayolle, D., Fiore, M., Stano, P., &amp; Strazewski, P. (2018). Rapid purification of giant lipid vesicles by microfiltration. </a:t>
            </a:r>
            <a:r>
              <a:rPr i="1" lang="en" sz="2700">
                <a:solidFill>
                  <a:schemeClr val="dk1"/>
                </a:solidFill>
                <a:latin typeface="Times New Roman"/>
                <a:ea typeface="Times New Roman"/>
                <a:cs typeface="Times New Roman"/>
                <a:sym typeface="Times New Roman"/>
              </a:rPr>
              <a:t>PLoS ONE, 13</a:t>
            </a:r>
            <a:r>
              <a:rPr lang="en" sz="2700">
                <a:solidFill>
                  <a:schemeClr val="dk1"/>
                </a:solidFill>
                <a:latin typeface="Times New Roman"/>
                <a:ea typeface="Times New Roman"/>
                <a:cs typeface="Times New Roman"/>
                <a:sym typeface="Times New Roman"/>
              </a:rPr>
              <a:t>(2), e0192975. https://doi.org/10.1371/journal.pone.0192975</a:t>
            </a:r>
            <a:endParaRPr sz="27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We’d like to thank our Mentor Mr. Bhatia as well as our teacher advisor Mr. Seth for all their help in assisting us with out project. Lastly, we would like to of course thank all our team members for their commitment to creating a project that we love and see a future in. </a:t>
            </a:r>
            <a:endParaRPr sz="2700">
              <a:solidFill>
                <a:schemeClr val="dk1"/>
              </a:solidFill>
              <a:latin typeface="Times New Roman"/>
              <a:ea typeface="Times New Roman"/>
              <a:cs typeface="Times New Roman"/>
              <a:sym typeface="Times New Roman"/>
            </a:endParaRPr>
          </a:p>
        </p:txBody>
      </p:sp>
      <p:pic>
        <p:nvPicPr>
          <p:cNvPr id="60" name="Google Shape;60;p1"/>
          <p:cNvPicPr preferRelativeResize="0"/>
          <p:nvPr/>
        </p:nvPicPr>
        <p:blipFill rotWithShape="1">
          <a:blip r:embed="rId5">
            <a:alphaModFix/>
          </a:blip>
          <a:srcRect b="-9660" l="0" r="0" t="0"/>
          <a:stretch/>
        </p:blipFill>
        <p:spPr>
          <a:xfrm>
            <a:off x="1055093" y="-141807"/>
            <a:ext cx="7088774" cy="2789982"/>
          </a:xfrm>
          <a:prstGeom prst="rect">
            <a:avLst/>
          </a:prstGeom>
          <a:noFill/>
          <a:ln>
            <a:noFill/>
          </a:ln>
        </p:spPr>
      </p:pic>
      <p:sp>
        <p:nvSpPr>
          <p:cNvPr id="61" name="Google Shape;61;p1"/>
          <p:cNvSpPr txBox="1"/>
          <p:nvPr/>
        </p:nvSpPr>
        <p:spPr>
          <a:xfrm>
            <a:off x="13300692" y="3075775"/>
            <a:ext cx="9043800" cy="281400"/>
          </a:xfrm>
          <a:prstGeom prst="rect">
            <a:avLst/>
          </a:prstGeom>
          <a:noFill/>
          <a:ln>
            <a:noFill/>
          </a:ln>
        </p:spPr>
        <p:txBody>
          <a:bodyPr anchorCtr="0" anchor="t" bIns="45650" lIns="91425" spcFirstLastPara="1" rIns="91425" wrap="square" tIns="45650">
            <a:spAutoFit/>
          </a:bodyPr>
          <a:lstStyle/>
          <a:p>
            <a:pPr indent="0" lvl="0" marL="0" marR="0" rtl="0" algn="l">
              <a:lnSpc>
                <a:spcPct val="100000"/>
              </a:lnSpc>
              <a:spcBef>
                <a:spcPts val="0"/>
              </a:spcBef>
              <a:spcAft>
                <a:spcPts val="0"/>
              </a:spcAft>
              <a:buNone/>
            </a:pPr>
            <a:r>
              <a:t/>
            </a:r>
            <a:endParaRPr b="0" i="0" sz="1229" u="none" cap="none" strike="noStrike">
              <a:solidFill>
                <a:srgbClr val="000000"/>
              </a:solidFill>
              <a:latin typeface="Arial"/>
              <a:ea typeface="Arial"/>
              <a:cs typeface="Arial"/>
              <a:sym typeface="Arial"/>
            </a:endParaRPr>
          </a:p>
        </p:txBody>
      </p:sp>
      <p:pic>
        <p:nvPicPr>
          <p:cNvPr id="62" name="Google Shape;62;p1"/>
          <p:cNvPicPr preferRelativeResize="0"/>
          <p:nvPr/>
        </p:nvPicPr>
        <p:blipFill rotWithShape="1">
          <a:blip r:embed="rId6">
            <a:alphaModFix/>
          </a:blip>
          <a:srcRect b="12032" l="0" r="0" t="13550"/>
          <a:stretch/>
        </p:blipFill>
        <p:spPr>
          <a:xfrm>
            <a:off x="17121555" y="19075639"/>
            <a:ext cx="5073884" cy="1054827"/>
          </a:xfrm>
          <a:prstGeom prst="rect">
            <a:avLst/>
          </a:prstGeom>
          <a:noFill/>
          <a:ln>
            <a:noFill/>
          </a:ln>
        </p:spPr>
      </p:pic>
      <p:pic>
        <p:nvPicPr>
          <p:cNvPr id="63" name="Google Shape;63;p1"/>
          <p:cNvPicPr preferRelativeResize="0"/>
          <p:nvPr/>
        </p:nvPicPr>
        <p:blipFill rotWithShape="1">
          <a:blip r:embed="rId7">
            <a:alphaModFix/>
          </a:blip>
          <a:srcRect b="23600" l="9561" r="11287" t="23329"/>
          <a:stretch/>
        </p:blipFill>
        <p:spPr>
          <a:xfrm>
            <a:off x="11173296" y="18820379"/>
            <a:ext cx="4590861" cy="1565347"/>
          </a:xfrm>
          <a:prstGeom prst="rect">
            <a:avLst/>
          </a:prstGeom>
          <a:noFill/>
          <a:ln>
            <a:noFill/>
          </a:ln>
        </p:spPr>
      </p:pic>
      <p:pic>
        <p:nvPicPr>
          <p:cNvPr id="64" name="Google Shape;64;p1"/>
          <p:cNvPicPr preferRelativeResize="0"/>
          <p:nvPr/>
        </p:nvPicPr>
        <p:blipFill rotWithShape="1">
          <a:blip r:embed="rId8">
            <a:alphaModFix/>
          </a:blip>
          <a:srcRect b="0" l="0" r="0" t="0"/>
          <a:stretch/>
        </p:blipFill>
        <p:spPr>
          <a:xfrm>
            <a:off x="31940613" y="18858439"/>
            <a:ext cx="3849561" cy="1489301"/>
          </a:xfrm>
          <a:prstGeom prst="rect">
            <a:avLst/>
          </a:prstGeom>
          <a:noFill/>
          <a:ln>
            <a:noFill/>
          </a:ln>
        </p:spPr>
      </p:pic>
      <p:pic>
        <p:nvPicPr>
          <p:cNvPr id="65" name="Google Shape;65;p1"/>
          <p:cNvPicPr preferRelativeResize="0"/>
          <p:nvPr/>
        </p:nvPicPr>
        <p:blipFill rotWithShape="1">
          <a:blip r:embed="rId9">
            <a:alphaModFix/>
          </a:blip>
          <a:srcRect b="0" l="0" r="0" t="0"/>
          <a:stretch/>
        </p:blipFill>
        <p:spPr>
          <a:xfrm>
            <a:off x="7761119" y="18820328"/>
            <a:ext cx="1772317" cy="1720278"/>
          </a:xfrm>
          <a:prstGeom prst="rect">
            <a:avLst/>
          </a:prstGeom>
          <a:noFill/>
          <a:ln>
            <a:noFill/>
          </a:ln>
        </p:spPr>
      </p:pic>
      <p:pic>
        <p:nvPicPr>
          <p:cNvPr id="66" name="Google Shape;66;p1"/>
          <p:cNvPicPr preferRelativeResize="0"/>
          <p:nvPr/>
        </p:nvPicPr>
        <p:blipFill rotWithShape="1">
          <a:blip r:embed="rId10">
            <a:alphaModFix/>
          </a:blip>
          <a:srcRect b="0" l="0" r="7621" t="0"/>
          <a:stretch/>
        </p:blipFill>
        <p:spPr>
          <a:xfrm>
            <a:off x="1673468" y="18820297"/>
            <a:ext cx="4447837" cy="1565388"/>
          </a:xfrm>
          <a:prstGeom prst="rect">
            <a:avLst/>
          </a:prstGeom>
          <a:noFill/>
          <a:ln>
            <a:noFill/>
          </a:ln>
        </p:spPr>
      </p:pic>
      <p:pic>
        <p:nvPicPr>
          <p:cNvPr id="67" name="Google Shape;67;p1"/>
          <p:cNvPicPr preferRelativeResize="0"/>
          <p:nvPr/>
        </p:nvPicPr>
        <p:blipFill rotWithShape="1">
          <a:blip r:embed="rId11">
            <a:alphaModFix/>
          </a:blip>
          <a:srcRect b="0" l="0" r="0" t="0"/>
          <a:stretch/>
        </p:blipFill>
        <p:spPr>
          <a:xfrm>
            <a:off x="23552839" y="18858378"/>
            <a:ext cx="6718247" cy="1489260"/>
          </a:xfrm>
          <a:prstGeom prst="rect">
            <a:avLst/>
          </a:prstGeom>
          <a:noFill/>
          <a:ln>
            <a:noFill/>
          </a:ln>
        </p:spPr>
      </p:pic>
      <p:pic>
        <p:nvPicPr>
          <p:cNvPr id="68" name="Google Shape;68;p1"/>
          <p:cNvPicPr preferRelativeResize="0"/>
          <p:nvPr/>
        </p:nvPicPr>
        <p:blipFill>
          <a:blip r:embed="rId12">
            <a:alphaModFix/>
          </a:blip>
          <a:stretch>
            <a:fillRect/>
          </a:stretch>
        </p:blipFill>
        <p:spPr>
          <a:xfrm>
            <a:off x="13311988" y="2845925"/>
            <a:ext cx="9043800" cy="10372442"/>
          </a:xfrm>
          <a:prstGeom prst="rect">
            <a:avLst/>
          </a:prstGeom>
          <a:noFill/>
          <a:ln>
            <a:noFill/>
          </a:ln>
        </p:spPr>
      </p:pic>
      <p:pic>
        <p:nvPicPr>
          <p:cNvPr id="69" name="Google Shape;69;p1"/>
          <p:cNvPicPr preferRelativeResize="0"/>
          <p:nvPr/>
        </p:nvPicPr>
        <p:blipFill rotWithShape="1">
          <a:blip r:embed="rId13">
            <a:alphaModFix/>
          </a:blip>
          <a:srcRect b="13460" l="11789" r="12343" t="12377"/>
          <a:stretch/>
        </p:blipFill>
        <p:spPr>
          <a:xfrm>
            <a:off x="12314200" y="13561199"/>
            <a:ext cx="3922350" cy="3834115"/>
          </a:xfrm>
          <a:prstGeom prst="rect">
            <a:avLst/>
          </a:prstGeom>
          <a:noFill/>
          <a:ln>
            <a:noFill/>
          </a:ln>
        </p:spPr>
      </p:pic>
      <p:pic>
        <p:nvPicPr>
          <p:cNvPr id="70" name="Google Shape;70;p1" title="Chart"/>
          <p:cNvPicPr preferRelativeResize="0"/>
          <p:nvPr/>
        </p:nvPicPr>
        <p:blipFill>
          <a:blip r:embed="rId14">
            <a:alphaModFix/>
          </a:blip>
          <a:stretch>
            <a:fillRect/>
          </a:stretch>
        </p:blipFill>
        <p:spPr>
          <a:xfrm>
            <a:off x="16464075" y="13012102"/>
            <a:ext cx="7088775" cy="4383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