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7" roundtripDataSignature="AMtx7mgjGgU49CJ7FK+ZKCalPsvheVp4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12.png"/><Relationship Id="rId13" Type="http://schemas.openxmlformats.org/officeDocument/2006/relationships/image" Target="../media/image8.png"/><Relationship Id="rId12"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6.png"/><Relationship Id="rId9" Type="http://schemas.openxmlformats.org/officeDocument/2006/relationships/image" Target="../media/image3.png"/><Relationship Id="rId15" Type="http://schemas.openxmlformats.org/officeDocument/2006/relationships/image" Target="../media/image1.png"/><Relationship Id="rId14" Type="http://schemas.openxmlformats.org/officeDocument/2006/relationships/image" Target="../media/image11.png"/><Relationship Id="rId5" Type="http://schemas.openxmlformats.org/officeDocument/2006/relationships/image" Target="../media/image4.jpg"/><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1efd191b55a_0_0"/>
          <p:cNvSpPr/>
          <p:nvPr/>
        </p:nvSpPr>
        <p:spPr>
          <a:xfrm>
            <a:off x="0" y="85425"/>
            <a:ext cx="38018700" cy="21417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5" name="Google Shape;55;g1efd191b55a_0_0"/>
          <p:cNvPicPr preferRelativeResize="0"/>
          <p:nvPr/>
        </p:nvPicPr>
        <p:blipFill rotWithShape="1">
          <a:blip r:embed="rId3">
            <a:alphaModFix/>
          </a:blip>
          <a:srcRect b="21909" l="9561" r="11287" t="13888"/>
          <a:stretch/>
        </p:blipFill>
        <p:spPr>
          <a:xfrm>
            <a:off x="1781434" y="18396253"/>
            <a:ext cx="5963315" cy="2446248"/>
          </a:xfrm>
          <a:prstGeom prst="rect">
            <a:avLst/>
          </a:prstGeom>
          <a:noFill/>
          <a:ln>
            <a:noFill/>
          </a:ln>
        </p:spPr>
      </p:pic>
      <p:sp>
        <p:nvSpPr>
          <p:cNvPr id="56" name="Google Shape;56;g1efd191b55a_0_0"/>
          <p:cNvSpPr txBox="1"/>
          <p:nvPr/>
        </p:nvSpPr>
        <p:spPr>
          <a:xfrm>
            <a:off x="394275" y="2648175"/>
            <a:ext cx="12272100" cy="65448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rtl="0" algn="ctr">
              <a:lnSpc>
                <a:spcPct val="100000"/>
              </a:lnSpc>
              <a:spcBef>
                <a:spcPts val="0"/>
              </a:spcBef>
              <a:spcAft>
                <a:spcPts val="0"/>
              </a:spcAft>
              <a:buClr>
                <a:schemeClr val="dk1"/>
              </a:buClr>
              <a:buSzPts val="1100"/>
              <a:buFont typeface="Arial"/>
              <a:buNone/>
            </a:pPr>
            <a:r>
              <a:rPr b="1" lang="en" sz="2800">
                <a:solidFill>
                  <a:schemeClr val="dk1"/>
                </a:solidFill>
                <a:latin typeface="Times New Roman"/>
                <a:ea typeface="Times New Roman"/>
                <a:cs typeface="Times New Roman"/>
                <a:sym typeface="Times New Roman"/>
              </a:rPr>
              <a:t>Abstract</a:t>
            </a:r>
            <a:endParaRPr b="1" sz="2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2800">
                <a:solidFill>
                  <a:schemeClr val="dk1"/>
                </a:solidFill>
                <a:latin typeface="Times New Roman"/>
                <a:ea typeface="Times New Roman"/>
                <a:cs typeface="Times New Roman"/>
                <a:sym typeface="Times New Roman"/>
              </a:rPr>
              <a:t>Maintaining sufficient vitamin C intake is crucial for astronauts’ health and mission success. As astronauts embark on multi-year expeditions, vitamin C content in processed foods aboard spacecraft degrades over time. Without sufficient vitamin C, tissue growth and repair, wound healing, and immune functions are significantly debilitated. We identified two plasmids containing the vitamin C production pathway from </a:t>
            </a:r>
            <a:r>
              <a:rPr i="1" lang="en" sz="2800">
                <a:solidFill>
                  <a:schemeClr val="dk1"/>
                </a:solidFill>
                <a:latin typeface="Times New Roman"/>
                <a:ea typeface="Times New Roman"/>
                <a:cs typeface="Times New Roman"/>
                <a:sym typeface="Times New Roman"/>
              </a:rPr>
              <a:t>Arabidopsis thaliana</a:t>
            </a:r>
            <a:r>
              <a:rPr lang="en" sz="2800">
                <a:solidFill>
                  <a:schemeClr val="dk1"/>
                </a:solidFill>
                <a:latin typeface="Times New Roman"/>
                <a:ea typeface="Times New Roman"/>
                <a:cs typeface="Times New Roman"/>
                <a:sym typeface="Times New Roman"/>
              </a:rPr>
              <a:t> to transform into </a:t>
            </a:r>
            <a:r>
              <a:rPr i="1" lang="en" sz="2800">
                <a:solidFill>
                  <a:schemeClr val="dk1"/>
                </a:solidFill>
                <a:latin typeface="Times New Roman"/>
                <a:ea typeface="Times New Roman"/>
                <a:cs typeface="Times New Roman"/>
                <a:sym typeface="Times New Roman"/>
              </a:rPr>
              <a:t>Escherichia coli</a:t>
            </a:r>
            <a:r>
              <a:rPr lang="en" sz="2800">
                <a:solidFill>
                  <a:schemeClr val="dk1"/>
                </a:solidFill>
                <a:latin typeface="Times New Roman"/>
                <a:ea typeface="Times New Roman"/>
                <a:cs typeface="Times New Roman"/>
                <a:sym typeface="Times New Roman"/>
              </a:rPr>
              <a:t>. By engineering a cosmic radiation resistant variant of </a:t>
            </a:r>
            <a:r>
              <a:rPr i="1" lang="en" sz="2800">
                <a:solidFill>
                  <a:schemeClr val="dk1"/>
                </a:solidFill>
                <a:latin typeface="Times New Roman"/>
                <a:ea typeface="Times New Roman"/>
                <a:cs typeface="Times New Roman"/>
                <a:sym typeface="Times New Roman"/>
              </a:rPr>
              <a:t>E. coli</a:t>
            </a:r>
            <a:r>
              <a:rPr lang="en" sz="2800">
                <a:solidFill>
                  <a:schemeClr val="dk1"/>
                </a:solidFill>
                <a:latin typeface="Times New Roman"/>
                <a:ea typeface="Times New Roman"/>
                <a:cs typeface="Times New Roman"/>
                <a:sym typeface="Times New Roman"/>
              </a:rPr>
              <a:t> isolated by a group of researchers with the vitamin C pathway genes, our project will create a sustainable source of vitamin C for astronauts. To improve protein expression, we will use CRISPR to knock out the OmpT and Lon proteases in the radiation resistant </a:t>
            </a:r>
            <a:r>
              <a:rPr i="1" lang="en" sz="2800">
                <a:solidFill>
                  <a:schemeClr val="dk1"/>
                </a:solidFill>
                <a:latin typeface="Times New Roman"/>
                <a:ea typeface="Times New Roman"/>
                <a:cs typeface="Times New Roman"/>
                <a:sym typeface="Times New Roman"/>
              </a:rPr>
              <a:t>E. coli</a:t>
            </a:r>
            <a:r>
              <a:rPr lang="en" sz="2800">
                <a:solidFill>
                  <a:schemeClr val="dk1"/>
                </a:solidFill>
                <a:latin typeface="Times New Roman"/>
                <a:ea typeface="Times New Roman"/>
                <a:cs typeface="Times New Roman"/>
                <a:sym typeface="Times New Roman"/>
              </a:rPr>
              <a:t> chassis. </a:t>
            </a:r>
            <a:r>
              <a:rPr i="1" lang="en" sz="2800">
                <a:solidFill>
                  <a:schemeClr val="dk1"/>
                </a:solidFill>
                <a:latin typeface="Times New Roman"/>
                <a:ea typeface="Times New Roman"/>
                <a:cs typeface="Times New Roman"/>
                <a:sym typeface="Times New Roman"/>
              </a:rPr>
              <a:t>E. coli</a:t>
            </a:r>
            <a:r>
              <a:rPr lang="en" sz="2800">
                <a:solidFill>
                  <a:schemeClr val="dk1"/>
                </a:solidFill>
                <a:latin typeface="Times New Roman"/>
                <a:ea typeface="Times New Roman"/>
                <a:cs typeface="Times New Roman"/>
                <a:sym typeface="Times New Roman"/>
              </a:rPr>
              <a:t> exposed to microgravity environments displays increased growth and production of recombinant DNA. Moreover, the adaptability of this method could be extended to the production of other essential vitamins such as vitamin A and vitamin D. We hope to provide astronauts with the necessary nutrients for deeper space exploration. </a:t>
            </a:r>
            <a:endParaRPr i="0" sz="2800" u="none" cap="none" strike="noStrike">
              <a:solidFill>
                <a:srgbClr val="000000"/>
              </a:solidFill>
              <a:latin typeface="Calibri"/>
              <a:ea typeface="Calibri"/>
              <a:cs typeface="Calibri"/>
              <a:sym typeface="Calibri"/>
            </a:endParaRPr>
          </a:p>
        </p:txBody>
      </p:sp>
      <p:sp>
        <p:nvSpPr>
          <p:cNvPr id="57" name="Google Shape;57;g1efd191b55a_0_0"/>
          <p:cNvSpPr txBox="1"/>
          <p:nvPr/>
        </p:nvSpPr>
        <p:spPr>
          <a:xfrm>
            <a:off x="10150675" y="425325"/>
            <a:ext cx="16123500" cy="25290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lang="en" sz="3900"/>
              <a:t>Bio</a:t>
            </a:r>
            <a:r>
              <a:rPr b="1" lang="en" sz="3900">
                <a:solidFill>
                  <a:schemeClr val="dk1"/>
                </a:solidFill>
              </a:rPr>
              <a:t>synthetic Production of Vitamin C in Space</a:t>
            </a:r>
            <a:endParaRPr b="1" sz="3900">
              <a:solidFill>
                <a:schemeClr val="dk1"/>
              </a:solidFill>
            </a:endParaRPr>
          </a:p>
          <a:p>
            <a:pPr indent="0" lvl="0" marL="0" marR="0" rtl="0" algn="ctr">
              <a:lnSpc>
                <a:spcPct val="100000"/>
              </a:lnSpc>
              <a:spcBef>
                <a:spcPts val="0"/>
              </a:spcBef>
              <a:spcAft>
                <a:spcPts val="0"/>
              </a:spcAft>
              <a:buNone/>
            </a:pPr>
            <a:r>
              <a:rPr lang="en" sz="3712"/>
              <a:t>Blake Collier, Bob Fan, Haram Yoo</a:t>
            </a:r>
            <a:r>
              <a:rPr b="0" i="0" lang="en" sz="3712" u="none" cap="none" strike="noStrike">
                <a:solidFill>
                  <a:srgbClr val="000000"/>
                </a:solidFill>
                <a:latin typeface="Arial"/>
                <a:ea typeface="Arial"/>
                <a:cs typeface="Arial"/>
                <a:sym typeface="Arial"/>
              </a:rPr>
              <a:t>, </a:t>
            </a:r>
            <a:r>
              <a:rPr lang="en" sz="3712"/>
              <a:t>Dr. Pethel</a:t>
            </a:r>
            <a:r>
              <a:rPr b="0" i="0" lang="en" sz="3712" u="none" cap="none" strike="noStrike">
                <a:solidFill>
                  <a:srgbClr val="000000"/>
                </a:solidFill>
                <a:latin typeface="Arial"/>
                <a:ea typeface="Arial"/>
                <a:cs typeface="Arial"/>
                <a:sym typeface="Arial"/>
              </a:rPr>
              <a:t>,</a:t>
            </a:r>
            <a:r>
              <a:rPr lang="en" sz="3712"/>
              <a:t> Ming Hia </a:t>
            </a:r>
            <a:r>
              <a:rPr b="0" i="0" lang="en" sz="3712" u="none" cap="none" strike="noStrike">
                <a:solidFill>
                  <a:srgbClr val="000000"/>
                </a:solidFill>
                <a:latin typeface="Arial"/>
                <a:ea typeface="Arial"/>
                <a:cs typeface="Arial"/>
                <a:sym typeface="Arial"/>
              </a:rPr>
              <a:t>(</a:t>
            </a:r>
            <a:r>
              <a:rPr lang="en" sz="3712"/>
              <a:t>Boston University</a:t>
            </a:r>
            <a:r>
              <a:rPr b="0" i="0" lang="en" sz="3712" u="none" cap="none" strike="noStrike">
                <a:solidFill>
                  <a:srgbClr val="000000"/>
                </a:solidFill>
                <a:latin typeface="Arial"/>
                <a:ea typeface="Arial"/>
                <a:cs typeface="Arial"/>
                <a:sym typeface="Arial"/>
              </a:rPr>
              <a:t>)</a:t>
            </a:r>
            <a:endParaRPr b="0" i="0" sz="371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712"/>
              <a:t>Western Reserve Academy</a:t>
            </a:r>
            <a:r>
              <a:rPr b="0" i="0" lang="en" sz="3712" u="none" cap="none" strike="noStrike">
                <a:solidFill>
                  <a:srgbClr val="000000"/>
                </a:solidFill>
                <a:latin typeface="Arial"/>
                <a:ea typeface="Arial"/>
                <a:cs typeface="Arial"/>
                <a:sym typeface="Arial"/>
              </a:rPr>
              <a:t>, </a:t>
            </a:r>
            <a:r>
              <a:rPr lang="en" sz="3712"/>
              <a:t>Hudson</a:t>
            </a:r>
            <a:r>
              <a:rPr b="0" i="0" lang="en" sz="3712" u="none" cap="none" strike="noStrike">
                <a:solidFill>
                  <a:srgbClr val="000000"/>
                </a:solidFill>
                <a:latin typeface="Arial"/>
                <a:ea typeface="Arial"/>
                <a:cs typeface="Arial"/>
                <a:sym typeface="Arial"/>
              </a:rPr>
              <a:t>, </a:t>
            </a:r>
            <a:r>
              <a:rPr lang="en" sz="3712"/>
              <a:t>Ohio</a:t>
            </a:r>
            <a:r>
              <a:rPr b="0" i="0" lang="en" sz="3712" u="none" cap="none" strike="noStrike">
                <a:solidFill>
                  <a:srgbClr val="000000"/>
                </a:solidFill>
                <a:latin typeface="Arial"/>
                <a:ea typeface="Arial"/>
                <a:cs typeface="Arial"/>
                <a:sym typeface="Arial"/>
              </a:rPr>
              <a:t>, </a:t>
            </a:r>
            <a:r>
              <a:rPr lang="en" sz="3712"/>
              <a:t>United States</a:t>
            </a:r>
            <a:endParaRPr b="0" i="0" sz="3712" u="none" cap="none" strike="noStrike">
              <a:solidFill>
                <a:srgbClr val="000000"/>
              </a:solidFill>
              <a:latin typeface="Arial"/>
              <a:ea typeface="Arial"/>
              <a:cs typeface="Arial"/>
              <a:sym typeface="Arial"/>
            </a:endParaRPr>
          </a:p>
        </p:txBody>
      </p:sp>
      <p:sp>
        <p:nvSpPr>
          <p:cNvPr id="58" name="Google Shape;58;g1efd191b55a_0_0"/>
          <p:cNvSpPr txBox="1"/>
          <p:nvPr/>
        </p:nvSpPr>
        <p:spPr>
          <a:xfrm>
            <a:off x="394275" y="9571125"/>
            <a:ext cx="12272100" cy="24462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rtl="0" algn="ctr">
              <a:lnSpc>
                <a:spcPct val="100000"/>
              </a:lnSpc>
              <a:spcBef>
                <a:spcPts val="0"/>
              </a:spcBef>
              <a:spcAft>
                <a:spcPts val="0"/>
              </a:spcAft>
              <a:buNone/>
            </a:pPr>
            <a:r>
              <a:rPr b="1" lang="en" sz="2800">
                <a:solidFill>
                  <a:schemeClr val="dk1"/>
                </a:solidFill>
                <a:latin typeface="Times New Roman"/>
                <a:ea typeface="Times New Roman"/>
                <a:cs typeface="Times New Roman"/>
                <a:sym typeface="Times New Roman"/>
              </a:rPr>
              <a:t>Introduction</a:t>
            </a:r>
            <a:endParaRPr b="1" sz="2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2800">
                <a:solidFill>
                  <a:schemeClr val="dk1"/>
                </a:solidFill>
                <a:latin typeface="Times New Roman"/>
                <a:ea typeface="Times New Roman"/>
                <a:cs typeface="Times New Roman"/>
                <a:sym typeface="Times New Roman"/>
              </a:rPr>
              <a:t>As space exploration extends beyond the Moon and Mars, maintaining astronaut health is crucial. Vitamin C (L-ascorbic acid) degrades over time, making long-term storage impractical.  A sustainable solution is in-space vitamin C production using </a:t>
            </a:r>
            <a:r>
              <a:rPr i="1" lang="en" sz="2800">
                <a:solidFill>
                  <a:schemeClr val="dk1"/>
                </a:solidFill>
                <a:latin typeface="Times New Roman"/>
                <a:ea typeface="Times New Roman"/>
                <a:cs typeface="Times New Roman"/>
                <a:sym typeface="Times New Roman"/>
              </a:rPr>
              <a:t>E. coli</a:t>
            </a:r>
            <a:r>
              <a:rPr lang="en" sz="2800">
                <a:solidFill>
                  <a:schemeClr val="dk1"/>
                </a:solidFill>
                <a:latin typeface="Times New Roman"/>
                <a:ea typeface="Times New Roman"/>
                <a:cs typeface="Times New Roman"/>
                <a:sym typeface="Times New Roman"/>
              </a:rPr>
              <a:t>, a well-established chassis in synthetic biology. </a:t>
            </a:r>
            <a:endParaRPr sz="2800">
              <a:solidFill>
                <a:schemeClr val="dk1"/>
              </a:solidFill>
              <a:latin typeface="Times New Roman"/>
              <a:ea typeface="Times New Roman"/>
              <a:cs typeface="Times New Roman"/>
              <a:sym typeface="Times New Roman"/>
            </a:endParaRPr>
          </a:p>
        </p:txBody>
      </p:sp>
      <p:sp>
        <p:nvSpPr>
          <p:cNvPr id="59" name="Google Shape;59;g1efd191b55a_0_0"/>
          <p:cNvSpPr txBox="1"/>
          <p:nvPr/>
        </p:nvSpPr>
        <p:spPr>
          <a:xfrm>
            <a:off x="12960700" y="2653900"/>
            <a:ext cx="15909900" cy="157422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None/>
            </a:pPr>
            <a:r>
              <a:rPr b="1" i="0" lang="en" sz="3200" u="none" cap="none" strike="noStrike">
                <a:solidFill>
                  <a:srgbClr val="000000"/>
                </a:solidFill>
                <a:latin typeface="Times New Roman"/>
                <a:ea typeface="Times New Roman"/>
                <a:cs typeface="Times New Roman"/>
                <a:sym typeface="Times New Roman"/>
              </a:rPr>
              <a:t>Science Content</a:t>
            </a:r>
            <a:endParaRPr i="0" sz="3072" u="none" cap="none" strike="noStrike">
              <a:solidFill>
                <a:schemeClr val="dk1"/>
              </a:solidFill>
              <a:latin typeface="Times New Roman"/>
              <a:ea typeface="Times New Roman"/>
              <a:cs typeface="Times New Roman"/>
              <a:sym typeface="Times New Roman"/>
            </a:endParaRPr>
          </a:p>
          <a:p>
            <a:pPr indent="-292608" lvl="0" marL="292608" marR="0" rtl="0" algn="l">
              <a:lnSpc>
                <a:spcPct val="100000"/>
              </a:lnSpc>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Utilize two existing vectors to insert the 10-step vitamin C pathway from </a:t>
            </a:r>
            <a:r>
              <a:rPr i="1" lang="en" sz="2800">
                <a:solidFill>
                  <a:schemeClr val="dk1"/>
                </a:solidFill>
                <a:latin typeface="Times New Roman"/>
                <a:ea typeface="Times New Roman"/>
                <a:cs typeface="Times New Roman"/>
                <a:sym typeface="Times New Roman"/>
              </a:rPr>
              <a:t>A. thaliana </a:t>
            </a:r>
            <a:r>
              <a:rPr lang="en" sz="2800">
                <a:solidFill>
                  <a:schemeClr val="dk1"/>
                </a:solidFill>
                <a:latin typeface="Times New Roman"/>
                <a:ea typeface="Times New Roman"/>
                <a:cs typeface="Times New Roman"/>
                <a:sym typeface="Times New Roman"/>
              </a:rPr>
              <a:t>into the </a:t>
            </a:r>
            <a:r>
              <a:rPr lang="en" sz="2800">
                <a:solidFill>
                  <a:schemeClr val="dk1"/>
                </a:solidFill>
                <a:latin typeface="Times New Roman"/>
                <a:ea typeface="Times New Roman"/>
                <a:cs typeface="Times New Roman"/>
                <a:sym typeface="Times New Roman"/>
              </a:rPr>
              <a:t>chassis. </a:t>
            </a:r>
            <a:endParaRPr sz="2800">
              <a:solidFill>
                <a:schemeClr val="dk1"/>
              </a:solidFill>
              <a:latin typeface="Times New Roman"/>
              <a:ea typeface="Times New Roman"/>
              <a:cs typeface="Times New Roman"/>
              <a:sym typeface="Times New Roman"/>
            </a:endParaRPr>
          </a:p>
          <a:p>
            <a:pPr indent="-292608" lvl="0" marL="292608" marR="0" rtl="0" algn="l">
              <a:lnSpc>
                <a:spcPct val="100000"/>
              </a:lnSpc>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K</a:t>
            </a:r>
            <a:r>
              <a:rPr lang="en" sz="2800">
                <a:solidFill>
                  <a:schemeClr val="dk1"/>
                </a:solidFill>
                <a:latin typeface="Times New Roman"/>
                <a:ea typeface="Times New Roman"/>
                <a:cs typeface="Times New Roman"/>
                <a:sym typeface="Times New Roman"/>
              </a:rPr>
              <a:t>nock out the OmpT and Lon protease genes </a:t>
            </a:r>
            <a:r>
              <a:rPr lang="en" sz="2800">
                <a:solidFill>
                  <a:schemeClr val="dk1"/>
                </a:solidFill>
                <a:latin typeface="Times New Roman"/>
                <a:ea typeface="Times New Roman"/>
                <a:cs typeface="Times New Roman"/>
                <a:sym typeface="Times New Roman"/>
              </a:rPr>
              <a:t>of </a:t>
            </a:r>
            <a:r>
              <a:rPr lang="en" sz="2800">
                <a:solidFill>
                  <a:schemeClr val="dk1"/>
                </a:solidFill>
                <a:latin typeface="Times New Roman"/>
                <a:ea typeface="Times New Roman"/>
                <a:cs typeface="Times New Roman"/>
                <a:sym typeface="Times New Roman"/>
              </a:rPr>
              <a:t>radioresistant chassis</a:t>
            </a:r>
            <a:r>
              <a:rPr i="1" lang="en" sz="2800">
                <a:solidFill>
                  <a:schemeClr val="dk1"/>
                </a:solidFill>
                <a:latin typeface="Times New Roman"/>
                <a:ea typeface="Times New Roman"/>
                <a:cs typeface="Times New Roman"/>
                <a:sym typeface="Times New Roman"/>
              </a:rPr>
              <a:t> </a:t>
            </a:r>
            <a:r>
              <a:rPr lang="en" sz="2800">
                <a:solidFill>
                  <a:schemeClr val="dk1"/>
                </a:solidFill>
                <a:latin typeface="Times New Roman"/>
                <a:ea typeface="Times New Roman"/>
                <a:cs typeface="Times New Roman"/>
                <a:sym typeface="Times New Roman"/>
              </a:rPr>
              <a:t>(IR9-100-2) with CRISPR to enhance protein production. </a:t>
            </a:r>
            <a:endParaRPr sz="2800">
              <a:solidFill>
                <a:schemeClr val="dk1"/>
              </a:solidFill>
              <a:latin typeface="Times New Roman"/>
              <a:ea typeface="Times New Roman"/>
              <a:cs typeface="Times New Roman"/>
              <a:sym typeface="Times New Roman"/>
            </a:endParaRPr>
          </a:p>
          <a:p>
            <a:pPr indent="-292608" lvl="0" marL="292608" marR="0" rtl="0" algn="l">
              <a:lnSpc>
                <a:spcPct val="100000"/>
              </a:lnSpc>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Cultivate the </a:t>
            </a:r>
            <a:r>
              <a:rPr i="1" lang="en" sz="2800">
                <a:solidFill>
                  <a:schemeClr val="dk1"/>
                </a:solidFill>
                <a:latin typeface="Times New Roman"/>
                <a:ea typeface="Times New Roman"/>
                <a:cs typeface="Times New Roman"/>
                <a:sym typeface="Times New Roman"/>
              </a:rPr>
              <a:t>E. coli</a:t>
            </a:r>
            <a:r>
              <a:rPr lang="en" sz="2800">
                <a:solidFill>
                  <a:schemeClr val="dk1"/>
                </a:solidFill>
                <a:latin typeface="Times New Roman"/>
                <a:ea typeface="Times New Roman"/>
                <a:cs typeface="Times New Roman"/>
                <a:sym typeface="Times New Roman"/>
              </a:rPr>
              <a:t> in a bioreactor to maintain the pH levels, temperature, and proper </a:t>
            </a:r>
            <a:r>
              <a:rPr lang="en" sz="2800">
                <a:solidFill>
                  <a:schemeClr val="dk1"/>
                </a:solidFill>
                <a:latin typeface="Times New Roman"/>
                <a:ea typeface="Times New Roman"/>
                <a:cs typeface="Times New Roman"/>
                <a:sym typeface="Times New Roman"/>
              </a:rPr>
              <a:t>nutrient</a:t>
            </a:r>
            <a:r>
              <a:rPr lang="en" sz="2800">
                <a:solidFill>
                  <a:schemeClr val="dk1"/>
                </a:solidFill>
                <a:latin typeface="Times New Roman"/>
                <a:ea typeface="Times New Roman"/>
                <a:cs typeface="Times New Roman"/>
                <a:sym typeface="Times New Roman"/>
              </a:rPr>
              <a:t> growth. </a:t>
            </a:r>
            <a:endParaRPr sz="2800">
              <a:solidFill>
                <a:schemeClr val="dk1"/>
              </a:solidFill>
              <a:latin typeface="Times New Roman"/>
              <a:ea typeface="Times New Roman"/>
              <a:cs typeface="Times New Roman"/>
              <a:sym typeface="Times New Roman"/>
            </a:endParaRPr>
          </a:p>
          <a:p>
            <a:pPr indent="-292608" lvl="0" marL="292608" marR="0" rtl="0" algn="l">
              <a:lnSpc>
                <a:spcPct val="100000"/>
              </a:lnSpc>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Separate vitamin C from </a:t>
            </a:r>
            <a:r>
              <a:rPr i="1" lang="en" sz="2800">
                <a:solidFill>
                  <a:schemeClr val="dk1"/>
                </a:solidFill>
                <a:latin typeface="Times New Roman"/>
                <a:ea typeface="Times New Roman"/>
                <a:cs typeface="Times New Roman"/>
                <a:sym typeface="Times New Roman"/>
              </a:rPr>
              <a:t>E. coli. </a:t>
            </a:r>
            <a:endParaRPr i="1" sz="2800">
              <a:solidFill>
                <a:schemeClr val="dk1"/>
              </a:solidFill>
              <a:latin typeface="Times New Roman"/>
              <a:ea typeface="Times New Roman"/>
              <a:cs typeface="Times New Roman"/>
              <a:sym typeface="Times New Roman"/>
            </a:endParaRPr>
          </a:p>
          <a:p>
            <a:pPr indent="-292608" lvl="0" marL="292608" marR="0" rtl="0" algn="l">
              <a:lnSpc>
                <a:spcPct val="100000"/>
              </a:lnSpc>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Use ion-exchange chromatography to ensure vitamin C is purified.</a:t>
            </a:r>
            <a:endParaRPr sz="2800">
              <a:solidFill>
                <a:schemeClr val="dk1"/>
              </a:solidFill>
              <a:latin typeface="Times New Roman"/>
              <a:ea typeface="Times New Roman"/>
              <a:cs typeface="Times New Roman"/>
              <a:sym typeface="Times New Roman"/>
            </a:endParaRPr>
          </a:p>
          <a:p>
            <a:pPr indent="-292608" lvl="0" marL="292608" marR="0" rtl="0" algn="l">
              <a:lnSpc>
                <a:spcPct val="100000"/>
              </a:lnSpc>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Convert the v</a:t>
            </a:r>
            <a:r>
              <a:rPr lang="en" sz="2800">
                <a:solidFill>
                  <a:schemeClr val="dk1"/>
                </a:solidFill>
                <a:latin typeface="Times New Roman"/>
                <a:ea typeface="Times New Roman"/>
                <a:cs typeface="Times New Roman"/>
                <a:sym typeface="Times New Roman"/>
              </a:rPr>
              <a:t>itamin</a:t>
            </a:r>
            <a:r>
              <a:rPr lang="en" sz="2800">
                <a:solidFill>
                  <a:schemeClr val="dk1"/>
                </a:solidFill>
                <a:latin typeface="Times New Roman"/>
                <a:ea typeface="Times New Roman"/>
                <a:cs typeface="Times New Roman"/>
                <a:sym typeface="Times New Roman"/>
              </a:rPr>
              <a:t> C liquid into a powder which will be</a:t>
            </a:r>
            <a:r>
              <a:rPr lang="en" sz="2800">
                <a:solidFill>
                  <a:schemeClr val="dk1"/>
                </a:solidFill>
                <a:latin typeface="Times New Roman"/>
                <a:ea typeface="Times New Roman"/>
                <a:cs typeface="Times New Roman"/>
                <a:sym typeface="Times New Roman"/>
              </a:rPr>
              <a:t> ready for a capsule.</a:t>
            </a:r>
            <a:endParaRPr sz="2800">
              <a:solidFill>
                <a:schemeClr val="dk1"/>
              </a:solidFill>
              <a:latin typeface="Times New Roman"/>
              <a:ea typeface="Times New Roman"/>
              <a:cs typeface="Times New Roman"/>
              <a:sym typeface="Times New Roman"/>
            </a:endParaRPr>
          </a:p>
        </p:txBody>
      </p:sp>
      <p:sp>
        <p:nvSpPr>
          <p:cNvPr id="60" name="Google Shape;60;g1efd191b55a_0_0"/>
          <p:cNvSpPr txBox="1"/>
          <p:nvPr/>
        </p:nvSpPr>
        <p:spPr>
          <a:xfrm>
            <a:off x="29274150" y="2648175"/>
            <a:ext cx="6769500" cy="36276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spAutoFit/>
          </a:bodyPr>
          <a:lstStyle/>
          <a:p>
            <a:pPr indent="0" lvl="0" marL="0" marR="0" rtl="0" algn="ctr">
              <a:lnSpc>
                <a:spcPct val="100000"/>
              </a:lnSpc>
              <a:spcBef>
                <a:spcPts val="0"/>
              </a:spcBef>
              <a:spcAft>
                <a:spcPts val="0"/>
              </a:spcAft>
              <a:buNone/>
            </a:pPr>
            <a:r>
              <a:rPr b="1" lang="en" sz="3200">
                <a:latin typeface="Times New Roman"/>
                <a:ea typeface="Times New Roman"/>
                <a:cs typeface="Times New Roman"/>
                <a:sym typeface="Times New Roman"/>
              </a:rPr>
              <a:t>Orbital Pioneers</a:t>
            </a:r>
            <a:endParaRPr b="1" sz="3200">
              <a:latin typeface="Times New Roman"/>
              <a:ea typeface="Times New Roman"/>
              <a:cs typeface="Times New Roman"/>
              <a:sym typeface="Times New Roman"/>
            </a:endParaRPr>
          </a:p>
          <a:p>
            <a:pPr indent="-292608" lvl="0" marL="292608" marR="0" rtl="0" algn="l">
              <a:lnSpc>
                <a:spcPct val="100000"/>
              </a:lnSpc>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Bo</a:t>
            </a:r>
            <a:r>
              <a:rPr lang="en" sz="2800">
                <a:solidFill>
                  <a:schemeClr val="dk1"/>
                </a:solidFill>
                <a:latin typeface="Times New Roman"/>
                <a:ea typeface="Times New Roman"/>
                <a:cs typeface="Times New Roman"/>
                <a:sym typeface="Times New Roman"/>
              </a:rPr>
              <a:t>b Fan- New to the science world, fueled by passion for the stars. </a:t>
            </a:r>
            <a:endParaRPr sz="2800">
              <a:solidFill>
                <a:schemeClr val="dk1"/>
              </a:solidFill>
              <a:latin typeface="Times New Roman"/>
              <a:ea typeface="Times New Roman"/>
              <a:cs typeface="Times New Roman"/>
              <a:sym typeface="Times New Roman"/>
            </a:endParaRPr>
          </a:p>
          <a:p>
            <a:pPr indent="-292608" lvl="0" marL="292608" marR="0" rtl="0" algn="l">
              <a:lnSpc>
                <a:spcPct val="100000"/>
              </a:lnSpc>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Blake Collier- Has taken two years of Cancer Immunology.</a:t>
            </a:r>
            <a:endParaRPr sz="2800">
              <a:solidFill>
                <a:schemeClr val="dk1"/>
              </a:solidFill>
              <a:latin typeface="Times New Roman"/>
              <a:ea typeface="Times New Roman"/>
              <a:cs typeface="Times New Roman"/>
              <a:sym typeface="Times New Roman"/>
            </a:endParaRPr>
          </a:p>
          <a:p>
            <a:pPr indent="-292608" lvl="0" marL="292608" marR="0" rtl="0" algn="l">
              <a:lnSpc>
                <a:spcPct val="100000"/>
              </a:lnSpc>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Haram Yoo- New to the science world.</a:t>
            </a:r>
            <a:endParaRPr sz="2800">
              <a:solidFill>
                <a:schemeClr val="dk1"/>
              </a:solidFill>
              <a:latin typeface="Times New Roman"/>
              <a:ea typeface="Times New Roman"/>
              <a:cs typeface="Times New Roman"/>
              <a:sym typeface="Times New Roman"/>
            </a:endParaRPr>
          </a:p>
          <a:p>
            <a:pPr indent="-292608" lvl="0" marL="292608" marR="0" rtl="0" algn="l">
              <a:lnSpc>
                <a:spcPct val="100000"/>
              </a:lnSpc>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The team is filled with laughter and hard work.</a:t>
            </a:r>
            <a:endParaRPr b="0" i="0" sz="3200" u="none" cap="none" strike="noStrike">
              <a:solidFill>
                <a:srgbClr val="000000"/>
              </a:solidFill>
              <a:latin typeface="Arial"/>
              <a:ea typeface="Arial"/>
              <a:cs typeface="Arial"/>
              <a:sym typeface="Arial"/>
            </a:endParaRPr>
          </a:p>
        </p:txBody>
      </p:sp>
      <p:sp>
        <p:nvSpPr>
          <p:cNvPr id="61" name="Google Shape;61;g1efd191b55a_0_0"/>
          <p:cNvSpPr txBox="1"/>
          <p:nvPr/>
        </p:nvSpPr>
        <p:spPr>
          <a:xfrm>
            <a:off x="29211025" y="13921125"/>
            <a:ext cx="6832500" cy="44751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457200" rtl="0" algn="ctr">
              <a:lnSpc>
                <a:spcPct val="100000"/>
              </a:lnSpc>
              <a:spcBef>
                <a:spcPts val="0"/>
              </a:spcBef>
              <a:spcAft>
                <a:spcPts val="0"/>
              </a:spcAft>
              <a:buNone/>
            </a:pPr>
            <a:r>
              <a:rPr b="1" i="0" lang="en" sz="3200" u="none" cap="none" strike="noStrike">
                <a:solidFill>
                  <a:srgbClr val="000000"/>
                </a:solidFill>
                <a:latin typeface="Times New Roman"/>
                <a:ea typeface="Times New Roman"/>
                <a:cs typeface="Times New Roman"/>
                <a:sym typeface="Times New Roman"/>
              </a:rPr>
              <a:t>References and acknowledgements</a:t>
            </a:r>
            <a:r>
              <a:rPr lang="en" sz="1700">
                <a:solidFill>
                  <a:schemeClr val="dk1"/>
                </a:solidFill>
                <a:latin typeface="Times New Roman"/>
                <a:ea typeface="Times New Roman"/>
                <a:cs typeface="Times New Roman"/>
                <a:sym typeface="Times New Roman"/>
              </a:rPr>
              <a:t>‌</a:t>
            </a:r>
            <a:endParaRPr sz="1700">
              <a:solidFill>
                <a:schemeClr val="dk1"/>
              </a:solidFill>
              <a:latin typeface="Times New Roman"/>
              <a:ea typeface="Times New Roman"/>
              <a:cs typeface="Times New Roman"/>
              <a:sym typeface="Times New Roman"/>
            </a:endParaRPr>
          </a:p>
          <a:p>
            <a:pPr indent="0" lvl="0" marL="457200" rtl="0" algn="ctr">
              <a:lnSpc>
                <a:spcPct val="100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Scan the QR code for detailed references.</a:t>
            </a:r>
            <a:endParaRPr sz="2800">
              <a:solidFill>
                <a:schemeClr val="dk1"/>
              </a:solidFill>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We would like to thank Dr. Pethel and Mr. Hia for their guidance</a:t>
            </a:r>
            <a:endParaRPr sz="2800">
              <a:solidFill>
                <a:schemeClr val="dk1"/>
              </a:solidFill>
              <a:latin typeface="Times New Roman"/>
              <a:ea typeface="Times New Roman"/>
              <a:cs typeface="Times New Roman"/>
              <a:sym typeface="Times New Roman"/>
            </a:endParaRPr>
          </a:p>
          <a:p>
            <a:pPr indent="0" lvl="0" marL="292608" marR="0" rtl="0" algn="l">
              <a:lnSpc>
                <a:spcPct val="100000"/>
              </a:lnSpc>
              <a:spcBef>
                <a:spcPts val="0"/>
              </a:spcBef>
              <a:spcAft>
                <a:spcPts val="0"/>
              </a:spcAft>
              <a:buNone/>
            </a:pPr>
            <a:r>
              <a:t/>
            </a:r>
            <a:endParaRPr sz="2304">
              <a:solidFill>
                <a:schemeClr val="dk1"/>
              </a:solidFill>
              <a:latin typeface="Calibri"/>
              <a:ea typeface="Calibri"/>
              <a:cs typeface="Calibri"/>
              <a:sym typeface="Calibri"/>
            </a:endParaRPr>
          </a:p>
          <a:p>
            <a:pPr indent="0" lvl="0" marL="292608" marR="0" rtl="0" algn="l">
              <a:lnSpc>
                <a:spcPct val="100000"/>
              </a:lnSpc>
              <a:spcBef>
                <a:spcPts val="0"/>
              </a:spcBef>
              <a:spcAft>
                <a:spcPts val="0"/>
              </a:spcAft>
              <a:buNone/>
            </a:pPr>
            <a:r>
              <a:t/>
            </a:r>
            <a:endParaRPr b="0" i="0" sz="2304" u="none" cap="none" strike="noStrike">
              <a:solidFill>
                <a:schemeClr val="dk1"/>
              </a:solidFill>
              <a:latin typeface="Calibri"/>
              <a:ea typeface="Calibri"/>
              <a:cs typeface="Calibri"/>
              <a:sym typeface="Calibri"/>
            </a:endParaRPr>
          </a:p>
        </p:txBody>
      </p:sp>
      <p:pic>
        <p:nvPicPr>
          <p:cNvPr id="62" name="Google Shape;62;g1efd191b55a_0_0"/>
          <p:cNvPicPr preferRelativeResize="0"/>
          <p:nvPr/>
        </p:nvPicPr>
        <p:blipFill rotWithShape="1">
          <a:blip r:embed="rId4">
            <a:alphaModFix/>
          </a:blip>
          <a:srcRect b="-9660" l="0" r="0" t="0"/>
          <a:stretch/>
        </p:blipFill>
        <p:spPr>
          <a:xfrm>
            <a:off x="1050503" y="-141806"/>
            <a:ext cx="7090606" cy="2789977"/>
          </a:xfrm>
          <a:prstGeom prst="rect">
            <a:avLst/>
          </a:prstGeom>
          <a:noFill/>
          <a:ln>
            <a:noFill/>
          </a:ln>
        </p:spPr>
      </p:pic>
      <p:pic>
        <p:nvPicPr>
          <p:cNvPr id="63" name="Google Shape;63;g1efd191b55a_0_0"/>
          <p:cNvPicPr preferRelativeResize="0"/>
          <p:nvPr/>
        </p:nvPicPr>
        <p:blipFill rotWithShape="1">
          <a:blip r:embed="rId5">
            <a:alphaModFix/>
          </a:blip>
          <a:srcRect b="0" l="0" r="0" t="0"/>
          <a:stretch/>
        </p:blipFill>
        <p:spPr>
          <a:xfrm>
            <a:off x="15983316" y="18756850"/>
            <a:ext cx="3678297" cy="1792600"/>
          </a:xfrm>
          <a:prstGeom prst="rect">
            <a:avLst/>
          </a:prstGeom>
          <a:noFill/>
          <a:ln>
            <a:noFill/>
          </a:ln>
        </p:spPr>
      </p:pic>
      <p:pic>
        <p:nvPicPr>
          <p:cNvPr id="64" name="Google Shape;64;g1efd191b55a_0_0"/>
          <p:cNvPicPr preferRelativeResize="0"/>
          <p:nvPr/>
        </p:nvPicPr>
        <p:blipFill rotWithShape="1">
          <a:blip r:embed="rId6">
            <a:alphaModFix/>
          </a:blip>
          <a:srcRect b="0" l="0" r="0" t="0"/>
          <a:stretch/>
        </p:blipFill>
        <p:spPr>
          <a:xfrm>
            <a:off x="21690171" y="18851801"/>
            <a:ext cx="4192620" cy="1653309"/>
          </a:xfrm>
          <a:prstGeom prst="rect">
            <a:avLst/>
          </a:prstGeom>
          <a:noFill/>
          <a:ln>
            <a:noFill/>
          </a:ln>
        </p:spPr>
      </p:pic>
      <p:pic>
        <p:nvPicPr>
          <p:cNvPr id="65" name="Google Shape;65;g1efd191b55a_0_0"/>
          <p:cNvPicPr preferRelativeResize="0"/>
          <p:nvPr/>
        </p:nvPicPr>
        <p:blipFill rotWithShape="1">
          <a:blip r:embed="rId7">
            <a:alphaModFix/>
          </a:blip>
          <a:srcRect b="0" l="0" r="0" t="0"/>
          <a:stretch/>
        </p:blipFill>
        <p:spPr>
          <a:xfrm>
            <a:off x="8974352" y="18992903"/>
            <a:ext cx="5524448" cy="1792600"/>
          </a:xfrm>
          <a:prstGeom prst="rect">
            <a:avLst/>
          </a:prstGeom>
          <a:noFill/>
          <a:ln>
            <a:noFill/>
          </a:ln>
        </p:spPr>
      </p:pic>
      <p:pic>
        <p:nvPicPr>
          <p:cNvPr id="66" name="Google Shape;66;g1efd191b55a_0_0"/>
          <p:cNvPicPr preferRelativeResize="0"/>
          <p:nvPr/>
        </p:nvPicPr>
        <p:blipFill rotWithShape="1">
          <a:blip r:embed="rId8">
            <a:alphaModFix/>
          </a:blip>
          <a:srcRect b="0" l="0" r="0" t="0"/>
          <a:stretch/>
        </p:blipFill>
        <p:spPr>
          <a:xfrm>
            <a:off x="30607652" y="425318"/>
            <a:ext cx="5270308" cy="950342"/>
          </a:xfrm>
          <a:prstGeom prst="rect">
            <a:avLst/>
          </a:prstGeom>
          <a:noFill/>
          <a:ln>
            <a:noFill/>
          </a:ln>
        </p:spPr>
      </p:pic>
      <p:pic>
        <p:nvPicPr>
          <p:cNvPr id="67" name="Google Shape;67;g1efd191b55a_0_0"/>
          <p:cNvPicPr preferRelativeResize="0"/>
          <p:nvPr/>
        </p:nvPicPr>
        <p:blipFill rotWithShape="1">
          <a:blip r:embed="rId9">
            <a:alphaModFix/>
          </a:blip>
          <a:srcRect b="0" l="0" r="0" t="0"/>
          <a:stretch/>
        </p:blipFill>
        <p:spPr>
          <a:xfrm>
            <a:off x="27812059" y="18756850"/>
            <a:ext cx="1836814" cy="1843210"/>
          </a:xfrm>
          <a:prstGeom prst="rect">
            <a:avLst/>
          </a:prstGeom>
          <a:noFill/>
          <a:ln>
            <a:noFill/>
          </a:ln>
        </p:spPr>
      </p:pic>
      <p:pic>
        <p:nvPicPr>
          <p:cNvPr descr="A close-up of a logo&#10;&#10;Description automatically generated" id="68" name="Google Shape;68;g1efd191b55a_0_0"/>
          <p:cNvPicPr preferRelativeResize="0"/>
          <p:nvPr/>
        </p:nvPicPr>
        <p:blipFill rotWithShape="1">
          <a:blip r:embed="rId10">
            <a:alphaModFix/>
          </a:blip>
          <a:srcRect b="0" l="0" r="0" t="0"/>
          <a:stretch/>
        </p:blipFill>
        <p:spPr>
          <a:xfrm>
            <a:off x="31578141" y="18826668"/>
            <a:ext cx="3925125" cy="1703574"/>
          </a:xfrm>
          <a:prstGeom prst="rect">
            <a:avLst/>
          </a:prstGeom>
          <a:noFill/>
          <a:ln>
            <a:noFill/>
          </a:ln>
        </p:spPr>
      </p:pic>
      <p:pic>
        <p:nvPicPr>
          <p:cNvPr id="69" name="Google Shape;69;g1efd191b55a_0_0"/>
          <p:cNvPicPr preferRelativeResize="0"/>
          <p:nvPr/>
        </p:nvPicPr>
        <p:blipFill>
          <a:blip r:embed="rId11">
            <a:alphaModFix/>
          </a:blip>
          <a:stretch>
            <a:fillRect/>
          </a:stretch>
        </p:blipFill>
        <p:spPr>
          <a:xfrm>
            <a:off x="33602700" y="15902975"/>
            <a:ext cx="2275250" cy="2275250"/>
          </a:xfrm>
          <a:prstGeom prst="rect">
            <a:avLst/>
          </a:prstGeom>
          <a:noFill/>
          <a:ln>
            <a:noFill/>
          </a:ln>
        </p:spPr>
      </p:pic>
      <p:pic>
        <p:nvPicPr>
          <p:cNvPr id="70" name="Google Shape;70;g1efd191b55a_0_0"/>
          <p:cNvPicPr preferRelativeResize="0"/>
          <p:nvPr/>
        </p:nvPicPr>
        <p:blipFill rotWithShape="1">
          <a:blip r:embed="rId12">
            <a:alphaModFix/>
          </a:blip>
          <a:srcRect b="29730" l="0" r="0" t="0"/>
          <a:stretch/>
        </p:blipFill>
        <p:spPr>
          <a:xfrm>
            <a:off x="29164925" y="6597500"/>
            <a:ext cx="6878602" cy="3506003"/>
          </a:xfrm>
          <a:prstGeom prst="rect">
            <a:avLst/>
          </a:prstGeom>
          <a:noFill/>
          <a:ln>
            <a:noFill/>
          </a:ln>
        </p:spPr>
      </p:pic>
      <p:sp>
        <p:nvSpPr>
          <p:cNvPr id="71" name="Google Shape;71;g1efd191b55a_0_0"/>
          <p:cNvSpPr txBox="1"/>
          <p:nvPr/>
        </p:nvSpPr>
        <p:spPr>
          <a:xfrm>
            <a:off x="29211025" y="10320850"/>
            <a:ext cx="6832500" cy="3313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chemeClr val="dk1"/>
                </a:solidFill>
                <a:latin typeface="Times New Roman"/>
                <a:ea typeface="Times New Roman"/>
                <a:cs typeface="Times New Roman"/>
                <a:sym typeface="Times New Roman"/>
              </a:rPr>
              <a:t>Next Steps</a:t>
            </a:r>
            <a:endParaRPr b="1" sz="3200">
              <a:solidFill>
                <a:schemeClr val="dk1"/>
              </a:solidFill>
              <a:latin typeface="Times New Roman"/>
              <a:ea typeface="Times New Roman"/>
              <a:cs typeface="Times New Roman"/>
              <a:sym typeface="Times New Roman"/>
            </a:endParaRPr>
          </a:p>
          <a:p>
            <a:pPr indent="-267208" lvl="0" marL="292608" rtl="0" algn="l">
              <a:spcBef>
                <a:spcPts val="0"/>
              </a:spcBef>
              <a:spcAft>
                <a:spcPts val="0"/>
              </a:spcAft>
              <a:buClr>
                <a:schemeClr val="dk1"/>
              </a:buClr>
              <a:buSzPts val="2400"/>
              <a:buFont typeface="Times New Roman"/>
              <a:buChar char="●"/>
            </a:pPr>
            <a:r>
              <a:rPr lang="en" sz="2800">
                <a:solidFill>
                  <a:schemeClr val="dk1"/>
                </a:solidFill>
                <a:latin typeface="Times New Roman"/>
                <a:ea typeface="Times New Roman"/>
                <a:cs typeface="Times New Roman"/>
                <a:sym typeface="Times New Roman"/>
              </a:rPr>
              <a:t>Test the production of vitamin C of either inserting radioresistant genes into BL21 or enhancing recombinant protein production for the radioresistant strain of </a:t>
            </a:r>
            <a:r>
              <a:rPr i="1" lang="en" sz="2800">
                <a:solidFill>
                  <a:schemeClr val="dk1"/>
                </a:solidFill>
                <a:latin typeface="Times New Roman"/>
                <a:ea typeface="Times New Roman"/>
                <a:cs typeface="Times New Roman"/>
                <a:sym typeface="Times New Roman"/>
              </a:rPr>
              <a:t>E. coli .</a:t>
            </a:r>
            <a:endParaRPr i="1" sz="2800">
              <a:solidFill>
                <a:schemeClr val="dk1"/>
              </a:solidFill>
              <a:latin typeface="Times New Roman"/>
              <a:ea typeface="Times New Roman"/>
              <a:cs typeface="Times New Roman"/>
              <a:sym typeface="Times New Roman"/>
            </a:endParaRPr>
          </a:p>
          <a:p>
            <a:pPr indent="-292608" lvl="0" marL="292608" rtl="0" algn="l">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Test the feasibility and efficiency simulating space conditions</a:t>
            </a:r>
            <a:endParaRPr sz="28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sz="3200">
              <a:solidFill>
                <a:schemeClr val="dk1"/>
              </a:solidFill>
            </a:endParaRPr>
          </a:p>
        </p:txBody>
      </p:sp>
      <p:pic>
        <p:nvPicPr>
          <p:cNvPr id="72" name="Google Shape;72;g1efd191b55a_0_0"/>
          <p:cNvPicPr preferRelativeResize="0"/>
          <p:nvPr/>
        </p:nvPicPr>
        <p:blipFill>
          <a:blip r:embed="rId13">
            <a:alphaModFix/>
          </a:blip>
          <a:stretch>
            <a:fillRect/>
          </a:stretch>
        </p:blipFill>
        <p:spPr>
          <a:xfrm>
            <a:off x="20910126" y="6681157"/>
            <a:ext cx="7326026" cy="5376569"/>
          </a:xfrm>
          <a:prstGeom prst="rect">
            <a:avLst/>
          </a:prstGeom>
          <a:noFill/>
          <a:ln>
            <a:noFill/>
          </a:ln>
        </p:spPr>
      </p:pic>
      <p:pic>
        <p:nvPicPr>
          <p:cNvPr id="73" name="Google Shape;73;g1efd191b55a_0_0"/>
          <p:cNvPicPr preferRelativeResize="0"/>
          <p:nvPr/>
        </p:nvPicPr>
        <p:blipFill>
          <a:blip r:embed="rId14">
            <a:alphaModFix/>
          </a:blip>
          <a:stretch>
            <a:fillRect/>
          </a:stretch>
        </p:blipFill>
        <p:spPr>
          <a:xfrm>
            <a:off x="13514725" y="6732481"/>
            <a:ext cx="7090600" cy="5086681"/>
          </a:xfrm>
          <a:prstGeom prst="rect">
            <a:avLst/>
          </a:prstGeom>
          <a:noFill/>
          <a:ln>
            <a:noFill/>
          </a:ln>
        </p:spPr>
      </p:pic>
      <p:pic>
        <p:nvPicPr>
          <p:cNvPr id="74" name="Google Shape;74;g1efd191b55a_0_0"/>
          <p:cNvPicPr preferRelativeResize="0"/>
          <p:nvPr/>
        </p:nvPicPr>
        <p:blipFill rotWithShape="1">
          <a:blip r:embed="rId15">
            <a:alphaModFix/>
          </a:blip>
          <a:srcRect b="52301" l="0" r="17122" t="0"/>
          <a:stretch/>
        </p:blipFill>
        <p:spPr>
          <a:xfrm>
            <a:off x="7554250" y="12339750"/>
            <a:ext cx="21316350" cy="6056349"/>
          </a:xfrm>
          <a:prstGeom prst="rect">
            <a:avLst/>
          </a:prstGeom>
          <a:noFill/>
          <a:ln cap="flat" cmpd="sng" w="9525">
            <a:solidFill>
              <a:schemeClr val="dk2"/>
            </a:solidFill>
            <a:prstDash val="solid"/>
            <a:round/>
            <a:headEnd len="sm" w="sm" type="none"/>
            <a:tailEnd len="sm" w="sm" type="none"/>
          </a:ln>
        </p:spPr>
      </p:pic>
      <p:sp>
        <p:nvSpPr>
          <p:cNvPr id="75" name="Google Shape;75;g1efd191b55a_0_0"/>
          <p:cNvSpPr txBox="1"/>
          <p:nvPr/>
        </p:nvSpPr>
        <p:spPr>
          <a:xfrm>
            <a:off x="394275" y="11882675"/>
            <a:ext cx="6878700" cy="6544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2800">
                <a:solidFill>
                  <a:schemeClr val="dk1"/>
                </a:solidFill>
                <a:latin typeface="Times New Roman"/>
                <a:ea typeface="Times New Roman"/>
                <a:cs typeface="Times New Roman"/>
                <a:sym typeface="Times New Roman"/>
              </a:rPr>
              <a:t>E. coli</a:t>
            </a:r>
            <a:r>
              <a:rPr lang="en" sz="2800">
                <a:solidFill>
                  <a:schemeClr val="dk1"/>
                </a:solidFill>
                <a:latin typeface="Times New Roman"/>
                <a:ea typeface="Times New Roman"/>
                <a:cs typeface="Times New Roman"/>
                <a:sym typeface="Times New Roman"/>
              </a:rPr>
              <a:t> can be engineered to convert GDP-mannose into vitamin C through a </a:t>
            </a:r>
            <a:endParaRPr sz="2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2800">
                <a:solidFill>
                  <a:schemeClr val="dk1"/>
                </a:solidFill>
                <a:latin typeface="Times New Roman"/>
                <a:ea typeface="Times New Roman"/>
                <a:cs typeface="Times New Roman"/>
                <a:sym typeface="Times New Roman"/>
              </a:rPr>
              <a:t>five-step pathway. However, naturally produced GDP-mannose in </a:t>
            </a:r>
            <a:r>
              <a:rPr i="1" lang="en" sz="2800">
                <a:solidFill>
                  <a:schemeClr val="dk1"/>
                </a:solidFill>
                <a:latin typeface="Times New Roman"/>
                <a:ea typeface="Times New Roman"/>
                <a:cs typeface="Times New Roman"/>
                <a:sym typeface="Times New Roman"/>
              </a:rPr>
              <a:t>E. coli</a:t>
            </a:r>
            <a:r>
              <a:rPr lang="en" sz="2800">
                <a:solidFill>
                  <a:schemeClr val="dk1"/>
                </a:solidFill>
                <a:latin typeface="Times New Roman"/>
                <a:ea typeface="Times New Roman"/>
                <a:cs typeface="Times New Roman"/>
                <a:sym typeface="Times New Roman"/>
              </a:rPr>
              <a:t> is not enough to be directed to vitamin C conversion. Therefore we identified a 5-step pathway to produce GDP-mannose. To address the conditions in space, we will be working with a strain of radioresistant </a:t>
            </a:r>
            <a:r>
              <a:rPr i="1" lang="en" sz="2800">
                <a:solidFill>
                  <a:schemeClr val="dk1"/>
                </a:solidFill>
                <a:latin typeface="Times New Roman"/>
                <a:ea typeface="Times New Roman"/>
                <a:cs typeface="Times New Roman"/>
                <a:sym typeface="Times New Roman"/>
              </a:rPr>
              <a:t>E. coli </a:t>
            </a:r>
            <a:r>
              <a:rPr lang="en" sz="2800">
                <a:solidFill>
                  <a:schemeClr val="dk1"/>
                </a:solidFill>
                <a:latin typeface="Times New Roman"/>
                <a:ea typeface="Times New Roman"/>
                <a:cs typeface="Times New Roman"/>
                <a:sym typeface="Times New Roman"/>
              </a:rPr>
              <a:t>which will be enhanced using CRISPR. By producing </a:t>
            </a:r>
            <a:r>
              <a:rPr i="1" lang="en" sz="2800">
                <a:solidFill>
                  <a:schemeClr val="dk1"/>
                </a:solidFill>
                <a:latin typeface="Times New Roman"/>
                <a:ea typeface="Times New Roman"/>
                <a:cs typeface="Times New Roman"/>
                <a:sym typeface="Times New Roman"/>
              </a:rPr>
              <a:t>E. coli</a:t>
            </a:r>
            <a:r>
              <a:rPr lang="en" sz="2800">
                <a:solidFill>
                  <a:schemeClr val="dk1"/>
                </a:solidFill>
                <a:latin typeface="Times New Roman"/>
                <a:ea typeface="Times New Roman"/>
                <a:cs typeface="Times New Roman"/>
                <a:sym typeface="Times New Roman"/>
              </a:rPr>
              <a:t> in space, astronauts can produce vitamin C on demand,reducing reliance on costly resupply missions. This approach ensures a stable nutrient supply, supporting long-duration missions beyond Earth’s orbit.</a:t>
            </a:r>
            <a:endParaRPr sz="7300">
              <a:solidFill>
                <a:schemeClr val="dk2"/>
              </a:solidFill>
            </a:endParaRPr>
          </a:p>
        </p:txBody>
      </p:sp>
      <p:sp>
        <p:nvSpPr>
          <p:cNvPr id="76" name="Google Shape;76;g1efd191b55a_0_0"/>
          <p:cNvSpPr/>
          <p:nvPr/>
        </p:nvSpPr>
        <p:spPr>
          <a:xfrm>
            <a:off x="399600" y="11838200"/>
            <a:ext cx="6878700" cy="185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highlight>
                <a:schemeClr val="lt1"/>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