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21067700" cx="37463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636">
          <p15:clr>
            <a:srgbClr val="747775"/>
          </p15:clr>
        </p15:guide>
        <p15:guide id="2" pos="11800">
          <p15:clr>
            <a:srgbClr val="747775"/>
          </p15:clr>
        </p15:guide>
      </p15:sldGuideLst>
    </p:ext>
    <p:ext uri="GoogleSlidesCustomDataVersion2">
      <go:slidesCustomData xmlns:go="http://customooxmlschemas.google.com/" r:id="rId7" roundtripDataSignature="AMtx7mjJ0nNOT+ylJ217BLEJ1d2t5ZOo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636" orient="horz"/>
        <p:guide pos="118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Underneath the images of the bacteria, please add their scientific names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Color the shapes in the genetic circuits for more visual appeal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Yellow highlight: Change to competitive peptide inhibitor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***change ‘quantify’ to ‘and test the ability of the inhibitor to affect its activity’ or something to the effect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** all scientific names of bacteria should be italicized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*blue: add a step about cloning and expressing GehA enzyme (we are doing this because we couldn’t find it </a:t>
            </a:r>
            <a:r>
              <a:rPr lang="en"/>
              <a:t>commercially</a:t>
            </a:r>
            <a:r>
              <a:rPr lang="en"/>
              <a:t> for now, if anyone asks you)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1277083" y="3049770"/>
            <a:ext cx="34909313" cy="84074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1277050" y="11608541"/>
            <a:ext cx="34909313" cy="3246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hasCustomPrompt="1" type="title"/>
          </p:nvPr>
        </p:nvSpPr>
        <p:spPr>
          <a:xfrm>
            <a:off x="1277050" y="4530674"/>
            <a:ext cx="34909313" cy="804247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1277050" y="12911475"/>
            <a:ext cx="34909313" cy="5328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1277050" y="8809856"/>
            <a:ext cx="34909313" cy="3448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1277050" y="1822817"/>
            <a:ext cx="34909313" cy="23457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1277050" y="4720523"/>
            <a:ext cx="34909313" cy="13993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1277050" y="1822817"/>
            <a:ext cx="34909313" cy="23457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1277050" y="4720523"/>
            <a:ext cx="16387785" cy="13993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734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19798578" y="4720523"/>
            <a:ext cx="16387785" cy="13993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734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1277050" y="1822817"/>
            <a:ext cx="34909313" cy="23457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1277050" y="2275731"/>
            <a:ext cx="11504513" cy="30953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1277050" y="5691785"/>
            <a:ext cx="11504513" cy="130227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2008578" y="1843809"/>
            <a:ext cx="26089186" cy="16755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18731706" y="-512"/>
            <a:ext cx="18731707" cy="210677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74475" lIns="374475" spcFirstLastPara="1" rIns="374475" wrap="square" tIns="374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91"/>
              <a:buFont typeface="Arial"/>
              <a:buNone/>
            </a:pPr>
            <a:r>
              <a:t/>
            </a:r>
            <a:endParaRPr b="0" i="0" sz="2349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1087767" y="5051070"/>
            <a:ext cx="16573381" cy="607148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9pPr>
          </a:lstStyle>
          <a:p/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1087767" y="11481361"/>
            <a:ext cx="16573381" cy="5058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20237372" y="2965803"/>
            <a:ext cx="15720376" cy="15135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1277050" y="17328383"/>
            <a:ext cx="24577376" cy="2478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277050" y="1822817"/>
            <a:ext cx="34909313" cy="23457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277050" y="4720523"/>
            <a:ext cx="34909313" cy="13993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8.png"/><Relationship Id="rId13" Type="http://schemas.openxmlformats.org/officeDocument/2006/relationships/image" Target="../media/image12.png"/><Relationship Id="rId1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14" Type="http://schemas.openxmlformats.org/officeDocument/2006/relationships/image" Target="../media/image5.png"/><Relationship Id="rId5" Type="http://schemas.openxmlformats.org/officeDocument/2006/relationships/image" Target="../media/image9.jp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12003247" y="2648175"/>
            <a:ext cx="11661300" cy="15748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450" lIns="274300" spcFirstLastPara="1" rIns="23475" wrap="square" tIns="58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77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77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engineer </a:t>
            </a:r>
            <a:r>
              <a:rPr i="1"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coli </a:t>
            </a:r>
            <a:r>
              <a:rPr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express and secrete a competitive peptide inhibitor targeting the lipase GehA</a:t>
            </a:r>
            <a:endParaRPr sz="30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Plasmid 1: </a:t>
            </a:r>
            <a:r>
              <a:rPr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Expresses the lipase inhibitor peptide, controlled by a T7 promoter and secreted using a PelB signal peptide</a:t>
            </a:r>
            <a:endParaRPr sz="30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Plasmid 2: </a:t>
            </a:r>
            <a:r>
              <a:rPr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Produces GehA lipase with a His-tag, enabling </a:t>
            </a:r>
            <a:r>
              <a:rPr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purification and allowing us to test the ability of the inhibitor to affect lipase activity</a:t>
            </a:r>
            <a:endParaRPr sz="30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67">
              <a:solidFill>
                <a:schemeClr val="dk1"/>
              </a:solidFill>
              <a:highlight>
                <a:schemeClr val="accent4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ipase</a:t>
            </a:r>
            <a:r>
              <a:rPr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activity will be assessed via a </a:t>
            </a:r>
            <a:r>
              <a:rPr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pNPP</a:t>
            </a:r>
            <a:r>
              <a:rPr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assay. If successful, the system will be transferred to </a:t>
            </a:r>
            <a:r>
              <a:rPr i="1"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epidermidis</a:t>
            </a:r>
            <a:r>
              <a:rPr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i="1"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situ</a:t>
            </a:r>
            <a:r>
              <a:rPr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inhibition of </a:t>
            </a:r>
            <a:r>
              <a:rPr i="1"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acnes</a:t>
            </a:r>
            <a:r>
              <a:rPr lang="en" sz="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lipase.</a:t>
            </a:r>
            <a:endParaRPr sz="30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1361350" y="2648175"/>
            <a:ext cx="10176900" cy="6660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450" lIns="365750" spcFirstLastPara="1" rIns="58450" wrap="square" tIns="58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77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177">
                <a:latin typeface="Calibri"/>
                <a:ea typeface="Calibri"/>
                <a:cs typeface="Calibri"/>
                <a:sym typeface="Calibri"/>
              </a:rPr>
              <a:t>P. acnes</a:t>
            </a:r>
            <a:r>
              <a:rPr lang="en" sz="3177">
                <a:latin typeface="Calibri"/>
                <a:ea typeface="Calibri"/>
                <a:cs typeface="Calibri"/>
                <a:sym typeface="Calibri"/>
              </a:rPr>
              <a:t> contributes to acne by releasing lipase GehA, which </a:t>
            </a:r>
            <a:r>
              <a:rPr b="1" lang="en" sz="3177">
                <a:latin typeface="Calibri"/>
                <a:ea typeface="Calibri"/>
                <a:cs typeface="Calibri"/>
                <a:sym typeface="Calibri"/>
              </a:rPr>
              <a:t>hydrolyzes sebum triglycerides</a:t>
            </a:r>
            <a:r>
              <a:rPr lang="en" sz="3177">
                <a:latin typeface="Calibri"/>
                <a:ea typeface="Calibri"/>
                <a:cs typeface="Calibri"/>
                <a:sym typeface="Calibri"/>
              </a:rPr>
              <a:t> into inflammatory free fatty acids. This project aims to engineer </a:t>
            </a:r>
            <a:r>
              <a:rPr i="1" lang="en" sz="3177">
                <a:latin typeface="Calibri"/>
                <a:ea typeface="Calibri"/>
                <a:cs typeface="Calibri"/>
                <a:sym typeface="Calibri"/>
              </a:rPr>
              <a:t>Staphylococcus epidermidis</a:t>
            </a:r>
            <a:r>
              <a:rPr lang="en" sz="3177">
                <a:latin typeface="Calibri"/>
                <a:ea typeface="Calibri"/>
                <a:cs typeface="Calibri"/>
                <a:sym typeface="Calibri"/>
              </a:rPr>
              <a:t> to secrete </a:t>
            </a:r>
            <a:r>
              <a:rPr b="1" lang="en" sz="3177">
                <a:latin typeface="Calibri"/>
                <a:ea typeface="Calibri"/>
                <a:cs typeface="Calibri"/>
                <a:sym typeface="Calibri"/>
              </a:rPr>
              <a:t>a competitive peptide inhibitor</a:t>
            </a:r>
            <a:r>
              <a:rPr lang="en" sz="3177">
                <a:latin typeface="Calibri"/>
                <a:ea typeface="Calibri"/>
                <a:cs typeface="Calibri"/>
                <a:sym typeface="Calibri"/>
              </a:rPr>
              <a:t> targeting GehA. As proof of concept, </a:t>
            </a:r>
            <a:r>
              <a:rPr i="1" lang="en" sz="3177">
                <a:latin typeface="Calibri"/>
                <a:ea typeface="Calibri"/>
                <a:cs typeface="Calibri"/>
                <a:sym typeface="Calibri"/>
              </a:rPr>
              <a:t>E. coli </a:t>
            </a:r>
            <a:r>
              <a:rPr lang="en" sz="3177">
                <a:latin typeface="Calibri"/>
                <a:ea typeface="Calibri"/>
                <a:cs typeface="Calibri"/>
                <a:sym typeface="Calibri"/>
              </a:rPr>
              <a:t>will first be modified for inhibitor production and tested via a </a:t>
            </a:r>
            <a:r>
              <a:rPr b="1" lang="en" sz="3177">
                <a:latin typeface="Calibri"/>
                <a:ea typeface="Calibri"/>
                <a:cs typeface="Calibri"/>
                <a:sym typeface="Calibri"/>
              </a:rPr>
              <a:t>p-nitrophenyl palmitate (pNPP) assay</a:t>
            </a:r>
            <a:r>
              <a:rPr lang="en" sz="3177">
                <a:latin typeface="Calibri"/>
                <a:ea typeface="Calibri"/>
                <a:cs typeface="Calibri"/>
                <a:sym typeface="Calibri"/>
              </a:rPr>
              <a:t> to measure the reduction of lipase activity. If effective, the system will be </a:t>
            </a:r>
            <a:r>
              <a:rPr b="1" lang="en" sz="3177">
                <a:latin typeface="Calibri"/>
                <a:ea typeface="Calibri"/>
                <a:cs typeface="Calibri"/>
                <a:sym typeface="Calibri"/>
              </a:rPr>
              <a:t>adapted</a:t>
            </a:r>
            <a:r>
              <a:rPr lang="en" sz="3177"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i="1" lang="en" sz="3177">
                <a:latin typeface="Calibri"/>
                <a:ea typeface="Calibri"/>
                <a:cs typeface="Calibri"/>
                <a:sym typeface="Calibri"/>
              </a:rPr>
              <a:t>S. epidermidis</a:t>
            </a:r>
            <a:r>
              <a:rPr lang="en" sz="3177">
                <a:latin typeface="Calibri"/>
                <a:ea typeface="Calibri"/>
                <a:cs typeface="Calibri"/>
                <a:sym typeface="Calibri"/>
              </a:rPr>
              <a:t>, offering a microbiome-based acne treatment.</a:t>
            </a:r>
            <a:endParaRPr i="0" sz="317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9430887" y="131675"/>
            <a:ext cx="16806000" cy="25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450" lIns="58450" spcFirstLastPara="1" rIns="58450" wrap="square" tIns="58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96"/>
              <a:t>MICROBE MAKEOVER: REDUCING INFLAMMATION FROM </a:t>
            </a:r>
            <a:r>
              <a:rPr b="1" lang="en" sz="4096"/>
              <a:t>HYDROLYSIS</a:t>
            </a:r>
            <a:r>
              <a:rPr b="1" lang="en" sz="4096"/>
              <a:t> OF TRIGLYCERIDES</a:t>
            </a:r>
            <a:endParaRPr b="1" i="0" sz="409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86"/>
              <a:t>Elizabeth Hossack, Tia Makary, Camille Petit, Karin Schinkmann, Javin Oza</a:t>
            </a:r>
            <a:endParaRPr b="0" i="0" sz="36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86"/>
              <a:t>International </a:t>
            </a:r>
            <a:r>
              <a:rPr b="0" i="0" lang="en" sz="36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 of Boston, </a:t>
            </a:r>
            <a:r>
              <a:rPr lang="en" sz="3686"/>
              <a:t>Cambridge</a:t>
            </a:r>
            <a:r>
              <a:rPr b="0" i="0" lang="en" sz="36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3686"/>
              <a:t>MA</a:t>
            </a:r>
            <a:r>
              <a:rPr b="0" i="0" lang="en" sz="36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3686"/>
              <a:t>USA</a:t>
            </a:r>
            <a:endParaRPr b="0" i="0" sz="36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311800" y="9709349"/>
            <a:ext cx="10176900" cy="871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450" lIns="58450" spcFirstLastPara="1" rIns="58450" wrap="square" tIns="58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57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Introduction/Background</a:t>
            </a:r>
            <a:endParaRPr b="1" i="0" sz="357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1165" lvl="0" marL="312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Acne is a common skin condition affecting millions, primarily due to </a:t>
            </a:r>
            <a:r>
              <a:rPr b="1"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excess sebum production</a:t>
            </a: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bacterial activity</a:t>
            </a: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i="1"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acnes</a:t>
            </a: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plays a key role by producing GehA, an enzyme that hydrolyzes sebum into inflammatory free fatty acids, contributing to </a:t>
            </a:r>
            <a:r>
              <a:rPr b="1"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clogged pores and breakouts</a:t>
            </a: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Traditional treatments, including antibiotics and retinoids, often have side effects and disrupt the skin microbiome. This project explores a targeted synthetic biology approach to inhibit GehA and reduce inflammation </a:t>
            </a:r>
            <a:r>
              <a:rPr b="1"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disturbing the natural microbial balance</a:t>
            </a: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7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24179222" y="2648175"/>
            <a:ext cx="11923010" cy="1076794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450" lIns="58450" spcFirstLastPara="1" rIns="58450" wrap="square" tIns="58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77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77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77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77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77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77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77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77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77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77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77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77"/>
              <a:t>N</a:t>
            </a:r>
            <a:r>
              <a:rPr b="1" i="0" lang="en" sz="357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 steps:</a:t>
            </a:r>
            <a:endParaRPr b="1" sz="3577"/>
          </a:p>
          <a:p>
            <a:pPr indent="-331165" lvl="0" marL="312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Clone the </a:t>
            </a:r>
            <a:r>
              <a:rPr b="1"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circui</a:t>
            </a: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into </a:t>
            </a:r>
            <a:r>
              <a:rPr i="1"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coli</a:t>
            </a:r>
            <a:endParaRPr i="1"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1165" lvl="0" marL="312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Express, purify, and validate the peptide inhibitor</a:t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1165" lvl="0" marL="312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Cloning and expressing </a:t>
            </a:r>
            <a:r>
              <a:rPr b="1"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GehA enzyme</a:t>
            </a: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(none </a:t>
            </a: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commercially</a:t>
            </a: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1165" lvl="0" marL="312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inhibition of GehA using a </a:t>
            </a:r>
            <a:r>
              <a:rPr b="1"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pNPP assay</a:t>
            </a:r>
            <a:endParaRPr b="1"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1165" lvl="0" marL="312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b="1"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</a:t>
            </a: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secretion and stability in a </a:t>
            </a: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skin-like environment</a:t>
            </a: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 vitro)</a:t>
            </a:r>
            <a:endParaRPr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1165" lvl="0" marL="312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b="1"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the system</a:t>
            </a: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i="1"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epidermidis</a:t>
            </a:r>
            <a:r>
              <a:rPr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test with </a:t>
            </a:r>
            <a:r>
              <a:rPr i="1"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acnes</a:t>
            </a:r>
            <a:endParaRPr i="1" sz="31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24179222" y="13687128"/>
            <a:ext cx="11922900" cy="4708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450" lIns="58450" spcFirstLastPara="1" rIns="58450" wrap="square" tIns="58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77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 and acknowledgements</a:t>
            </a:r>
            <a:endParaRPr b="1" sz="3277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312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12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b="-9660" l="0" r="0" t="0"/>
          <a:stretch/>
        </p:blipFill>
        <p:spPr>
          <a:xfrm>
            <a:off x="1055093" y="-141807"/>
            <a:ext cx="7088774" cy="278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12032" l="0" r="0" t="13550"/>
          <a:stretch/>
        </p:blipFill>
        <p:spPr>
          <a:xfrm>
            <a:off x="17121555" y="19075639"/>
            <a:ext cx="5073884" cy="105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5">
            <a:alphaModFix/>
          </a:blip>
          <a:srcRect b="23600" l="9561" r="11287" t="23329"/>
          <a:stretch/>
        </p:blipFill>
        <p:spPr>
          <a:xfrm>
            <a:off x="11173296" y="18820379"/>
            <a:ext cx="4590861" cy="156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40613" y="18858439"/>
            <a:ext cx="3849561" cy="148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61119" y="18820328"/>
            <a:ext cx="1772317" cy="172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8">
            <a:alphaModFix/>
          </a:blip>
          <a:srcRect b="0" l="0" r="7621" t="0"/>
          <a:stretch/>
        </p:blipFill>
        <p:spPr>
          <a:xfrm>
            <a:off x="1673468" y="18820297"/>
            <a:ext cx="4447837" cy="156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552839" y="18858378"/>
            <a:ext cx="6718247" cy="148926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28215925" y="3211550"/>
            <a:ext cx="38496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77">
                <a:solidFill>
                  <a:schemeClr val="dk1"/>
                </a:solidFill>
              </a:rPr>
              <a:t>Team Content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31635800" y="4134025"/>
            <a:ext cx="34755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√</a:t>
            </a:r>
            <a:r>
              <a:rPr b="1" lang="en" sz="3077">
                <a:solidFill>
                  <a:schemeClr val="dk1"/>
                </a:solidFill>
              </a:rPr>
              <a:t>Tia Makary</a:t>
            </a:r>
            <a:endParaRPr b="1" sz="3077">
              <a:solidFill>
                <a:schemeClr val="dk1"/>
              </a:solidFill>
            </a:endParaRPr>
          </a:p>
          <a:p>
            <a:pPr indent="-42398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77"/>
              <a:buChar char="-"/>
            </a:pPr>
            <a:r>
              <a:rPr lang="en" sz="3077">
                <a:solidFill>
                  <a:schemeClr val="dk1"/>
                </a:solidFill>
              </a:rPr>
              <a:t>11th grader, IB</a:t>
            </a:r>
            <a:endParaRPr sz="3077">
              <a:solidFill>
                <a:schemeClr val="dk1"/>
              </a:solidFill>
            </a:endParaRPr>
          </a:p>
          <a:p>
            <a:pPr indent="-42398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77"/>
              <a:buChar char="-"/>
            </a:pPr>
            <a:r>
              <a:rPr lang="en" sz="3077">
                <a:solidFill>
                  <a:schemeClr val="dk1"/>
                </a:solidFill>
              </a:rPr>
              <a:t>1st year</a:t>
            </a:r>
            <a:endParaRPr sz="3077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31635800" y="7574413"/>
            <a:ext cx="38496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√</a:t>
            </a:r>
            <a:r>
              <a:rPr b="1" lang="en" sz="3077">
                <a:solidFill>
                  <a:schemeClr val="dk1"/>
                </a:solidFill>
              </a:rPr>
              <a:t>Elizabeth Hossack</a:t>
            </a:r>
            <a:endParaRPr b="1" sz="3077">
              <a:solidFill>
                <a:schemeClr val="dk1"/>
              </a:solidFill>
            </a:endParaRPr>
          </a:p>
          <a:p>
            <a:pPr indent="-42398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77"/>
              <a:buChar char="-"/>
            </a:pPr>
            <a:r>
              <a:rPr lang="en" sz="3077">
                <a:solidFill>
                  <a:schemeClr val="dk1"/>
                </a:solidFill>
              </a:rPr>
              <a:t>11th grader, IB</a:t>
            </a:r>
            <a:endParaRPr sz="3077">
              <a:solidFill>
                <a:schemeClr val="dk1"/>
              </a:solidFill>
            </a:endParaRPr>
          </a:p>
          <a:p>
            <a:pPr indent="-42398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77"/>
              <a:buChar char="-"/>
            </a:pPr>
            <a:r>
              <a:rPr lang="en" sz="3077">
                <a:solidFill>
                  <a:schemeClr val="dk1"/>
                </a:solidFill>
              </a:rPr>
              <a:t>2nd year</a:t>
            </a:r>
            <a:endParaRPr sz="3077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31635812" y="5854225"/>
            <a:ext cx="34755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77">
                <a:solidFill>
                  <a:schemeClr val="dk1"/>
                </a:solidFill>
              </a:rPr>
              <a:t>Camille Petit</a:t>
            </a:r>
            <a:endParaRPr b="1" sz="3077">
              <a:solidFill>
                <a:schemeClr val="dk1"/>
              </a:solidFill>
            </a:endParaRPr>
          </a:p>
          <a:p>
            <a:pPr indent="-42398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77"/>
              <a:buChar char="-"/>
            </a:pPr>
            <a:r>
              <a:rPr lang="en" sz="3077">
                <a:solidFill>
                  <a:schemeClr val="dk1"/>
                </a:solidFill>
              </a:rPr>
              <a:t>11th grader, FR</a:t>
            </a:r>
            <a:endParaRPr sz="3077">
              <a:solidFill>
                <a:schemeClr val="dk1"/>
              </a:solidFill>
            </a:endParaRPr>
          </a:p>
          <a:p>
            <a:pPr indent="-42398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77"/>
              <a:buChar char="-"/>
            </a:pPr>
            <a:r>
              <a:rPr lang="en" sz="3077">
                <a:solidFill>
                  <a:schemeClr val="dk1"/>
                </a:solidFill>
              </a:rPr>
              <a:t>1st year</a:t>
            </a:r>
            <a:endParaRPr sz="3077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71" name="Google Shape;71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65662" y="14960009"/>
            <a:ext cx="4590899" cy="26823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"/>
          <p:cNvGrpSpPr/>
          <p:nvPr/>
        </p:nvGrpSpPr>
        <p:grpSpPr>
          <a:xfrm>
            <a:off x="12375000" y="10038250"/>
            <a:ext cx="10616943" cy="1862300"/>
            <a:chOff x="12363550" y="9538925"/>
            <a:chExt cx="10616943" cy="1862300"/>
          </a:xfrm>
        </p:grpSpPr>
        <p:pic>
          <p:nvPicPr>
            <p:cNvPr id="73" name="Google Shape;73;p1"/>
            <p:cNvPicPr preferRelativeResize="0"/>
            <p:nvPr/>
          </p:nvPicPr>
          <p:blipFill rotWithShape="1">
            <a:blip r:embed="rId11">
              <a:alphaModFix/>
            </a:blip>
            <a:srcRect b="75778" l="0" r="82580" t="6705"/>
            <a:stretch/>
          </p:blipFill>
          <p:spPr>
            <a:xfrm>
              <a:off x="13137185" y="9949423"/>
              <a:ext cx="1101968" cy="1311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"/>
            <p:cNvPicPr preferRelativeResize="0"/>
            <p:nvPr/>
          </p:nvPicPr>
          <p:blipFill rotWithShape="1">
            <a:blip r:embed="rId11">
              <a:alphaModFix/>
            </a:blip>
            <a:srcRect b="74421" l="80628" r="0" t="8933"/>
            <a:stretch/>
          </p:blipFill>
          <p:spPr>
            <a:xfrm>
              <a:off x="20658594" y="10280920"/>
              <a:ext cx="1101982" cy="11203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"/>
            <p:cNvSpPr/>
            <p:nvPr/>
          </p:nvSpPr>
          <p:spPr>
            <a:xfrm>
              <a:off x="16832185" y="10604014"/>
              <a:ext cx="1101900" cy="573300"/>
            </a:xfrm>
            <a:prstGeom prst="rect">
              <a:avLst/>
            </a:prstGeom>
            <a:solidFill>
              <a:srgbClr val="EA9999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18898528" y="10604014"/>
              <a:ext cx="1101900" cy="573300"/>
            </a:xfrm>
            <a:prstGeom prst="rect">
              <a:avLst/>
            </a:prstGeom>
            <a:solidFill>
              <a:srgbClr val="B6D7A8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dk1"/>
                </a:highlight>
              </a:endParaRPr>
            </a:p>
          </p:txBody>
        </p:sp>
        <p:cxnSp>
          <p:nvCxnSpPr>
            <p:cNvPr id="77" name="Google Shape;77;p1"/>
            <p:cNvCxnSpPr/>
            <p:nvPr/>
          </p:nvCxnSpPr>
          <p:spPr>
            <a:xfrm flipH="1" rot="10800000">
              <a:off x="12647838" y="11193083"/>
              <a:ext cx="10031400" cy="93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8" name="Google Shape;78;p1"/>
            <p:cNvSpPr txBox="1"/>
            <p:nvPr/>
          </p:nvSpPr>
          <p:spPr>
            <a:xfrm>
              <a:off x="12363550" y="9538925"/>
              <a:ext cx="23877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i="1" lang="en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2"/>
                    </a:ext>
                  </a:extLst>
                </a:rPr>
                <a:t>Promoter (T7)</a:t>
              </a:r>
              <a:endParaRPr sz="2800">
                <a:solidFill>
                  <a:schemeClr val="dk2"/>
                </a:solidFill>
              </a:endParaRPr>
            </a:p>
          </p:txBody>
        </p:sp>
        <p:sp>
          <p:nvSpPr>
            <p:cNvPr id="79" name="Google Shape;79;p1"/>
            <p:cNvSpPr txBox="1"/>
            <p:nvPr/>
          </p:nvSpPr>
          <p:spPr>
            <a:xfrm>
              <a:off x="14915975" y="9594925"/>
              <a:ext cx="9042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i="1" lang="en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3"/>
                    </a:ext>
                  </a:extLst>
                </a:rPr>
                <a:t>RBS</a:t>
              </a:r>
              <a:endParaRPr i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 txBox="1"/>
            <p:nvPr/>
          </p:nvSpPr>
          <p:spPr>
            <a:xfrm>
              <a:off x="15746675" y="9639625"/>
              <a:ext cx="25401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i="1" lang="en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PelB Secretion Signal</a:t>
              </a:r>
              <a:endParaRPr i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 txBox="1"/>
            <p:nvPr/>
          </p:nvSpPr>
          <p:spPr>
            <a:xfrm>
              <a:off x="18154208" y="9538925"/>
              <a:ext cx="25401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Lipase Inhibitor Peptide</a:t>
              </a:r>
              <a:endParaRPr i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 txBox="1"/>
            <p:nvPr/>
          </p:nvSpPr>
          <p:spPr>
            <a:xfrm>
              <a:off x="20440393" y="9748663"/>
              <a:ext cx="25401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Terminator (T1)</a:t>
              </a:r>
              <a:endParaRPr i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Google Shape;83;p1" title="DSC08300.JPG"/>
          <p:cNvPicPr preferRelativeResize="0"/>
          <p:nvPr/>
        </p:nvPicPr>
        <p:blipFill rotWithShape="1">
          <a:blip r:embed="rId12">
            <a:alphaModFix/>
          </a:blip>
          <a:srcRect b="0" l="11253" r="6183" t="17177"/>
          <a:stretch/>
        </p:blipFill>
        <p:spPr>
          <a:xfrm>
            <a:off x="24765000" y="4475150"/>
            <a:ext cx="6470001" cy="43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"/>
          <p:cNvSpPr txBox="1"/>
          <p:nvPr/>
        </p:nvSpPr>
        <p:spPr>
          <a:xfrm>
            <a:off x="15368075" y="2843850"/>
            <a:ext cx="4590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77">
                <a:solidFill>
                  <a:schemeClr val="dk1"/>
                </a:solidFill>
              </a:rPr>
              <a:t>Science Content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4949800" y="3198950"/>
            <a:ext cx="30000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77">
                <a:solidFill>
                  <a:schemeClr val="dk1"/>
                </a:solidFill>
              </a:rPr>
              <a:t>Abstract</a:t>
            </a:r>
            <a:endParaRPr/>
          </a:p>
        </p:txBody>
      </p:sp>
      <p:grpSp>
        <p:nvGrpSpPr>
          <p:cNvPr id="86" name="Google Shape;86;p1"/>
          <p:cNvGrpSpPr/>
          <p:nvPr/>
        </p:nvGrpSpPr>
        <p:grpSpPr>
          <a:xfrm>
            <a:off x="12103287" y="12880000"/>
            <a:ext cx="11126313" cy="1714450"/>
            <a:chOff x="12091862" y="12596525"/>
            <a:chExt cx="11126313" cy="1714450"/>
          </a:xfrm>
        </p:grpSpPr>
        <p:pic>
          <p:nvPicPr>
            <p:cNvPr id="87" name="Google Shape;87;p1"/>
            <p:cNvPicPr preferRelativeResize="0"/>
            <p:nvPr/>
          </p:nvPicPr>
          <p:blipFill rotWithShape="1">
            <a:blip r:embed="rId11">
              <a:alphaModFix/>
            </a:blip>
            <a:srcRect b="75778" l="0" r="82580" t="6705"/>
            <a:stretch/>
          </p:blipFill>
          <p:spPr>
            <a:xfrm>
              <a:off x="13137185" y="12847448"/>
              <a:ext cx="1101968" cy="1311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"/>
            <p:cNvSpPr/>
            <p:nvPr/>
          </p:nvSpPr>
          <p:spPr>
            <a:xfrm>
              <a:off x="17310200" y="13585325"/>
              <a:ext cx="1772400" cy="573300"/>
            </a:xfrm>
            <a:prstGeom prst="rect">
              <a:avLst/>
            </a:prstGeom>
            <a:solidFill>
              <a:srgbClr val="D9D2E9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dk1"/>
                </a:highlight>
              </a:endParaRPr>
            </a:p>
          </p:txBody>
        </p:sp>
        <p:pic>
          <p:nvPicPr>
            <p:cNvPr id="89" name="Google Shape;89;p1"/>
            <p:cNvPicPr preferRelativeResize="0"/>
            <p:nvPr/>
          </p:nvPicPr>
          <p:blipFill rotWithShape="1">
            <a:blip r:embed="rId11">
              <a:alphaModFix/>
            </a:blip>
            <a:srcRect b="74421" l="80628" r="0" t="8933"/>
            <a:stretch/>
          </p:blipFill>
          <p:spPr>
            <a:xfrm>
              <a:off x="20799606" y="13190670"/>
              <a:ext cx="1101982" cy="11203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"/>
            <p:cNvSpPr/>
            <p:nvPr/>
          </p:nvSpPr>
          <p:spPr>
            <a:xfrm>
              <a:off x="19697703" y="13585275"/>
              <a:ext cx="684300" cy="573300"/>
            </a:xfrm>
            <a:prstGeom prst="rect">
              <a:avLst/>
            </a:prstGeom>
            <a:solidFill>
              <a:srgbClr val="A4C2F4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dk1"/>
                </a:highlight>
              </a:endParaRPr>
            </a:p>
          </p:txBody>
        </p:sp>
        <p:cxnSp>
          <p:nvCxnSpPr>
            <p:cNvPr id="91" name="Google Shape;91;p1"/>
            <p:cNvCxnSpPr/>
            <p:nvPr/>
          </p:nvCxnSpPr>
          <p:spPr>
            <a:xfrm flipH="1" rot="10800000">
              <a:off x="12647838" y="14149283"/>
              <a:ext cx="10031400" cy="93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2" name="Google Shape;92;p1"/>
            <p:cNvSpPr txBox="1"/>
            <p:nvPr/>
          </p:nvSpPr>
          <p:spPr>
            <a:xfrm>
              <a:off x="12091862" y="12669950"/>
              <a:ext cx="22365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4"/>
                    </a:ext>
                  </a:extLst>
                </a:rPr>
                <a:t>Promoter (T7)</a:t>
              </a:r>
              <a:endParaRPr sz="2800">
                <a:solidFill>
                  <a:schemeClr val="dk2"/>
                </a:solidFill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14322124" y="12860150"/>
              <a:ext cx="8859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5"/>
                    </a:ext>
                  </a:extLst>
                </a:rPr>
                <a:t>RBS</a:t>
              </a:r>
              <a:endParaRPr i="1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14942939" y="12727488"/>
              <a:ext cx="23910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PelB Secretion Signal</a:t>
              </a:r>
              <a:endParaRPr i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5593210" y="13585264"/>
              <a:ext cx="1101900" cy="573300"/>
            </a:xfrm>
            <a:prstGeom prst="rect">
              <a:avLst/>
            </a:prstGeom>
            <a:solidFill>
              <a:srgbClr val="EA9999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17193859" y="12734288"/>
              <a:ext cx="19548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GehA Lipase</a:t>
              </a:r>
              <a:endParaRPr i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19253075" y="12596525"/>
              <a:ext cx="14421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His-Tag</a:t>
              </a:r>
              <a:endParaRPr i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20674475" y="12669950"/>
              <a:ext cx="25437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Terminator (T1)</a:t>
              </a:r>
              <a:endParaRPr i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"/>
          <p:cNvSpPr txBox="1"/>
          <p:nvPr/>
        </p:nvSpPr>
        <p:spPr>
          <a:xfrm>
            <a:off x="13872000" y="9212375"/>
            <a:ext cx="6826500" cy="672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Plasmid 1: Peptide Inhibitor Expression</a:t>
            </a:r>
            <a:endParaRPr b="1"/>
          </a:p>
        </p:txBody>
      </p:sp>
      <p:sp>
        <p:nvSpPr>
          <p:cNvPr id="100" name="Google Shape;100;p1"/>
          <p:cNvSpPr txBox="1"/>
          <p:nvPr/>
        </p:nvSpPr>
        <p:spPr>
          <a:xfrm>
            <a:off x="12375000" y="12054113"/>
            <a:ext cx="98205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Plasmid 2: GehA Lipase Production for Testing</a:t>
            </a:r>
            <a:endParaRPr b="1"/>
          </a:p>
        </p:txBody>
      </p:sp>
      <p:sp>
        <p:nvSpPr>
          <p:cNvPr id="101" name="Google Shape;101;p1"/>
          <p:cNvSpPr/>
          <p:nvPr/>
        </p:nvSpPr>
        <p:spPr>
          <a:xfrm rot="-5400000">
            <a:off x="15080575" y="10998200"/>
            <a:ext cx="597900" cy="738900"/>
          </a:xfrm>
          <a:prstGeom prst="flowChartDelay">
            <a:avLst/>
          </a:prstGeom>
          <a:solidFill>
            <a:srgbClr val="FFF2CC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 rot="-5400000">
            <a:off x="14477550" y="13778175"/>
            <a:ext cx="597900" cy="738900"/>
          </a:xfrm>
          <a:prstGeom prst="flowChartDelay">
            <a:avLst/>
          </a:prstGeom>
          <a:solidFill>
            <a:srgbClr val="FFF2CC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13184100" y="17737350"/>
            <a:ext cx="38496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Propionibacterium acnes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9062362" y="17737350"/>
            <a:ext cx="27975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Escherichia coli</a:t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13">
            <a:alphaModFix/>
          </a:blip>
          <a:srcRect b="21966" l="0" r="0" t="0"/>
          <a:stretch/>
        </p:blipFill>
        <p:spPr>
          <a:xfrm>
            <a:off x="12813449" y="14960018"/>
            <a:ext cx="4590900" cy="268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1235009" y="15273610"/>
            <a:ext cx="2055175" cy="205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30663619" y="14594438"/>
            <a:ext cx="347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 for references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25332064" y="15747088"/>
            <a:ext cx="4235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We’d like to thank Dr. Schinkmann and Dr. Oza.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Chloe Weisberg</dc:creator>
</cp:coreProperties>
</file>