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21067700" cx="37463400"/>
  <p:notesSz cx="6858000" cy="9144000"/>
  <p:embeddedFontLst>
    <p:embeddedFont>
      <p:font typeface="Playfair Display Medium"/>
      <p:regular r:id="rId7"/>
      <p:bold r:id="rId8"/>
      <p:italic r:id="rId9"/>
      <p:boldItalic r:id="rId10"/>
    </p:embeddedFont>
    <p:embeddedFont>
      <p:font typeface="Playfair Display"/>
      <p:regular r:id="rId11"/>
      <p:bold r:id="rId12"/>
      <p:italic r:id="rId13"/>
      <p:boldItalic r:id="rId14"/>
    </p:embeddedFont>
    <p:embeddedFont>
      <p:font typeface="Playfair Display Black"/>
      <p:bold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GoogleSlidesCustomDataVersion2">
      <go:slidesCustomData xmlns:go="http://customooxmlschemas.google.com/" r:id="rId17" roundtripDataSignature="AMtx7miH1GjWYV14nF1ryIPupTITduPO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layfairDisplay-regular.fntdata"/><Relationship Id="rId10" Type="http://schemas.openxmlformats.org/officeDocument/2006/relationships/font" Target="fonts/PlayfairDisplayMedium-boldItalic.fntdata"/><Relationship Id="rId13" Type="http://schemas.openxmlformats.org/officeDocument/2006/relationships/font" Target="fonts/PlayfairDisplay-italic.fntdata"/><Relationship Id="rId12" Type="http://schemas.openxmlformats.org/officeDocument/2006/relationships/font" Target="fonts/PlayfairDispl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layfairDisplayMedium-italic.fntdata"/><Relationship Id="rId15" Type="http://schemas.openxmlformats.org/officeDocument/2006/relationships/font" Target="fonts/PlayfairDisplayBlack-bold.fntdata"/><Relationship Id="rId14" Type="http://schemas.openxmlformats.org/officeDocument/2006/relationships/font" Target="fonts/PlayfairDisplay-boldItalic.fntdata"/><Relationship Id="rId17" Type="http://customschemas.google.com/relationships/presentationmetadata" Target="metadata"/><Relationship Id="rId16" Type="http://schemas.openxmlformats.org/officeDocument/2006/relationships/font" Target="fonts/PlayfairDisplay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PlayfairDisplayMedium-regular.fntdata"/><Relationship Id="rId8" Type="http://schemas.openxmlformats.org/officeDocument/2006/relationships/font" Target="fonts/PlayfairDisplay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efd191b55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efd191b5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4" y="3049771"/>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3"/>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5" name="Google Shape;15;p4"/>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8" name="Google Shape;18;p5"/>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9" name="Google Shape;19;p5"/>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6"/>
          <p:cNvSpPr txBox="1"/>
          <p:nvPr>
            <p:ph idx="1" type="body"/>
          </p:nvPr>
        </p:nvSpPr>
        <p:spPr>
          <a:xfrm>
            <a:off x="1277051"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6"/>
          <p:cNvSpPr txBox="1"/>
          <p:nvPr>
            <p:ph idx="2" type="body"/>
          </p:nvPr>
        </p:nvSpPr>
        <p:spPr>
          <a:xfrm>
            <a:off x="19798579"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6"/>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7"/>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1"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8"/>
          <p:cNvSpPr txBox="1"/>
          <p:nvPr>
            <p:ph idx="1" type="body"/>
          </p:nvPr>
        </p:nvSpPr>
        <p:spPr>
          <a:xfrm>
            <a:off x="1277051"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8"/>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9"/>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896"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10"/>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10"/>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10"/>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1" y="17328384"/>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1"/>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4.png"/><Relationship Id="rId11" Type="http://schemas.openxmlformats.org/officeDocument/2006/relationships/image" Target="../media/image18.png"/><Relationship Id="rId10" Type="http://schemas.openxmlformats.org/officeDocument/2006/relationships/image" Target="../media/image13.png"/><Relationship Id="rId21" Type="http://schemas.openxmlformats.org/officeDocument/2006/relationships/image" Target="../media/image12.png"/><Relationship Id="rId13" Type="http://schemas.openxmlformats.org/officeDocument/2006/relationships/image" Target="../media/image5.png"/><Relationship Id="rId12"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10.png"/><Relationship Id="rId15" Type="http://schemas.openxmlformats.org/officeDocument/2006/relationships/image" Target="../media/image19.png"/><Relationship Id="rId14" Type="http://schemas.openxmlformats.org/officeDocument/2006/relationships/image" Target="../media/image16.png"/><Relationship Id="rId17" Type="http://schemas.openxmlformats.org/officeDocument/2006/relationships/image" Target="../media/image3.png"/><Relationship Id="rId16" Type="http://schemas.openxmlformats.org/officeDocument/2006/relationships/image" Target="../media/image14.png"/><Relationship Id="rId5" Type="http://schemas.openxmlformats.org/officeDocument/2006/relationships/image" Target="../media/image1.png"/><Relationship Id="rId19" Type="http://schemas.openxmlformats.org/officeDocument/2006/relationships/image" Target="../media/image6.png"/><Relationship Id="rId6" Type="http://schemas.openxmlformats.org/officeDocument/2006/relationships/image" Target="../media/image17.jpg"/><Relationship Id="rId18"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1efd191b55a_0_0"/>
          <p:cNvSpPr txBox="1"/>
          <p:nvPr/>
        </p:nvSpPr>
        <p:spPr>
          <a:xfrm>
            <a:off x="28703128" y="1607150"/>
            <a:ext cx="8460600" cy="4224900"/>
          </a:xfrm>
          <a:prstGeom prst="rect">
            <a:avLst/>
          </a:prstGeom>
          <a:noFill/>
          <a:ln cap="flat" cmpd="sng" w="19050">
            <a:solidFill>
              <a:srgbClr val="0B5394"/>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chemeClr val="dk1"/>
              </a:buClr>
              <a:buSzPts val="1100"/>
              <a:buFont typeface="Arial"/>
              <a:buNone/>
            </a:pPr>
            <a:r>
              <a:t/>
            </a:r>
            <a:endParaRPr b="0" i="0" sz="2304" u="none" cap="none" strike="noStrike">
              <a:solidFill>
                <a:schemeClr val="dk1"/>
              </a:solidFill>
              <a:latin typeface="Calibri"/>
              <a:ea typeface="Calibri"/>
              <a:cs typeface="Calibri"/>
              <a:sym typeface="Calibri"/>
            </a:endParaRPr>
          </a:p>
        </p:txBody>
      </p:sp>
      <p:sp>
        <p:nvSpPr>
          <p:cNvPr id="55" name="Google Shape;55;g1efd191b55a_0_0"/>
          <p:cNvSpPr txBox="1"/>
          <p:nvPr/>
        </p:nvSpPr>
        <p:spPr>
          <a:xfrm>
            <a:off x="28703000" y="6031375"/>
            <a:ext cx="8460600" cy="9205200"/>
          </a:xfrm>
          <a:prstGeom prst="rect">
            <a:avLst/>
          </a:prstGeom>
          <a:noFill/>
          <a:ln cap="flat" cmpd="sng" w="19050">
            <a:solidFill>
              <a:srgbClr val="0B5394"/>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rgbClr val="1F497D"/>
                </a:solidFill>
                <a:latin typeface="Playfair Display"/>
                <a:ea typeface="Playfair Display"/>
                <a:cs typeface="Playfair Display"/>
                <a:sym typeface="Playfair Display"/>
              </a:rPr>
              <a:t>Meet the Team</a:t>
            </a:r>
            <a:r>
              <a:rPr b="0" i="0" lang="en" sz="4000" u="none" cap="none" strike="noStrike">
                <a:solidFill>
                  <a:schemeClr val="dk1"/>
                </a:solidFill>
                <a:latin typeface="Playfair Display"/>
                <a:ea typeface="Playfair Display"/>
                <a:cs typeface="Playfair Display"/>
                <a:sym typeface="Playfair Display"/>
              </a:rPr>
              <a:t> </a:t>
            </a:r>
            <a:endParaRPr b="0" i="0" sz="4000"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rgbClr val="000000"/>
              </a:buClr>
              <a:buSzPts val="3072"/>
              <a:buFont typeface="Arial"/>
              <a:buNone/>
            </a:pPr>
            <a:r>
              <a:t/>
            </a:r>
            <a:endParaRPr b="0" i="0" sz="3072"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rgbClr val="000000"/>
              </a:buClr>
              <a:buSzPts val="3072"/>
              <a:buFont typeface="Arial"/>
              <a:buNone/>
            </a:pPr>
            <a:r>
              <a:t/>
            </a:r>
            <a:endParaRPr b="0" i="0" sz="3072"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rgbClr val="000000"/>
              </a:buClr>
              <a:buSzPts val="3072"/>
              <a:buFont typeface="Arial"/>
              <a:buNone/>
            </a:pPr>
            <a:r>
              <a:t/>
            </a:r>
            <a:endParaRPr b="0" i="0" sz="3072"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rgbClr val="000000"/>
              </a:buClr>
              <a:buSzPts val="3072"/>
              <a:buFont typeface="Arial"/>
              <a:buNone/>
            </a:pPr>
            <a:r>
              <a:t/>
            </a:r>
            <a:endParaRPr b="0" i="0" sz="3072"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rgbClr val="000000"/>
              </a:buClr>
              <a:buSzPts val="3072"/>
              <a:buFont typeface="Arial"/>
              <a:buNone/>
            </a:pPr>
            <a:r>
              <a:t/>
            </a:r>
            <a:endParaRPr b="0" i="0" sz="3072"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rgbClr val="000000"/>
              </a:buClr>
              <a:buSzPts val="3072"/>
              <a:buFont typeface="Arial"/>
              <a:buNone/>
            </a:pPr>
            <a:r>
              <a:t/>
            </a:r>
            <a:endParaRPr b="0" i="0" sz="3072"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3200"/>
              <a:buFont typeface="Arial"/>
              <a:buNone/>
            </a:pPr>
            <a:r>
              <a:t/>
            </a:r>
            <a:endParaRPr b="1" i="0" sz="5000" u="none" cap="none" strike="noStrike">
              <a:solidFill>
                <a:srgbClr val="1F497D"/>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rgbClr val="000000"/>
              </a:buClr>
              <a:buSzPts val="3200"/>
              <a:buFont typeface="Arial"/>
              <a:buNone/>
            </a:pPr>
            <a:r>
              <a:rPr b="1" i="0" lang="en" sz="4000" u="none" cap="none" strike="noStrike">
                <a:solidFill>
                  <a:srgbClr val="1F497D"/>
                </a:solidFill>
                <a:latin typeface="Playfair Display"/>
                <a:ea typeface="Playfair Display"/>
                <a:cs typeface="Playfair Display"/>
                <a:sym typeface="Playfair Display"/>
              </a:rPr>
              <a:t>Next Steps</a:t>
            </a:r>
            <a:endParaRPr b="1" i="0" sz="4000" u="none" cap="none" strike="noStrike">
              <a:solidFill>
                <a:srgbClr val="1F497D"/>
              </a:solidFill>
              <a:latin typeface="Playfair Display"/>
              <a:ea typeface="Playfair Display"/>
              <a:cs typeface="Playfair Display"/>
              <a:sym typeface="Playfair Display"/>
            </a:endParaRPr>
          </a:p>
          <a:p>
            <a:pPr indent="-4064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Confirm the functionality of the newly created plasmids.</a:t>
            </a:r>
            <a:endParaRPr b="0" i="0" sz="2800" u="none" cap="none" strike="noStrike">
              <a:solidFill>
                <a:schemeClr val="dk1"/>
              </a:solidFill>
              <a:latin typeface="Times New Roman"/>
              <a:ea typeface="Times New Roman"/>
              <a:cs typeface="Times New Roman"/>
              <a:sym typeface="Times New Roman"/>
            </a:endParaRPr>
          </a:p>
          <a:p>
            <a:pPr indent="-4064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Isolate the target proteins from the </a:t>
            </a:r>
            <a:r>
              <a:rPr i="1" lang="en" sz="2800">
                <a:solidFill>
                  <a:schemeClr val="dk1"/>
                </a:solidFill>
                <a:latin typeface="Times New Roman"/>
                <a:ea typeface="Times New Roman"/>
                <a:cs typeface="Times New Roman"/>
                <a:sym typeface="Times New Roman"/>
              </a:rPr>
              <a:t>E. coli</a:t>
            </a:r>
            <a:r>
              <a:rPr b="0" i="0" lang="en" sz="2800" u="none" cap="none" strike="noStrike">
                <a:solidFill>
                  <a:schemeClr val="dk1"/>
                </a:solidFill>
                <a:latin typeface="Times New Roman"/>
                <a:ea typeface="Times New Roman"/>
                <a:cs typeface="Times New Roman"/>
                <a:sym typeface="Times New Roman"/>
              </a:rPr>
              <a:t> cell lysate.</a:t>
            </a:r>
            <a:endParaRPr b="0" i="0" sz="2800" u="none" cap="none" strike="noStrike">
              <a:solidFill>
                <a:schemeClr val="dk1"/>
              </a:solidFill>
              <a:latin typeface="Times New Roman"/>
              <a:ea typeface="Times New Roman"/>
              <a:cs typeface="Times New Roman"/>
              <a:sym typeface="Times New Roman"/>
            </a:endParaRPr>
          </a:p>
          <a:p>
            <a:pPr indent="-4064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Proceed with protein quality assessments.</a:t>
            </a:r>
            <a:endParaRPr b="0" i="0" sz="2800" u="none" cap="none" strike="noStrike">
              <a:solidFill>
                <a:schemeClr val="dk1"/>
              </a:solidFill>
              <a:latin typeface="Times New Roman"/>
              <a:ea typeface="Times New Roman"/>
              <a:cs typeface="Times New Roman"/>
              <a:sym typeface="Times New Roman"/>
            </a:endParaRPr>
          </a:p>
          <a:p>
            <a:pPr indent="-4064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Perform functionality tests to verify the effectiveness of the AFPs.</a:t>
            </a:r>
            <a:endParaRPr b="0" i="0" sz="2800" u="none" cap="none" strike="noStrike">
              <a:solidFill>
                <a:schemeClr val="dk1"/>
              </a:solidFill>
              <a:latin typeface="Times New Roman"/>
              <a:ea typeface="Times New Roman"/>
              <a:cs typeface="Times New Roman"/>
              <a:sym typeface="Times New Roman"/>
            </a:endParaRPr>
          </a:p>
          <a:p>
            <a:pPr indent="-406400" lvl="0" marL="457200" marR="0" rtl="0" algn="l">
              <a:lnSpc>
                <a:spcPct val="100000"/>
              </a:lnSpc>
              <a:spcBef>
                <a:spcPts val="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Gather performance data from samples in simulated icy road conditions.</a:t>
            </a:r>
            <a:endParaRPr b="0" i="0" sz="2800" u="none" cap="none" strike="noStrike">
              <a:solidFill>
                <a:schemeClr val="dk1"/>
              </a:solidFill>
              <a:latin typeface="Times New Roman"/>
              <a:ea typeface="Times New Roman"/>
              <a:cs typeface="Times New Roman"/>
              <a:sym typeface="Times New Roman"/>
            </a:endParaRPr>
          </a:p>
        </p:txBody>
      </p:sp>
      <p:sp>
        <p:nvSpPr>
          <p:cNvPr id="56" name="Google Shape;56;g1efd191b55a_0_0"/>
          <p:cNvSpPr txBox="1"/>
          <p:nvPr/>
        </p:nvSpPr>
        <p:spPr>
          <a:xfrm>
            <a:off x="11710725" y="1936475"/>
            <a:ext cx="16713000" cy="17418300"/>
          </a:xfrm>
          <a:prstGeom prst="rect">
            <a:avLst/>
          </a:prstGeom>
          <a:noFill/>
          <a:ln cap="flat" cmpd="sng" w="19050">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1" i="0" lang="en" sz="4000" u="none" cap="none" strike="noStrike">
                <a:solidFill>
                  <a:srgbClr val="1F497D"/>
                </a:solidFill>
                <a:latin typeface="Times New Roman"/>
                <a:ea typeface="Times New Roman"/>
                <a:cs typeface="Times New Roman"/>
                <a:sym typeface="Times New Roman"/>
              </a:rPr>
              <a:t>Workflow of Genetic Engineering to Application of AFPs</a:t>
            </a:r>
            <a:endParaRPr b="1" i="0" sz="4000" u="none" cap="none" strike="noStrike">
              <a:solidFill>
                <a:srgbClr val="1F497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rgbClr val="1F497D"/>
                </a:solidFill>
                <a:latin typeface="Times New Roman"/>
                <a:ea typeface="Times New Roman"/>
                <a:cs typeface="Times New Roman"/>
                <a:sym typeface="Times New Roman"/>
                <a:extLst>
                  <a:ext uri="http://customooxmlschemas.google.com/">
                    <go:slidesCustomData xmlns:go="http://customooxmlschemas.google.com/" textRoundtripDataId="0"/>
                  </a:ext>
                </a:extLst>
              </a:rPr>
              <a:t>Two Components for High Performance AFP</a:t>
            </a:r>
            <a:endParaRPr b="0" i="0" sz="2800" u="none" cap="none" strike="noStrike">
              <a:solidFill>
                <a:srgbClr val="595959"/>
              </a:solidFill>
              <a:latin typeface="Times New Roman"/>
              <a:ea typeface="Times New Roman"/>
              <a:cs typeface="Times New Roman"/>
              <a:sym typeface="Times New Roman"/>
            </a:endParaRPr>
          </a:p>
          <a:p>
            <a:pPr indent="-368300" lvl="0" marL="914400" marR="0" rtl="0" algn="l">
              <a:lnSpc>
                <a:spcPct val="100000"/>
              </a:lnSpc>
              <a:spcBef>
                <a:spcPts val="0"/>
              </a:spcBef>
              <a:spcAft>
                <a:spcPts val="0"/>
              </a:spcAft>
              <a:buClr>
                <a:srgbClr val="000000"/>
              </a:buClr>
              <a:buSzPts val="2200"/>
              <a:buFont typeface="Times New Roman"/>
              <a:buChar char="●"/>
            </a:pPr>
            <a:r>
              <a:rPr b="0" i="1" lang="en" sz="2800" u="none" cap="none" strike="noStrike">
                <a:solidFill>
                  <a:srgbClr val="595959"/>
                </a:solidFill>
                <a:latin typeface="Times New Roman"/>
                <a:ea typeface="Times New Roman"/>
                <a:cs typeface="Times New Roman"/>
                <a:sym typeface="Times New Roman"/>
              </a:rPr>
              <a:t>T</a:t>
            </a:r>
            <a:r>
              <a:rPr b="0" i="1" lang="en" sz="2800" u="none" cap="none" strike="noStrike">
                <a:solidFill>
                  <a:srgbClr val="000000"/>
                </a:solidFill>
                <a:latin typeface="Times New Roman"/>
                <a:ea typeface="Times New Roman"/>
                <a:cs typeface="Times New Roman"/>
                <a:sym typeface="Times New Roman"/>
              </a:rPr>
              <a:t>enebrio molitor</a:t>
            </a:r>
            <a:r>
              <a:rPr b="0" i="0" lang="en" sz="2800" u="none" cap="none" strike="noStrike">
                <a:solidFill>
                  <a:srgbClr val="000000"/>
                </a:solidFill>
                <a:latin typeface="Times New Roman"/>
                <a:ea typeface="Times New Roman"/>
                <a:cs typeface="Times New Roman"/>
                <a:sym typeface="Times New Roman"/>
              </a:rPr>
              <a:t> is a freeze-susceptible mealworm that survives the cold winter by producing AFPs. We introduce a YL-1 gene from this species to enable the production of AFP in </a:t>
            </a:r>
            <a:r>
              <a:rPr b="0" i="1" lang="en" sz="2800" u="none" cap="none" strike="noStrike">
                <a:solidFill>
                  <a:srgbClr val="000000"/>
                </a:solidFill>
                <a:latin typeface="Times New Roman"/>
                <a:ea typeface="Times New Roman"/>
                <a:cs typeface="Times New Roman"/>
                <a:sym typeface="Times New Roman"/>
              </a:rPr>
              <a:t>E. coli</a:t>
            </a:r>
            <a:r>
              <a:rPr b="0" i="0" lang="en" sz="2800" u="none" cap="none" strike="noStrike">
                <a:solidFill>
                  <a:srgbClr val="000000"/>
                </a:solidFill>
                <a:latin typeface="Times New Roman"/>
                <a:ea typeface="Times New Roman"/>
                <a:cs typeface="Times New Roman"/>
                <a:sym typeface="Times New Roman"/>
              </a:rPr>
              <a:t>.</a:t>
            </a:r>
            <a:endParaRPr b="0" i="0" sz="2800" u="none" cap="none" strike="noStrike">
              <a:solidFill>
                <a:srgbClr val="000000"/>
              </a:solidFill>
              <a:latin typeface="Times New Roman"/>
              <a:ea typeface="Times New Roman"/>
              <a:cs typeface="Times New Roman"/>
              <a:sym typeface="Times New Roman"/>
            </a:endParaRPr>
          </a:p>
          <a:p>
            <a:pPr indent="-368300" lvl="0" marL="914400" marR="0" rtl="0" algn="l">
              <a:lnSpc>
                <a:spcPct val="100000"/>
              </a:lnSpc>
              <a:spcBef>
                <a:spcPts val="0"/>
              </a:spcBef>
              <a:spcAft>
                <a:spcPts val="0"/>
              </a:spcAft>
              <a:buClr>
                <a:srgbClr val="000000"/>
              </a:buClr>
              <a:buSzPts val="2200"/>
              <a:buFont typeface="Times New Roman"/>
              <a:buChar char="●"/>
            </a:pPr>
            <a:r>
              <a:rPr b="0" i="0" lang="en" sz="2800" u="none" cap="none" strike="noStrike">
                <a:solidFill>
                  <a:srgbClr val="000000"/>
                </a:solidFill>
                <a:latin typeface="Times New Roman"/>
                <a:ea typeface="Times New Roman"/>
                <a:cs typeface="Times New Roman"/>
                <a:sym typeface="Times New Roman"/>
              </a:rPr>
              <a:t>Perennial ryegrass (</a:t>
            </a:r>
            <a:r>
              <a:rPr b="0" i="1" lang="en" sz="2800" u="none" cap="none" strike="noStrike">
                <a:solidFill>
                  <a:srgbClr val="000000"/>
                </a:solidFill>
                <a:latin typeface="Times New Roman"/>
                <a:ea typeface="Times New Roman"/>
                <a:cs typeface="Times New Roman"/>
                <a:sym typeface="Times New Roman"/>
              </a:rPr>
              <a:t>Lolium perenne</a:t>
            </a:r>
            <a:r>
              <a:rPr b="0" i="0" lang="en" sz="2800" u="none" cap="none" strike="noStrike">
                <a:solidFill>
                  <a:srgbClr val="000000"/>
                </a:solidFill>
                <a:latin typeface="Times New Roman"/>
                <a:ea typeface="Times New Roman"/>
                <a:cs typeface="Times New Roman"/>
                <a:sym typeface="Times New Roman"/>
              </a:rPr>
              <a:t>) produces antifreeze proteins to protect itself against the cold. Its gene encoding an ice recrystallization inhibition protein-like protein can be incorporated alongside the other genes to produce super AFPs.</a:t>
            </a:r>
            <a:endParaRPr b="0" i="0" sz="2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rgbClr val="1F497D"/>
                </a:solidFill>
                <a:latin typeface="Times New Roman"/>
                <a:ea typeface="Times New Roman"/>
                <a:cs typeface="Times New Roman"/>
                <a:sym typeface="Times New Roman"/>
              </a:rPr>
              <a:t>Chassis</a:t>
            </a:r>
            <a:r>
              <a:rPr b="1" i="0" lang="en" sz="2800" u="none" cap="none" strike="noStrike">
                <a:solidFill>
                  <a:srgbClr val="000000"/>
                </a:solidFill>
                <a:latin typeface="Times New Roman"/>
                <a:ea typeface="Times New Roman"/>
                <a:cs typeface="Times New Roman"/>
                <a:sym typeface="Times New Roman"/>
              </a:rPr>
              <a:t> - </a:t>
            </a:r>
            <a:r>
              <a:rPr b="0" i="1" lang="en" sz="2800" u="none" cap="none" strike="noStrike">
                <a:solidFill>
                  <a:srgbClr val="000000"/>
                </a:solidFill>
                <a:latin typeface="Times New Roman"/>
                <a:ea typeface="Times New Roman"/>
                <a:cs typeface="Times New Roman"/>
                <a:sym typeface="Times New Roman"/>
                <a:extLst>
                  <a:ext uri="http://customooxmlschemas.google.com/">
                    <go:slidesCustomData xmlns:go="http://customooxmlschemas.google.com/" textRoundtripDataId="1"/>
                  </a:ext>
                </a:extLst>
              </a:rPr>
              <a:t>E.coli </a:t>
            </a:r>
            <a:r>
              <a:rPr b="0" i="0" lang="en" sz="2800" u="none" cap="none" strike="noStrike">
                <a:solidFill>
                  <a:srgbClr val="000000"/>
                </a:solidFill>
                <a:latin typeface="Times New Roman"/>
                <a:ea typeface="Times New Roman"/>
                <a:cs typeface="Times New Roman"/>
                <a:sym typeface="Times New Roman"/>
              </a:rPr>
              <a:t>(DH5alpha, BL21)- for its demonstrated efficiency in the pilot-scale production of AFP in several publications.</a:t>
            </a:r>
            <a:endParaRPr b="0" i="0" sz="2800" u="none" cap="none" strike="noStrike">
              <a:solidFill>
                <a:srgbClr val="000000"/>
              </a:solidFill>
              <a:latin typeface="Times New Roman"/>
              <a:ea typeface="Times New Roman"/>
              <a:cs typeface="Times New Roman"/>
              <a:sym typeface="Times New Roman"/>
            </a:endParaRPr>
          </a:p>
        </p:txBody>
      </p:sp>
      <p:sp>
        <p:nvSpPr>
          <p:cNvPr id="57" name="Google Shape;57;g1efd191b55a_0_0"/>
          <p:cNvSpPr txBox="1"/>
          <p:nvPr/>
        </p:nvSpPr>
        <p:spPr>
          <a:xfrm>
            <a:off x="14897864" y="5977450"/>
            <a:ext cx="8565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Plasmids Transformation in </a:t>
            </a:r>
            <a:r>
              <a:rPr b="0" i="1" lang="en" sz="2800" u="none" cap="none" strike="noStrike">
                <a:solidFill>
                  <a:schemeClr val="dk1"/>
                </a:solidFill>
                <a:latin typeface="Times New Roman"/>
                <a:ea typeface="Times New Roman"/>
                <a:cs typeface="Times New Roman"/>
                <a:sym typeface="Times New Roman"/>
              </a:rPr>
              <a:t>E. coli</a:t>
            </a:r>
            <a:endParaRPr b="0" i="1" sz="2800" u="none" cap="none" strike="noStrike">
              <a:solidFill>
                <a:schemeClr val="dk1"/>
              </a:solidFill>
              <a:latin typeface="Times New Roman"/>
              <a:ea typeface="Times New Roman"/>
              <a:cs typeface="Times New Roman"/>
              <a:sym typeface="Times New Roman"/>
            </a:endParaRPr>
          </a:p>
        </p:txBody>
      </p:sp>
      <p:sp>
        <p:nvSpPr>
          <p:cNvPr id="58" name="Google Shape;58;g1efd191b55a_0_0"/>
          <p:cNvSpPr txBox="1"/>
          <p:nvPr/>
        </p:nvSpPr>
        <p:spPr>
          <a:xfrm>
            <a:off x="5479150" y="10024175"/>
            <a:ext cx="5952300" cy="9213900"/>
          </a:xfrm>
          <a:prstGeom prst="rect">
            <a:avLst/>
          </a:prstGeom>
          <a:noFill/>
          <a:ln cap="flat" cmpd="sng" w="19050">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800"/>
              <a:buFont typeface="Arial"/>
              <a:buNone/>
            </a:pPr>
            <a:r>
              <a:rPr b="1" i="0" lang="en" sz="2800" u="none" cap="none" strike="noStrike">
                <a:solidFill>
                  <a:srgbClr val="1F497D"/>
                </a:solidFill>
                <a:latin typeface="Times New Roman"/>
                <a:ea typeface="Times New Roman"/>
                <a:cs typeface="Times New Roman"/>
                <a:sym typeface="Times New Roman"/>
              </a:rPr>
              <a:t>Mechanism of AFPs</a:t>
            </a:r>
            <a:r>
              <a:rPr b="1" i="0" lang="en" sz="3400" u="none" cap="none" strike="noStrike">
                <a:solidFill>
                  <a:srgbClr val="1F497D"/>
                </a:solidFill>
                <a:latin typeface="Playfair Display"/>
                <a:ea typeface="Playfair Display"/>
                <a:cs typeface="Playfair Display"/>
                <a:sym typeface="Playfair Display"/>
              </a:rPr>
              <a:t>:</a:t>
            </a:r>
            <a:r>
              <a:rPr b="0" i="0" lang="en" sz="3400" u="none" cap="none" strike="noStrike">
                <a:solidFill>
                  <a:srgbClr val="000000"/>
                </a:solidFill>
                <a:latin typeface="Playfair Display Medium"/>
                <a:ea typeface="Playfair Display Medium"/>
                <a:cs typeface="Playfair Display Medium"/>
                <a:sym typeface="Playfair Display Medium"/>
              </a:rPr>
              <a:t> </a:t>
            </a:r>
            <a:r>
              <a:rPr b="0" i="0" lang="en" sz="2800" u="none" cap="none" strike="noStrike">
                <a:solidFill>
                  <a:srgbClr val="000000"/>
                </a:solidFill>
                <a:latin typeface="Times New Roman"/>
                <a:ea typeface="Times New Roman"/>
                <a:cs typeface="Times New Roman"/>
                <a:sym typeface="Times New Roman"/>
              </a:rPr>
              <a:t>AFPs adhere to the surface of forming ice crystals. This prevents water molecules from joining the ice nucleus at the attachment sites. The interaction alters ice crystal growth and shape, creating a convex surface on the liquid-facing side where AFPs bind, thus modifying the ice's growth pattern.</a:t>
            </a:r>
            <a:endParaRPr b="0" i="0" sz="2800" u="none" cap="none" strike="noStrike">
              <a:solidFill>
                <a:srgbClr val="000000"/>
              </a:solidFill>
              <a:latin typeface="Times New Roman"/>
              <a:ea typeface="Times New Roman"/>
              <a:cs typeface="Times New Roman"/>
              <a:sym typeface="Times New Roman"/>
            </a:endParaRPr>
          </a:p>
        </p:txBody>
      </p:sp>
      <p:pic>
        <p:nvPicPr>
          <p:cNvPr id="59" name="Google Shape;59;g1efd191b55a_0_0"/>
          <p:cNvPicPr preferRelativeResize="0"/>
          <p:nvPr/>
        </p:nvPicPr>
        <p:blipFill rotWithShape="1">
          <a:blip r:embed="rId3">
            <a:alphaModFix/>
          </a:blip>
          <a:srcRect b="-9660" l="0" r="0" t="0"/>
          <a:stretch/>
        </p:blipFill>
        <p:spPr>
          <a:xfrm>
            <a:off x="-92497" y="-522806"/>
            <a:ext cx="7090606" cy="2789977"/>
          </a:xfrm>
          <a:prstGeom prst="rect">
            <a:avLst/>
          </a:prstGeom>
          <a:noFill/>
          <a:ln>
            <a:noFill/>
          </a:ln>
        </p:spPr>
      </p:pic>
      <p:sp>
        <p:nvSpPr>
          <p:cNvPr id="60" name="Google Shape;60;g1efd191b55a_0_0"/>
          <p:cNvSpPr txBox="1"/>
          <p:nvPr/>
        </p:nvSpPr>
        <p:spPr>
          <a:xfrm>
            <a:off x="300125" y="1607150"/>
            <a:ext cx="11131200" cy="8245500"/>
          </a:xfrm>
          <a:prstGeom prst="rect">
            <a:avLst/>
          </a:prstGeom>
          <a:noFill/>
          <a:ln cap="flat" cmpd="sng" w="19050">
            <a:solidFill>
              <a:srgbClr val="0B5394"/>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l">
              <a:lnSpc>
                <a:spcPct val="115000"/>
              </a:lnSpc>
              <a:spcBef>
                <a:spcPts val="0"/>
              </a:spcBef>
              <a:spcAft>
                <a:spcPts val="0"/>
              </a:spcAft>
              <a:buClr>
                <a:schemeClr val="dk1"/>
              </a:buClr>
              <a:buSzPts val="1100"/>
              <a:buFont typeface="Arial"/>
              <a:buNone/>
            </a:pPr>
            <a:r>
              <a:t/>
            </a:r>
            <a:endParaRPr b="1" i="0" sz="2100" u="none" cap="none" strike="noStrike">
              <a:solidFill>
                <a:schemeClr val="dk1"/>
              </a:solidFill>
              <a:latin typeface="Playfair Display"/>
              <a:ea typeface="Playfair Display"/>
              <a:cs typeface="Playfair Display"/>
              <a:sym typeface="Playfair Display"/>
            </a:endParaRPr>
          </a:p>
          <a:p>
            <a:pPr indent="0" lvl="0" marL="0" marR="0" rtl="0" algn="ctr">
              <a:lnSpc>
                <a:spcPct val="115000"/>
              </a:lnSpc>
              <a:spcBef>
                <a:spcPts val="0"/>
              </a:spcBef>
              <a:spcAft>
                <a:spcPts val="0"/>
              </a:spcAft>
              <a:buClr>
                <a:schemeClr val="dk1"/>
              </a:buClr>
              <a:buSzPts val="1100"/>
              <a:buFont typeface="Arial"/>
              <a:buNone/>
            </a:pPr>
            <a:r>
              <a:rPr b="1" i="0" lang="en" sz="4000" u="none" cap="none" strike="noStrike">
                <a:solidFill>
                  <a:srgbClr val="1F497D"/>
                </a:solidFill>
                <a:latin typeface="Playfair Display"/>
                <a:ea typeface="Playfair Display"/>
                <a:cs typeface="Playfair Display"/>
                <a:sym typeface="Playfair Display"/>
                <a:extLst>
                  <a:ext uri="http://customooxmlschemas.google.com/">
                    <go:slidesCustomData xmlns:go="http://customooxmlschemas.google.com/" textRoundtripDataId="2"/>
                  </a:ext>
                </a:extLst>
              </a:rPr>
              <a:t>Abstract</a:t>
            </a:r>
            <a:endParaRPr b="1" i="0" sz="4000" u="none" cap="none" strike="noStrike">
              <a:solidFill>
                <a:srgbClr val="1F497D"/>
              </a:solidFill>
              <a:latin typeface="Playfair Display"/>
              <a:ea typeface="Playfair Display"/>
              <a:cs typeface="Playfair Display"/>
              <a:sym typeface="Playfair Display"/>
            </a:endParaRPr>
          </a:p>
          <a:p>
            <a:pPr indent="0" lvl="0" marL="0" marR="0" rtl="0" algn="just">
              <a:lnSpc>
                <a:spcPct val="115000"/>
              </a:lnSpc>
              <a:spcBef>
                <a:spcPts val="0"/>
              </a:spcBef>
              <a:spcAft>
                <a:spcPts val="0"/>
              </a:spcAft>
              <a:buClr>
                <a:schemeClr val="dk1"/>
              </a:buClr>
              <a:buSzPts val="1100"/>
              <a:buFont typeface="Arial"/>
              <a:buNone/>
            </a:pPr>
            <a:r>
              <a:rPr b="0" i="0" lang="en" sz="2800" u="none" cap="none" strike="noStrike">
                <a:latin typeface="Times New Roman"/>
                <a:ea typeface="Times New Roman"/>
                <a:cs typeface="Times New Roman"/>
                <a:sym typeface="Times New Roman"/>
              </a:rPr>
              <a:t>Annual U.S. vehicle crashes on snowy and icy roads result in more than 1,300 deaths and 116,800 injuries. However, using chemical road salt to prevent accidents has negative consequences, including corrosion and nearby water contamination. Our design, a more eco-friendly solution, utilizes naturally occurring antifreeze proteins (AFPs) to prevent ice formation on road surfaces. This project constructs two plasmids, one expressing an AFP from </a:t>
            </a:r>
            <a:r>
              <a:rPr b="0" i="1" lang="en" sz="2800" u="none" cap="none" strike="noStrike">
                <a:latin typeface="Times New Roman"/>
                <a:ea typeface="Times New Roman"/>
                <a:cs typeface="Times New Roman"/>
                <a:sym typeface="Times New Roman"/>
              </a:rPr>
              <a:t>Lolium perenne</a:t>
            </a:r>
            <a:r>
              <a:rPr b="0" i="0" lang="en" sz="2800" u="none" cap="none" strike="noStrike">
                <a:latin typeface="Times New Roman"/>
                <a:ea typeface="Times New Roman"/>
                <a:cs typeface="Times New Roman"/>
                <a:sym typeface="Times New Roman"/>
              </a:rPr>
              <a:t> (perennial ryegrass) and one from </a:t>
            </a:r>
            <a:r>
              <a:rPr b="0" i="1" lang="en" sz="2800" u="none" cap="none" strike="noStrike">
                <a:latin typeface="Times New Roman"/>
                <a:ea typeface="Times New Roman"/>
                <a:cs typeface="Times New Roman"/>
                <a:sym typeface="Times New Roman"/>
              </a:rPr>
              <a:t>Tenebrio molitor </a:t>
            </a:r>
            <a:r>
              <a:rPr b="0" i="0" lang="en" sz="2800" u="none" cap="none" strike="noStrike">
                <a:latin typeface="Times New Roman"/>
                <a:ea typeface="Times New Roman"/>
                <a:cs typeface="Times New Roman"/>
                <a:sym typeface="Times New Roman"/>
              </a:rPr>
              <a:t>(mealworm). Both </a:t>
            </a:r>
            <a:r>
              <a:rPr lang="en" sz="2800">
                <a:latin typeface="Times New Roman"/>
                <a:ea typeface="Times New Roman"/>
                <a:cs typeface="Times New Roman"/>
                <a:sym typeface="Times New Roman"/>
              </a:rPr>
              <a:t>genes</a:t>
            </a:r>
            <a:r>
              <a:rPr b="0" i="0" lang="en" sz="2800" u="none" cap="none" strike="noStrike">
                <a:latin typeface="Times New Roman"/>
                <a:ea typeface="Times New Roman"/>
                <a:cs typeface="Times New Roman"/>
                <a:sym typeface="Times New Roman"/>
              </a:rPr>
              <a:t> are controlled by inducible promoters in </a:t>
            </a:r>
            <a:r>
              <a:rPr b="0" i="1" lang="en" sz="2800" u="none" cap="none" strike="noStrike">
                <a:latin typeface="Times New Roman"/>
                <a:ea typeface="Times New Roman"/>
                <a:cs typeface="Times New Roman"/>
                <a:sym typeface="Times New Roman"/>
              </a:rPr>
              <a:t>Escherichia coli</a:t>
            </a:r>
            <a:r>
              <a:rPr b="0" i="0" lang="en" sz="2800" u="none" cap="none" strike="noStrike">
                <a:latin typeface="Times New Roman"/>
                <a:ea typeface="Times New Roman"/>
                <a:cs typeface="Times New Roman"/>
                <a:sym typeface="Times New Roman"/>
              </a:rPr>
              <a:t> chassis. Proteins will be extracted from the transformed</a:t>
            </a:r>
            <a:r>
              <a:rPr b="0" i="1" lang="en" sz="2800" u="none" cap="none" strike="noStrike">
                <a:latin typeface="Times New Roman"/>
                <a:ea typeface="Times New Roman"/>
                <a:cs typeface="Times New Roman"/>
                <a:sym typeface="Times New Roman"/>
              </a:rPr>
              <a:t> E. coli</a:t>
            </a:r>
            <a:r>
              <a:rPr b="0" i="0" lang="en" sz="2800" u="none" cap="none" strike="noStrike">
                <a:latin typeface="Times New Roman"/>
                <a:ea typeface="Times New Roman"/>
                <a:cs typeface="Times New Roman"/>
                <a:sym typeface="Times New Roman"/>
              </a:rPr>
              <a:t> using cell lysis, centrifugation, and solubilization to release the inclusion bodies containing the proteins. AFPs will then be purified through affinity chromatography to ensure high purity for functionality and stability tests. The application of these AFPs offers a sustainable and eco-friendly alternative to traditional road salt, mitigating environmental damage while preventing risks of icy roads</a:t>
            </a:r>
            <a:r>
              <a:rPr b="0" i="0" lang="en" sz="1100" u="none" cap="none" strike="noStrike">
                <a:latin typeface="Arial"/>
                <a:ea typeface="Arial"/>
                <a:cs typeface="Arial"/>
                <a:sym typeface="Arial"/>
              </a:rPr>
              <a:t>.  </a:t>
            </a:r>
            <a:endParaRPr b="0" i="0" sz="2800" u="none" cap="none" strike="noStrike">
              <a:latin typeface="Times New Roman"/>
              <a:ea typeface="Times New Roman"/>
              <a:cs typeface="Times New Roman"/>
              <a:sym typeface="Times New Roman"/>
            </a:endParaRPr>
          </a:p>
          <a:p>
            <a:pPr indent="0" lvl="0" marL="0" marR="0" rtl="0" algn="just">
              <a:lnSpc>
                <a:spcPct val="80000"/>
              </a:lnSpc>
              <a:spcBef>
                <a:spcPts val="0"/>
              </a:spcBef>
              <a:spcAft>
                <a:spcPts val="0"/>
              </a:spcAft>
              <a:buClr>
                <a:srgbClr val="000000"/>
              </a:buClr>
              <a:buSzPts val="3200"/>
              <a:buFont typeface="Arial"/>
              <a:buNone/>
            </a:pPr>
            <a:r>
              <a:t/>
            </a:r>
            <a:endParaRPr b="1" i="0" sz="2100" u="none" cap="none" strike="noStrike">
              <a:solidFill>
                <a:srgbClr val="000000"/>
              </a:solidFill>
              <a:latin typeface="Playfair Display"/>
              <a:ea typeface="Playfair Display"/>
              <a:cs typeface="Playfair Display"/>
              <a:sym typeface="Playfair Display"/>
            </a:endParaRPr>
          </a:p>
          <a:p>
            <a:pPr indent="0" lvl="0" marL="0" marR="0" rtl="0" algn="just">
              <a:lnSpc>
                <a:spcPct val="80000"/>
              </a:lnSpc>
              <a:spcBef>
                <a:spcPts val="0"/>
              </a:spcBef>
              <a:spcAft>
                <a:spcPts val="0"/>
              </a:spcAft>
              <a:buClr>
                <a:srgbClr val="000000"/>
              </a:buClr>
              <a:buSzPts val="3200"/>
              <a:buFont typeface="Arial"/>
              <a:buNone/>
            </a:pPr>
            <a:r>
              <a:t/>
            </a:r>
            <a:endParaRPr b="0" i="0" sz="2100" u="none" cap="none" strike="noStrike">
              <a:solidFill>
                <a:srgbClr val="000000"/>
              </a:solidFill>
              <a:latin typeface="Playfair Display"/>
              <a:ea typeface="Playfair Display"/>
              <a:cs typeface="Playfair Display"/>
              <a:sym typeface="Playfair Display"/>
            </a:endParaRPr>
          </a:p>
        </p:txBody>
      </p:sp>
      <p:sp>
        <p:nvSpPr>
          <p:cNvPr id="61" name="Google Shape;61;g1efd191b55a_0_0"/>
          <p:cNvSpPr txBox="1"/>
          <p:nvPr/>
        </p:nvSpPr>
        <p:spPr>
          <a:xfrm>
            <a:off x="34004425" y="15462063"/>
            <a:ext cx="3159300" cy="3742200"/>
          </a:xfrm>
          <a:prstGeom prst="rect">
            <a:avLst/>
          </a:prstGeom>
          <a:noFill/>
          <a:ln cap="flat" cmpd="sng" w="19050">
            <a:solidFill>
              <a:srgbClr val="0B5394"/>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200"/>
              <a:buFont typeface="Arial"/>
              <a:buNone/>
            </a:pPr>
            <a:r>
              <a:rPr b="1" i="0" lang="en" sz="4000" u="none" cap="none" strike="noStrike">
                <a:solidFill>
                  <a:srgbClr val="1F497D"/>
                </a:solidFill>
                <a:latin typeface="Playfair Display"/>
                <a:ea typeface="Playfair Display"/>
                <a:cs typeface="Playfair Display"/>
                <a:sym typeface="Playfair Display"/>
              </a:rPr>
              <a:t>References</a:t>
            </a:r>
            <a:endParaRPr b="1" i="0" sz="4000" u="none" cap="none" strike="noStrike">
              <a:solidFill>
                <a:srgbClr val="1F497D"/>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2304"/>
              <a:buFont typeface="Arial"/>
              <a:buNone/>
            </a:pPr>
            <a:r>
              <a:t/>
            </a:r>
            <a:endParaRPr b="0" i="0" sz="2304"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4"/>
              <a:buFont typeface="Arial"/>
              <a:buNone/>
            </a:pPr>
            <a:r>
              <a:t/>
            </a:r>
            <a:endParaRPr b="0" i="0" sz="2304"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4"/>
              <a:buFont typeface="Arial"/>
              <a:buNone/>
            </a:pPr>
            <a:r>
              <a:t/>
            </a:r>
            <a:endParaRPr b="0" i="0" sz="2304"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4"/>
              <a:buFont typeface="Arial"/>
              <a:buNone/>
            </a:pPr>
            <a:r>
              <a:t/>
            </a:r>
            <a:endParaRPr b="0" i="0" sz="2304"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304" u="none" cap="none" strike="noStrike">
              <a:solidFill>
                <a:schemeClr val="dk1"/>
              </a:solidFill>
              <a:latin typeface="Calibri"/>
              <a:ea typeface="Calibri"/>
              <a:cs typeface="Calibri"/>
              <a:sym typeface="Calibri"/>
            </a:endParaRPr>
          </a:p>
        </p:txBody>
      </p:sp>
      <p:pic>
        <p:nvPicPr>
          <p:cNvPr id="62" name="Google Shape;62;g1efd191b55a_0_0"/>
          <p:cNvPicPr preferRelativeResize="0"/>
          <p:nvPr/>
        </p:nvPicPr>
        <p:blipFill rotWithShape="1">
          <a:blip r:embed="rId4">
            <a:alphaModFix/>
          </a:blip>
          <a:srcRect b="12032" l="0" r="0" t="13550"/>
          <a:stretch/>
        </p:blipFill>
        <p:spPr>
          <a:xfrm>
            <a:off x="13523250" y="19656437"/>
            <a:ext cx="5075200" cy="1054826"/>
          </a:xfrm>
          <a:prstGeom prst="rect">
            <a:avLst/>
          </a:prstGeom>
          <a:noFill/>
          <a:ln>
            <a:noFill/>
          </a:ln>
        </p:spPr>
      </p:pic>
      <p:pic>
        <p:nvPicPr>
          <p:cNvPr id="63" name="Google Shape;63;g1efd191b55a_0_0"/>
          <p:cNvPicPr preferRelativeResize="0"/>
          <p:nvPr/>
        </p:nvPicPr>
        <p:blipFill rotWithShape="1">
          <a:blip r:embed="rId5">
            <a:alphaModFix/>
          </a:blip>
          <a:srcRect b="21276" l="77022" r="4298" t="16283"/>
          <a:stretch/>
        </p:blipFill>
        <p:spPr>
          <a:xfrm>
            <a:off x="1356850" y="19354825"/>
            <a:ext cx="5075212" cy="1565350"/>
          </a:xfrm>
          <a:prstGeom prst="rect">
            <a:avLst/>
          </a:prstGeom>
          <a:noFill/>
          <a:ln>
            <a:noFill/>
          </a:ln>
        </p:spPr>
      </p:pic>
      <p:pic>
        <p:nvPicPr>
          <p:cNvPr id="64" name="Google Shape;64;g1efd191b55a_0_0"/>
          <p:cNvPicPr preferRelativeResize="0"/>
          <p:nvPr/>
        </p:nvPicPr>
        <p:blipFill rotWithShape="1">
          <a:blip r:embed="rId6">
            <a:alphaModFix/>
          </a:blip>
          <a:srcRect b="23600" l="9561" r="11287" t="23329"/>
          <a:stretch/>
        </p:blipFill>
        <p:spPr>
          <a:xfrm>
            <a:off x="8931213" y="19526937"/>
            <a:ext cx="4592044" cy="1565348"/>
          </a:xfrm>
          <a:prstGeom prst="rect">
            <a:avLst/>
          </a:prstGeom>
          <a:noFill/>
          <a:ln>
            <a:noFill/>
          </a:ln>
        </p:spPr>
      </p:pic>
      <p:pic>
        <p:nvPicPr>
          <p:cNvPr id="65" name="Google Shape;65;g1efd191b55a_0_0"/>
          <p:cNvPicPr preferRelativeResize="0"/>
          <p:nvPr/>
        </p:nvPicPr>
        <p:blipFill rotWithShape="1">
          <a:blip r:embed="rId7">
            <a:alphaModFix/>
          </a:blip>
          <a:srcRect b="0" l="0" r="0" t="0"/>
          <a:stretch/>
        </p:blipFill>
        <p:spPr>
          <a:xfrm>
            <a:off x="27565216" y="19429750"/>
            <a:ext cx="4047247" cy="1565350"/>
          </a:xfrm>
          <a:prstGeom prst="rect">
            <a:avLst/>
          </a:prstGeom>
          <a:noFill/>
          <a:ln>
            <a:noFill/>
          </a:ln>
        </p:spPr>
      </p:pic>
      <p:pic>
        <p:nvPicPr>
          <p:cNvPr id="66" name="Google Shape;66;g1efd191b55a_0_0"/>
          <p:cNvPicPr preferRelativeResize="0"/>
          <p:nvPr/>
        </p:nvPicPr>
        <p:blipFill rotWithShape="1">
          <a:blip r:embed="rId8">
            <a:alphaModFix/>
          </a:blip>
          <a:srcRect b="0" l="0" r="0" t="0"/>
          <a:stretch/>
        </p:blipFill>
        <p:spPr>
          <a:xfrm>
            <a:off x="6795262" y="19276087"/>
            <a:ext cx="1772775" cy="1720275"/>
          </a:xfrm>
          <a:prstGeom prst="rect">
            <a:avLst/>
          </a:prstGeom>
          <a:noFill/>
          <a:ln>
            <a:noFill/>
          </a:ln>
        </p:spPr>
      </p:pic>
      <p:pic>
        <p:nvPicPr>
          <p:cNvPr id="67" name="Google Shape;67;g1efd191b55a_0_0"/>
          <p:cNvPicPr preferRelativeResize="0"/>
          <p:nvPr/>
        </p:nvPicPr>
        <p:blipFill rotWithShape="1">
          <a:blip r:embed="rId9">
            <a:alphaModFix/>
          </a:blip>
          <a:srcRect b="0" l="0" r="0" t="0"/>
          <a:stretch/>
        </p:blipFill>
        <p:spPr>
          <a:xfrm>
            <a:off x="32204825" y="19429749"/>
            <a:ext cx="4816123" cy="1565349"/>
          </a:xfrm>
          <a:prstGeom prst="rect">
            <a:avLst/>
          </a:prstGeom>
          <a:noFill/>
          <a:ln>
            <a:noFill/>
          </a:ln>
        </p:spPr>
      </p:pic>
      <p:pic>
        <p:nvPicPr>
          <p:cNvPr id="68" name="Google Shape;68;g1efd191b55a_0_0"/>
          <p:cNvPicPr preferRelativeResize="0"/>
          <p:nvPr/>
        </p:nvPicPr>
        <p:blipFill rotWithShape="1">
          <a:blip r:embed="rId10">
            <a:alphaModFix/>
          </a:blip>
          <a:srcRect b="0" l="0" r="0" t="0"/>
          <a:stretch/>
        </p:blipFill>
        <p:spPr>
          <a:xfrm>
            <a:off x="19094050" y="19504014"/>
            <a:ext cx="7061181" cy="1565350"/>
          </a:xfrm>
          <a:prstGeom prst="rect">
            <a:avLst/>
          </a:prstGeom>
          <a:noFill/>
          <a:ln>
            <a:noFill/>
          </a:ln>
        </p:spPr>
      </p:pic>
      <p:pic>
        <p:nvPicPr>
          <p:cNvPr id="69" name="Google Shape;69;g1efd191b55a_0_0"/>
          <p:cNvPicPr preferRelativeResize="0"/>
          <p:nvPr/>
        </p:nvPicPr>
        <p:blipFill rotWithShape="1">
          <a:blip r:embed="rId11">
            <a:alphaModFix/>
          </a:blip>
          <a:srcRect b="23612" l="9633" r="0" t="16348"/>
          <a:stretch/>
        </p:blipFill>
        <p:spPr>
          <a:xfrm>
            <a:off x="6311651" y="14045476"/>
            <a:ext cx="4592100" cy="4298700"/>
          </a:xfrm>
          <a:prstGeom prst="ellipse">
            <a:avLst/>
          </a:prstGeom>
          <a:noFill/>
          <a:ln>
            <a:noFill/>
          </a:ln>
        </p:spPr>
      </p:pic>
      <p:sp>
        <p:nvSpPr>
          <p:cNvPr id="70" name="Google Shape;70;g1efd191b55a_0_0"/>
          <p:cNvSpPr txBox="1"/>
          <p:nvPr/>
        </p:nvSpPr>
        <p:spPr>
          <a:xfrm>
            <a:off x="300125" y="10032750"/>
            <a:ext cx="4999200" cy="9205200"/>
          </a:xfrm>
          <a:prstGeom prst="rect">
            <a:avLst/>
          </a:prstGeom>
          <a:noFill/>
          <a:ln cap="flat" cmpd="sng" w="19050">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Playfair Display Medium"/>
              <a:ea typeface="Playfair Display Medium"/>
              <a:cs typeface="Playfair Display Medium"/>
              <a:sym typeface="Playfair Display Medium"/>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Playfair Display Medium"/>
              <a:ea typeface="Playfair Display Medium"/>
              <a:cs typeface="Playfair Display Medium"/>
              <a:sym typeface="Playfair Display Medium"/>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Playfair Display Medium"/>
              <a:ea typeface="Playfair Display Medium"/>
              <a:cs typeface="Playfair Display Medium"/>
              <a:sym typeface="Playfair Display Medium"/>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Playfair Display Medium"/>
              <a:ea typeface="Playfair Display Medium"/>
              <a:cs typeface="Playfair Display Medium"/>
              <a:sym typeface="Playfair Display Medium"/>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Playfair Display Medium"/>
              <a:ea typeface="Playfair Display Medium"/>
              <a:cs typeface="Playfair Display Medium"/>
              <a:sym typeface="Playfair Display Medium"/>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Playfair Display Medium"/>
              <a:ea typeface="Playfair Display Medium"/>
              <a:cs typeface="Playfair Display Medium"/>
              <a:sym typeface="Playfair Display Medium"/>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Playfair Display Medium"/>
              <a:ea typeface="Playfair Display Medium"/>
              <a:cs typeface="Playfair Display Medium"/>
              <a:sym typeface="Playfair Display Medium"/>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Playfair Display Medium"/>
              <a:ea typeface="Playfair Display Medium"/>
              <a:cs typeface="Playfair Display Medium"/>
              <a:sym typeface="Playfair Display Medium"/>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Playfair Display Medium"/>
              <a:ea typeface="Playfair Display Medium"/>
              <a:cs typeface="Playfair Display Medium"/>
              <a:sym typeface="Playfair Display Medium"/>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Playfair Display Medium"/>
              <a:ea typeface="Playfair Display Medium"/>
              <a:cs typeface="Playfair Display Medium"/>
              <a:sym typeface="Playfair Display Medium"/>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Playfair Display Medium"/>
              <a:ea typeface="Playfair Display Medium"/>
              <a:cs typeface="Playfair Display Medium"/>
              <a:sym typeface="Playfair Display Medium"/>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Playfair Display Medium"/>
              <a:ea typeface="Playfair Display Medium"/>
              <a:cs typeface="Playfair Display Medium"/>
              <a:sym typeface="Playfair Display Medium"/>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Playfair Display Medium"/>
              <a:ea typeface="Playfair Display Medium"/>
              <a:cs typeface="Playfair Display Medium"/>
              <a:sym typeface="Playfair Display Medium"/>
            </a:endParaRPr>
          </a:p>
          <a:p>
            <a:pPr indent="0" lvl="0" marL="0" marR="0" rtl="0" algn="ctr">
              <a:lnSpc>
                <a:spcPct val="100000"/>
              </a:lnSpc>
              <a:spcBef>
                <a:spcPts val="0"/>
              </a:spcBef>
              <a:spcAft>
                <a:spcPts val="0"/>
              </a:spcAft>
              <a:buClr>
                <a:srgbClr val="000000"/>
              </a:buClr>
              <a:buSzPts val="5000"/>
              <a:buFont typeface="Arial"/>
              <a:buNone/>
            </a:pPr>
            <a:r>
              <a:rPr b="1" i="0" lang="en" sz="4000" u="none" cap="none" strike="noStrike">
                <a:solidFill>
                  <a:srgbClr val="1F497D"/>
                </a:solidFill>
                <a:latin typeface="Times New Roman"/>
                <a:ea typeface="Times New Roman"/>
                <a:cs typeface="Times New Roman"/>
                <a:sym typeface="Times New Roman"/>
              </a:rPr>
              <a:t>Background</a:t>
            </a:r>
            <a:endParaRPr b="1" i="0" sz="4000" u="none" cap="none" strike="noStrike">
              <a:solidFill>
                <a:srgbClr val="1F497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rgbClr val="1F497D"/>
                </a:solidFill>
                <a:latin typeface="Times New Roman"/>
                <a:ea typeface="Times New Roman"/>
                <a:cs typeface="Times New Roman"/>
                <a:sym typeface="Times New Roman"/>
              </a:rPr>
              <a:t>Road Salt's Negative Impact:</a:t>
            </a:r>
            <a:r>
              <a:rPr b="1" i="0" lang="en" sz="2800" u="none" cap="none" strike="noStrike">
                <a:solidFill>
                  <a:srgbClr val="000000"/>
                </a:solidFill>
                <a:latin typeface="Times New Roman"/>
                <a:ea typeface="Times New Roman"/>
                <a:cs typeface="Times New Roman"/>
                <a:sym typeface="Times New Roman"/>
              </a:rPr>
              <a:t> </a:t>
            </a:r>
            <a:r>
              <a:rPr b="0" i="0" lang="en" sz="2800" u="none" cap="none" strike="noStrike">
                <a:solidFill>
                  <a:srgbClr val="000000"/>
                </a:solidFill>
                <a:latin typeface="Times New Roman"/>
                <a:ea typeface="Times New Roman"/>
                <a:cs typeface="Times New Roman"/>
                <a:sym typeface="Times New Roman"/>
              </a:rPr>
              <a:t>Due to the harmful effects of road salt, including vehicle corrosion, infrastructure, and the infiltration of salt in ecosystems and well water, we are creating an environmentally safe alternative road salt.</a:t>
            </a:r>
            <a:endParaRPr b="0" i="0" sz="28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Playfair Display Medium"/>
              <a:ea typeface="Playfair Display Medium"/>
              <a:cs typeface="Playfair Display Medium"/>
              <a:sym typeface="Playfair Display Medium"/>
            </a:endParaRPr>
          </a:p>
        </p:txBody>
      </p:sp>
      <p:sp>
        <p:nvSpPr>
          <p:cNvPr id="71" name="Google Shape;71;g1efd191b55a_0_0"/>
          <p:cNvSpPr txBox="1"/>
          <p:nvPr/>
        </p:nvSpPr>
        <p:spPr>
          <a:xfrm>
            <a:off x="124775" y="14053325"/>
            <a:ext cx="5075100" cy="1124100"/>
          </a:xfrm>
          <a:prstGeom prst="rect">
            <a:avLst/>
          </a:prstGeom>
          <a:noFill/>
          <a:ln>
            <a:noFill/>
          </a:ln>
        </p:spPr>
        <p:txBody>
          <a:bodyPr anchorCtr="0" anchor="t" bIns="91425" lIns="91425" spcFirstLastPara="1" rIns="91425" wrap="square" tIns="91425">
            <a:noAutofit/>
          </a:bodyPr>
          <a:lstStyle/>
          <a:p>
            <a:pPr indent="0" lvl="0" marL="0" marR="0" rtl="0" algn="ctr">
              <a:lnSpc>
                <a:spcPct val="80000"/>
              </a:lnSpc>
              <a:spcBef>
                <a:spcPts val="0"/>
              </a:spcBef>
              <a:spcAft>
                <a:spcPts val="0"/>
              </a:spcAft>
              <a:buClr>
                <a:srgbClr val="000000"/>
              </a:buClr>
              <a:buSzPts val="2800"/>
              <a:buFont typeface="Arial"/>
              <a:buNone/>
            </a:pPr>
            <a:r>
              <a:rPr b="0" i="0" lang="en" sz="2800" u="none" cap="none" strike="noStrike">
                <a:solidFill>
                  <a:srgbClr val="595959"/>
                </a:solidFill>
                <a:latin typeface="Times New Roman"/>
                <a:ea typeface="Times New Roman"/>
                <a:cs typeface="Times New Roman"/>
                <a:sym typeface="Times New Roman"/>
              </a:rPr>
              <a:t>The negative effects of road salts to human health, environments, and infrastructures.</a:t>
            </a:r>
            <a:endParaRPr b="0" i="0" sz="2800" u="none" cap="none" strike="noStrike">
              <a:solidFill>
                <a:srgbClr val="595959"/>
              </a:solidFill>
              <a:latin typeface="Times New Roman"/>
              <a:ea typeface="Times New Roman"/>
              <a:cs typeface="Times New Roman"/>
              <a:sym typeface="Times New Roman"/>
            </a:endParaRPr>
          </a:p>
        </p:txBody>
      </p:sp>
      <p:sp>
        <p:nvSpPr>
          <p:cNvPr id="72" name="Google Shape;72;g1efd191b55a_0_0"/>
          <p:cNvSpPr txBox="1"/>
          <p:nvPr/>
        </p:nvSpPr>
        <p:spPr>
          <a:xfrm>
            <a:off x="5541775" y="18249563"/>
            <a:ext cx="5789100" cy="778800"/>
          </a:xfrm>
          <a:prstGeom prst="rect">
            <a:avLst/>
          </a:prstGeom>
          <a:noFill/>
          <a:ln>
            <a:noFill/>
          </a:ln>
        </p:spPr>
        <p:txBody>
          <a:bodyPr anchorCtr="0" anchor="t" bIns="91425" lIns="91425" spcFirstLastPara="1" rIns="91425" wrap="square" tIns="91425">
            <a:noAutofit/>
          </a:bodyPr>
          <a:lstStyle/>
          <a:p>
            <a:pPr indent="0" lvl="0" marL="0" marR="0" rtl="0" algn="ctr">
              <a:lnSpc>
                <a:spcPct val="80000"/>
              </a:lnSpc>
              <a:spcBef>
                <a:spcPts val="0"/>
              </a:spcBef>
              <a:spcAft>
                <a:spcPts val="0"/>
              </a:spcAft>
              <a:buClr>
                <a:srgbClr val="000000"/>
              </a:buClr>
              <a:buSzPts val="1100"/>
              <a:buFont typeface="Arial"/>
              <a:buNone/>
            </a:pPr>
            <a:r>
              <a:rPr b="0" i="0" lang="en" sz="2800" u="none" cap="none" strike="noStrike">
                <a:solidFill>
                  <a:srgbClr val="595959"/>
                </a:solidFill>
                <a:latin typeface="Times New Roman"/>
                <a:ea typeface="Times New Roman"/>
                <a:cs typeface="Times New Roman"/>
                <a:sym typeface="Times New Roman"/>
              </a:rPr>
              <a:t>Application of AFPs on road surfaces to prevent ice formation</a:t>
            </a:r>
            <a:endParaRPr b="0" i="0" sz="2800" u="none" cap="none" strike="noStrike">
              <a:solidFill>
                <a:srgbClr val="595959"/>
              </a:solidFill>
              <a:latin typeface="Times New Roman"/>
              <a:ea typeface="Times New Roman"/>
              <a:cs typeface="Times New Roman"/>
              <a:sym typeface="Times New Roman"/>
            </a:endParaRPr>
          </a:p>
        </p:txBody>
      </p:sp>
      <p:cxnSp>
        <p:nvCxnSpPr>
          <p:cNvPr id="73" name="Google Shape;73;g1efd191b55a_0_0"/>
          <p:cNvCxnSpPr>
            <a:endCxn id="74" idx="4"/>
          </p:cNvCxnSpPr>
          <p:nvPr/>
        </p:nvCxnSpPr>
        <p:spPr>
          <a:xfrm rot="10800000">
            <a:off x="6860811" y="17847007"/>
            <a:ext cx="2179500" cy="25800"/>
          </a:xfrm>
          <a:prstGeom prst="straightConnector1">
            <a:avLst/>
          </a:prstGeom>
          <a:noFill/>
          <a:ln cap="flat" cmpd="sng" w="38100">
            <a:solidFill>
              <a:srgbClr val="595959"/>
            </a:solidFill>
            <a:prstDash val="solid"/>
            <a:round/>
            <a:headEnd len="sm" w="sm" type="none"/>
            <a:tailEnd len="sm" w="sm" type="none"/>
          </a:ln>
        </p:spPr>
      </p:cxnSp>
      <p:cxnSp>
        <p:nvCxnSpPr>
          <p:cNvPr id="75" name="Google Shape;75;g1efd191b55a_0_0"/>
          <p:cNvCxnSpPr>
            <a:endCxn id="74" idx="7"/>
          </p:cNvCxnSpPr>
          <p:nvPr/>
        </p:nvCxnSpPr>
        <p:spPr>
          <a:xfrm rot="10800000">
            <a:off x="7356776" y="16887528"/>
            <a:ext cx="1712700" cy="994800"/>
          </a:xfrm>
          <a:prstGeom prst="straightConnector1">
            <a:avLst/>
          </a:prstGeom>
          <a:noFill/>
          <a:ln cap="flat" cmpd="sng" w="38100">
            <a:solidFill>
              <a:srgbClr val="595959"/>
            </a:solidFill>
            <a:prstDash val="solid"/>
            <a:round/>
            <a:headEnd len="sm" w="sm" type="none"/>
            <a:tailEnd len="sm" w="sm" type="none"/>
          </a:ln>
        </p:spPr>
      </p:cxnSp>
      <p:pic>
        <p:nvPicPr>
          <p:cNvPr id="74" name="Google Shape;74;g1efd191b55a_0_0"/>
          <p:cNvPicPr preferRelativeResize="0"/>
          <p:nvPr/>
        </p:nvPicPr>
        <p:blipFill rotWithShape="1">
          <a:blip r:embed="rId12">
            <a:alphaModFix/>
          </a:blip>
          <a:srcRect b="10329" l="13348" r="13348" t="10330"/>
          <a:stretch/>
        </p:blipFill>
        <p:spPr>
          <a:xfrm>
            <a:off x="6159411" y="16722907"/>
            <a:ext cx="1402800" cy="1124100"/>
          </a:xfrm>
          <a:prstGeom prst="ellipse">
            <a:avLst/>
          </a:prstGeom>
          <a:noFill/>
          <a:ln cap="flat" cmpd="sng" w="28575">
            <a:solidFill>
              <a:srgbClr val="595959"/>
            </a:solidFill>
            <a:prstDash val="solid"/>
            <a:round/>
            <a:headEnd len="sm" w="sm" type="none"/>
            <a:tailEnd len="sm" w="sm" type="none"/>
          </a:ln>
        </p:spPr>
      </p:pic>
      <p:sp>
        <p:nvSpPr>
          <p:cNvPr id="76" name="Google Shape;76;g1efd191b55a_0_0"/>
          <p:cNvSpPr txBox="1"/>
          <p:nvPr/>
        </p:nvSpPr>
        <p:spPr>
          <a:xfrm>
            <a:off x="5529827" y="16402367"/>
            <a:ext cx="1035900" cy="61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 sz="1700" u="none" cap="none" strike="noStrike">
                <a:solidFill>
                  <a:srgbClr val="595959"/>
                </a:solidFill>
                <a:latin typeface="Playfair Display Black"/>
                <a:ea typeface="Playfair Display Black"/>
                <a:cs typeface="Playfair Display Black"/>
                <a:sym typeface="Playfair Display Black"/>
              </a:rPr>
              <a:t>AFPs</a:t>
            </a:r>
            <a:endParaRPr b="0" i="0" sz="1700" u="none" cap="none" strike="noStrike">
              <a:solidFill>
                <a:srgbClr val="595959"/>
              </a:solidFill>
              <a:latin typeface="Playfair Display Black"/>
              <a:ea typeface="Playfair Display Black"/>
              <a:cs typeface="Playfair Display Black"/>
              <a:sym typeface="Playfair Display Black"/>
            </a:endParaRPr>
          </a:p>
        </p:txBody>
      </p:sp>
      <p:cxnSp>
        <p:nvCxnSpPr>
          <p:cNvPr id="77" name="Google Shape;77;g1efd191b55a_0_0"/>
          <p:cNvCxnSpPr/>
          <p:nvPr/>
        </p:nvCxnSpPr>
        <p:spPr>
          <a:xfrm>
            <a:off x="23033175" y="5935525"/>
            <a:ext cx="0" cy="7129200"/>
          </a:xfrm>
          <a:prstGeom prst="straightConnector1">
            <a:avLst/>
          </a:prstGeom>
          <a:noFill/>
          <a:ln cap="flat" cmpd="sng" w="9525">
            <a:solidFill>
              <a:srgbClr val="4F81BD"/>
            </a:solidFill>
            <a:prstDash val="solid"/>
            <a:round/>
            <a:headEnd len="sm" w="sm" type="none"/>
            <a:tailEnd len="sm" w="sm" type="none"/>
          </a:ln>
        </p:spPr>
      </p:cxnSp>
      <p:sp>
        <p:nvSpPr>
          <p:cNvPr id="78" name="Google Shape;78;g1efd191b55a_0_0"/>
          <p:cNvSpPr txBox="1"/>
          <p:nvPr/>
        </p:nvSpPr>
        <p:spPr>
          <a:xfrm>
            <a:off x="32610013" y="7111274"/>
            <a:ext cx="4349700" cy="222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2800" u="none" cap="none" strike="noStrike">
                <a:solidFill>
                  <a:schemeClr val="dk1"/>
                </a:solidFill>
                <a:latin typeface="Times New Roman"/>
                <a:ea typeface="Times New Roman"/>
                <a:cs typeface="Times New Roman"/>
                <a:sym typeface="Times New Roman"/>
              </a:rPr>
              <a:t>Our team is comprised of three seniors and one junior. Two seniors are returning, while the other two students are new to the team.</a:t>
            </a:r>
            <a:endParaRPr b="0" i="0" sz="2300" u="none" cap="none" strike="noStrike">
              <a:solidFill>
                <a:schemeClr val="dk2"/>
              </a:solidFill>
              <a:latin typeface="Playfair Display"/>
              <a:ea typeface="Playfair Display"/>
              <a:cs typeface="Playfair Display"/>
              <a:sym typeface="Playfair Display"/>
            </a:endParaRPr>
          </a:p>
        </p:txBody>
      </p:sp>
      <p:pic>
        <p:nvPicPr>
          <p:cNvPr id="79" name="Google Shape;79;g1efd191b55a_0_0"/>
          <p:cNvPicPr preferRelativeResize="0"/>
          <p:nvPr/>
        </p:nvPicPr>
        <p:blipFill rotWithShape="1">
          <a:blip r:embed="rId13">
            <a:alphaModFix/>
          </a:blip>
          <a:srcRect b="6150" l="10220" r="11581" t="17331"/>
          <a:stretch/>
        </p:blipFill>
        <p:spPr>
          <a:xfrm>
            <a:off x="33016385" y="9568461"/>
            <a:ext cx="3096300" cy="1042427"/>
          </a:xfrm>
          <a:prstGeom prst="rect">
            <a:avLst/>
          </a:prstGeom>
          <a:noFill/>
          <a:ln>
            <a:noFill/>
          </a:ln>
        </p:spPr>
      </p:pic>
      <p:sp>
        <p:nvSpPr>
          <p:cNvPr id="80" name="Google Shape;80;g1efd191b55a_0_0"/>
          <p:cNvSpPr txBox="1"/>
          <p:nvPr/>
        </p:nvSpPr>
        <p:spPr>
          <a:xfrm>
            <a:off x="6219642" y="-370412"/>
            <a:ext cx="25519200" cy="2529000"/>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968"/>
              <a:buFont typeface="Arial"/>
              <a:buNone/>
            </a:pPr>
            <a:r>
              <a:rPr b="1" i="0" lang="en" sz="5400" u="none" cap="none" strike="noStrike">
                <a:solidFill>
                  <a:srgbClr val="073763"/>
                </a:solidFill>
                <a:latin typeface="Playfair Display"/>
                <a:ea typeface="Playfair Display"/>
                <a:cs typeface="Playfair Display"/>
                <a:sym typeface="Playfair Display"/>
              </a:rPr>
              <a:t>Road Salt Alternative Using AFPs</a:t>
            </a:r>
            <a:endParaRPr b="1" i="0" sz="5400" u="none" cap="none" strike="noStrike">
              <a:solidFill>
                <a:srgbClr val="073763"/>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chemeClr val="dk1"/>
              </a:buClr>
              <a:buSzPts val="1500"/>
              <a:buFont typeface="Arial"/>
              <a:buNone/>
            </a:pPr>
            <a:r>
              <a:rPr b="0" i="0" lang="en" sz="3000" u="none" cap="none" strike="noStrike">
                <a:solidFill>
                  <a:schemeClr val="dk1"/>
                </a:solidFill>
                <a:latin typeface="Playfair Display"/>
                <a:ea typeface="Playfair Display"/>
                <a:cs typeface="Playfair Display"/>
                <a:sym typeface="Playfair Display"/>
              </a:rPr>
              <a:t>Arsh Goyal, Hyunwoo (Nicole) Pae, James Vacca, Lingzhen (Loretta) Wang, Dr. Beth Pethel, Dr. Becky Meyer (MIT)</a:t>
            </a:r>
            <a:endParaRPr b="0" i="0" sz="3000" u="none" cap="none" strike="noStrike">
              <a:solidFill>
                <a:schemeClr val="dk1"/>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chemeClr val="dk1"/>
              </a:buClr>
              <a:buSzPts val="1500"/>
              <a:buFont typeface="Arial"/>
              <a:buNone/>
            </a:pPr>
            <a:r>
              <a:rPr b="0" i="0" lang="en" sz="3000" u="none" cap="none" strike="noStrike">
                <a:solidFill>
                  <a:schemeClr val="dk1"/>
                </a:solidFill>
                <a:latin typeface="Playfair Display"/>
                <a:ea typeface="Playfair Display"/>
                <a:cs typeface="Playfair Display"/>
                <a:sym typeface="Playfair Display"/>
              </a:rPr>
              <a:t>Western Reserve Academy, Hudson, Ohio</a:t>
            </a:r>
            <a:endParaRPr b="0" i="0" sz="3000" u="none" cap="none" strike="noStrike">
              <a:solidFill>
                <a:srgbClr val="000000"/>
              </a:solidFill>
              <a:latin typeface="Playfair Display"/>
              <a:ea typeface="Playfair Display"/>
              <a:cs typeface="Playfair Display"/>
              <a:sym typeface="Playfair Display"/>
            </a:endParaRPr>
          </a:p>
        </p:txBody>
      </p:sp>
      <p:sp>
        <p:nvSpPr>
          <p:cNvPr id="81" name="Google Shape;81;g1efd191b55a_0_0"/>
          <p:cNvSpPr txBox="1"/>
          <p:nvPr/>
        </p:nvSpPr>
        <p:spPr>
          <a:xfrm>
            <a:off x="28703125" y="15462075"/>
            <a:ext cx="5137800" cy="3742200"/>
          </a:xfrm>
          <a:prstGeom prst="rect">
            <a:avLst/>
          </a:prstGeom>
          <a:noFill/>
          <a:ln cap="flat" cmpd="sng" w="19050">
            <a:solidFill>
              <a:srgbClr val="0B5394"/>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200"/>
              <a:buFont typeface="Arial"/>
              <a:buNone/>
            </a:pPr>
            <a:r>
              <a:rPr b="1" i="0" lang="en" sz="4000" u="none" cap="none" strike="noStrike">
                <a:solidFill>
                  <a:srgbClr val="1F497D"/>
                </a:solidFill>
                <a:latin typeface="Playfair Display"/>
                <a:ea typeface="Playfair Display"/>
                <a:cs typeface="Playfair Display"/>
                <a:sym typeface="Playfair Display"/>
              </a:rPr>
              <a:t>Acknowledgements</a:t>
            </a:r>
            <a:endParaRPr b="1" i="0" sz="4000" u="none" cap="none" strike="noStrike">
              <a:solidFill>
                <a:srgbClr val="1F497D"/>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rgbClr val="000000"/>
              </a:buClr>
              <a:buSzPts val="3200"/>
              <a:buFont typeface="Arial"/>
              <a:buNone/>
            </a:pPr>
            <a:r>
              <a:t/>
            </a:r>
            <a:endParaRPr b="1" i="0" sz="1300" u="none" cap="none" strike="noStrike">
              <a:solidFill>
                <a:srgbClr val="1F497D"/>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chemeClr val="dk1"/>
              </a:buClr>
              <a:buSzPts val="1100"/>
              <a:buFont typeface="Arial"/>
              <a:buNone/>
            </a:pPr>
            <a:r>
              <a:rPr b="0" i="0" lang="en" sz="2800" u="none" cap="none" strike="noStrike">
                <a:solidFill>
                  <a:schemeClr val="dk1"/>
                </a:solidFill>
                <a:latin typeface="Times New Roman"/>
                <a:ea typeface="Times New Roman"/>
                <a:cs typeface="Times New Roman"/>
                <a:sym typeface="Times New Roman"/>
              </a:rPr>
              <a:t>We extend our gratitude to Dr. Beth Pethel for her support and guidance throughout our project and to our mentor Dr. Becky Meyer for sharing her valuable knowledge and experiences.</a:t>
            </a:r>
            <a:endParaRPr b="0" i="0" sz="2304" u="none" cap="none" strike="noStrike">
              <a:solidFill>
                <a:schemeClr val="dk1"/>
              </a:solidFill>
              <a:latin typeface="Calibri"/>
              <a:ea typeface="Calibri"/>
              <a:cs typeface="Calibri"/>
              <a:sym typeface="Calibri"/>
            </a:endParaRPr>
          </a:p>
        </p:txBody>
      </p:sp>
      <p:sp>
        <p:nvSpPr>
          <p:cNvPr id="82" name="Google Shape;82;g1efd191b55a_0_0"/>
          <p:cNvSpPr txBox="1"/>
          <p:nvPr/>
        </p:nvSpPr>
        <p:spPr>
          <a:xfrm>
            <a:off x="17903913" y="13217113"/>
            <a:ext cx="5789100" cy="778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2800" u="none" cap="none" strike="noStrike">
                <a:solidFill>
                  <a:schemeClr val="dk1"/>
                </a:solidFill>
                <a:latin typeface="Times New Roman"/>
                <a:ea typeface="Times New Roman"/>
                <a:cs typeface="Times New Roman"/>
                <a:sym typeface="Times New Roman"/>
              </a:rPr>
              <a:t>Protein Harvesting Procedure</a:t>
            </a:r>
            <a:endParaRPr b="0" i="0" sz="2800" u="none" cap="none" strike="noStrike">
              <a:solidFill>
                <a:schemeClr val="dk1"/>
              </a:solidFill>
              <a:latin typeface="Times New Roman"/>
              <a:ea typeface="Times New Roman"/>
              <a:cs typeface="Times New Roman"/>
              <a:sym typeface="Times New Roman"/>
            </a:endParaRPr>
          </a:p>
        </p:txBody>
      </p:sp>
      <p:pic>
        <p:nvPicPr>
          <p:cNvPr id="83" name="Google Shape;83;g1efd191b55a_0_0"/>
          <p:cNvPicPr preferRelativeResize="0"/>
          <p:nvPr/>
        </p:nvPicPr>
        <p:blipFill rotWithShape="1">
          <a:blip r:embed="rId14">
            <a:alphaModFix/>
          </a:blip>
          <a:srcRect b="8565" l="15176" r="25954" t="9694"/>
          <a:stretch/>
        </p:blipFill>
        <p:spPr>
          <a:xfrm>
            <a:off x="639850" y="9956550"/>
            <a:ext cx="4349750" cy="4305909"/>
          </a:xfrm>
          <a:prstGeom prst="rect">
            <a:avLst/>
          </a:prstGeom>
          <a:noFill/>
          <a:ln>
            <a:noFill/>
          </a:ln>
        </p:spPr>
      </p:pic>
      <p:pic>
        <p:nvPicPr>
          <p:cNvPr id="84" name="Google Shape;84;g1efd191b55a_0_0"/>
          <p:cNvPicPr preferRelativeResize="0"/>
          <p:nvPr/>
        </p:nvPicPr>
        <p:blipFill rotWithShape="1">
          <a:blip r:embed="rId15">
            <a:alphaModFix/>
          </a:blip>
          <a:srcRect b="9187" l="17078" r="22955" t="10991"/>
          <a:stretch/>
        </p:blipFill>
        <p:spPr>
          <a:xfrm rot="5400000">
            <a:off x="29063575" y="7186273"/>
            <a:ext cx="3451249" cy="3445601"/>
          </a:xfrm>
          <a:prstGeom prst="rect">
            <a:avLst/>
          </a:prstGeom>
          <a:noFill/>
          <a:ln>
            <a:noFill/>
          </a:ln>
        </p:spPr>
      </p:pic>
      <p:pic>
        <p:nvPicPr>
          <p:cNvPr id="85" name="Google Shape;85;g1efd191b55a_0_0"/>
          <p:cNvPicPr preferRelativeResize="0"/>
          <p:nvPr/>
        </p:nvPicPr>
        <p:blipFill rotWithShape="1">
          <a:blip r:embed="rId16">
            <a:alphaModFix/>
          </a:blip>
          <a:srcRect b="0" l="0" r="0" t="0"/>
          <a:stretch/>
        </p:blipFill>
        <p:spPr>
          <a:xfrm>
            <a:off x="13803604" y="13767325"/>
            <a:ext cx="12101963" cy="5464598"/>
          </a:xfrm>
          <a:prstGeom prst="rect">
            <a:avLst/>
          </a:prstGeom>
          <a:noFill/>
          <a:ln>
            <a:noFill/>
          </a:ln>
        </p:spPr>
      </p:pic>
      <p:pic>
        <p:nvPicPr>
          <p:cNvPr id="86" name="Google Shape;86;g1efd191b55a_0_0"/>
          <p:cNvPicPr preferRelativeResize="0"/>
          <p:nvPr/>
        </p:nvPicPr>
        <p:blipFill rotWithShape="1">
          <a:blip r:embed="rId17">
            <a:alphaModFix/>
          </a:blip>
          <a:srcRect b="0" l="0" r="0" t="0"/>
          <a:stretch/>
        </p:blipFill>
        <p:spPr>
          <a:xfrm>
            <a:off x="23778211" y="6571675"/>
            <a:ext cx="4306839" cy="3468441"/>
          </a:xfrm>
          <a:prstGeom prst="rect">
            <a:avLst/>
          </a:prstGeom>
          <a:noFill/>
          <a:ln>
            <a:noFill/>
          </a:ln>
        </p:spPr>
      </p:pic>
      <p:sp>
        <p:nvSpPr>
          <p:cNvPr id="87" name="Google Shape;87;g1efd191b55a_0_0"/>
          <p:cNvSpPr txBox="1"/>
          <p:nvPr/>
        </p:nvSpPr>
        <p:spPr>
          <a:xfrm>
            <a:off x="24359414" y="5936713"/>
            <a:ext cx="8565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Times New Roman"/>
                <a:ea typeface="Times New Roman"/>
                <a:cs typeface="Times New Roman"/>
                <a:sym typeface="Times New Roman"/>
              </a:rPr>
              <a:t>Plasmids Designs</a:t>
            </a:r>
            <a:endParaRPr b="0" i="1" sz="2800" u="none" cap="none" strike="noStrike">
              <a:solidFill>
                <a:schemeClr val="dk1"/>
              </a:solidFill>
              <a:latin typeface="Times New Roman"/>
              <a:ea typeface="Times New Roman"/>
              <a:cs typeface="Times New Roman"/>
              <a:sym typeface="Times New Roman"/>
            </a:endParaRPr>
          </a:p>
        </p:txBody>
      </p:sp>
      <p:pic>
        <p:nvPicPr>
          <p:cNvPr id="88" name="Google Shape;88;g1efd191b55a_0_0"/>
          <p:cNvPicPr preferRelativeResize="0"/>
          <p:nvPr/>
        </p:nvPicPr>
        <p:blipFill rotWithShape="1">
          <a:blip r:embed="rId18">
            <a:alphaModFix/>
          </a:blip>
          <a:srcRect b="0" l="0" r="0" t="0"/>
          <a:stretch/>
        </p:blipFill>
        <p:spPr>
          <a:xfrm>
            <a:off x="32948200" y="1936482"/>
            <a:ext cx="4047300" cy="1403268"/>
          </a:xfrm>
          <a:prstGeom prst="rect">
            <a:avLst/>
          </a:prstGeom>
          <a:noFill/>
          <a:ln>
            <a:noFill/>
          </a:ln>
        </p:spPr>
      </p:pic>
      <p:pic>
        <p:nvPicPr>
          <p:cNvPr id="89" name="Google Shape;89;g1efd191b55a_0_0"/>
          <p:cNvPicPr preferRelativeResize="0"/>
          <p:nvPr/>
        </p:nvPicPr>
        <p:blipFill rotWithShape="1">
          <a:blip r:embed="rId19">
            <a:alphaModFix/>
          </a:blip>
          <a:srcRect b="0" l="0" r="0" t="0"/>
          <a:stretch/>
        </p:blipFill>
        <p:spPr>
          <a:xfrm>
            <a:off x="11997200" y="6534600"/>
            <a:ext cx="10772426" cy="6619857"/>
          </a:xfrm>
          <a:prstGeom prst="rect">
            <a:avLst/>
          </a:prstGeom>
          <a:noFill/>
          <a:ln>
            <a:noFill/>
          </a:ln>
        </p:spPr>
      </p:pic>
      <p:sp>
        <p:nvSpPr>
          <p:cNvPr id="90" name="Google Shape;90;g1efd191b55a_0_0"/>
          <p:cNvSpPr txBox="1"/>
          <p:nvPr/>
        </p:nvSpPr>
        <p:spPr>
          <a:xfrm>
            <a:off x="28786400" y="1825775"/>
            <a:ext cx="3851700" cy="279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Times New Roman"/>
                <a:ea typeface="Times New Roman"/>
                <a:cs typeface="Times New Roman"/>
                <a:sym typeface="Times New Roman"/>
              </a:rPr>
              <a:t>We r</a:t>
            </a:r>
            <a:r>
              <a:rPr lang="en" sz="2800">
                <a:latin typeface="Times New Roman"/>
                <a:ea typeface="Times New Roman"/>
                <a:cs typeface="Times New Roman"/>
                <a:sym typeface="Times New Roman"/>
              </a:rPr>
              <a:t>a</a:t>
            </a:r>
            <a:r>
              <a:rPr b="0" i="0" lang="en" sz="2800" u="none" cap="none" strike="noStrike">
                <a:solidFill>
                  <a:srgbClr val="000000"/>
                </a:solidFill>
                <a:latin typeface="Times New Roman"/>
                <a:ea typeface="Times New Roman"/>
                <a:cs typeface="Times New Roman"/>
                <a:sym typeface="Times New Roman"/>
              </a:rPr>
              <a:t>n a gel electrophoresis to verify the purified plasmid DNAs we ha</a:t>
            </a:r>
            <a:r>
              <a:rPr lang="en" sz="2800">
                <a:latin typeface="Times New Roman"/>
                <a:ea typeface="Times New Roman"/>
                <a:cs typeface="Times New Roman"/>
                <a:sym typeface="Times New Roman"/>
              </a:rPr>
              <a:t>d</a:t>
            </a:r>
            <a:r>
              <a:rPr b="0" i="0" lang="en" sz="2800" u="none" cap="none" strike="noStrike">
                <a:solidFill>
                  <a:srgbClr val="000000"/>
                </a:solidFill>
                <a:latin typeface="Times New Roman"/>
                <a:ea typeface="Times New Roman"/>
                <a:cs typeface="Times New Roman"/>
                <a:sym typeface="Times New Roman"/>
              </a:rPr>
              <a:t>. Left to right, we </a:t>
            </a:r>
            <a:r>
              <a:rPr lang="en" sz="2800">
                <a:latin typeface="Times New Roman"/>
                <a:ea typeface="Times New Roman"/>
                <a:cs typeface="Times New Roman"/>
                <a:sym typeface="Times New Roman"/>
              </a:rPr>
              <a:t>had</a:t>
            </a:r>
            <a:r>
              <a:rPr b="0" i="0" lang="en" sz="2800" u="none" cap="none" strike="noStrike">
                <a:solidFill>
                  <a:srgbClr val="000000"/>
                </a:solidFill>
                <a:latin typeface="Times New Roman"/>
                <a:ea typeface="Times New Roman"/>
                <a:cs typeface="Times New Roman"/>
                <a:sym typeface="Times New Roman"/>
              </a:rPr>
              <a:t> the pUS212 (2808 bp), </a:t>
            </a:r>
            <a:r>
              <a:rPr b="0" i="0" lang="en" sz="3600" u="none" cap="none" strike="noStrike">
                <a:solidFill>
                  <a:srgbClr val="404040"/>
                </a:solidFill>
                <a:highlight>
                  <a:srgbClr val="FFFFFF"/>
                </a:highlight>
                <a:latin typeface="Arial"/>
                <a:ea typeface="Arial"/>
                <a:cs typeface="Arial"/>
                <a:sym typeface="Arial"/>
              </a:rPr>
              <a:t>λ</a:t>
            </a:r>
            <a:r>
              <a:rPr b="0" i="0" lang="en" sz="2800" u="none" cap="none" strike="noStrike">
                <a:solidFill>
                  <a:srgbClr val="000000"/>
                </a:solidFill>
                <a:latin typeface="Times New Roman"/>
                <a:ea typeface="Times New Roman"/>
                <a:cs typeface="Times New Roman"/>
                <a:sym typeface="Times New Roman"/>
              </a:rPr>
              <a:t> DNA ladder, and pBAD18-Kan (5437 bp). </a:t>
            </a:r>
            <a:endParaRPr b="0" i="0" sz="1800" u="none" cap="none" strike="noStrike">
              <a:solidFill>
                <a:schemeClr val="dk2"/>
              </a:solidFill>
              <a:latin typeface="Arial"/>
              <a:ea typeface="Arial"/>
              <a:cs typeface="Arial"/>
              <a:sym typeface="Arial"/>
            </a:endParaRPr>
          </a:p>
        </p:txBody>
      </p:sp>
      <p:sp>
        <p:nvSpPr>
          <p:cNvPr id="91" name="Google Shape;91;g1efd191b55a_0_0"/>
          <p:cNvSpPr txBox="1"/>
          <p:nvPr/>
        </p:nvSpPr>
        <p:spPr>
          <a:xfrm>
            <a:off x="32907450" y="3433350"/>
            <a:ext cx="4047300" cy="131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Times New Roman"/>
                <a:ea typeface="Times New Roman"/>
                <a:cs typeface="Times New Roman"/>
                <a:sym typeface="Times New Roman"/>
              </a:rPr>
              <a:t>The concentrations for pBAD18-Kan and pUS212 </a:t>
            </a:r>
            <a:r>
              <a:rPr lang="en" sz="2800">
                <a:latin typeface="Times New Roman"/>
                <a:ea typeface="Times New Roman"/>
                <a:cs typeface="Times New Roman"/>
                <a:sym typeface="Times New Roman"/>
              </a:rPr>
              <a:t>were</a:t>
            </a:r>
            <a:r>
              <a:rPr b="0" i="0" lang="en" sz="2800" u="none" cap="none" strike="noStrike">
                <a:solidFill>
                  <a:srgbClr val="000000"/>
                </a:solidFill>
                <a:latin typeface="Times New Roman"/>
                <a:ea typeface="Times New Roman"/>
                <a:cs typeface="Times New Roman"/>
                <a:sym typeface="Times New Roman"/>
              </a:rPr>
              <a:t> 28.19 ng/μL and 12.33 ng/μL, respectively.</a:t>
            </a:r>
            <a:r>
              <a:rPr b="0" i="0" lang="en" sz="2800" u="none" cap="none" strike="noStrike">
                <a:solidFill>
                  <a:schemeClr val="dk2"/>
                </a:solidFill>
                <a:latin typeface="Arial"/>
                <a:ea typeface="Arial"/>
                <a:cs typeface="Arial"/>
                <a:sym typeface="Arial"/>
              </a:rPr>
              <a:t> </a:t>
            </a:r>
            <a:endParaRPr b="0" i="0" sz="2800" u="none" cap="none" strike="noStrike">
              <a:solidFill>
                <a:schemeClr val="dk2"/>
              </a:solidFill>
              <a:latin typeface="Arial"/>
              <a:ea typeface="Arial"/>
              <a:cs typeface="Arial"/>
              <a:sym typeface="Arial"/>
            </a:endParaRPr>
          </a:p>
        </p:txBody>
      </p:sp>
      <p:pic>
        <p:nvPicPr>
          <p:cNvPr id="92" name="Google Shape;92;g1efd191b55a_0_0"/>
          <p:cNvPicPr preferRelativeResize="0"/>
          <p:nvPr/>
        </p:nvPicPr>
        <p:blipFill rotWithShape="1">
          <a:blip r:embed="rId20">
            <a:alphaModFix/>
          </a:blip>
          <a:srcRect b="0" l="0" r="0" t="0"/>
          <a:stretch/>
        </p:blipFill>
        <p:spPr>
          <a:xfrm>
            <a:off x="34308650" y="16247252"/>
            <a:ext cx="2550852" cy="2529000"/>
          </a:xfrm>
          <a:prstGeom prst="rect">
            <a:avLst/>
          </a:prstGeom>
          <a:noFill/>
          <a:ln>
            <a:noFill/>
          </a:ln>
        </p:spPr>
      </p:pic>
      <p:cxnSp>
        <p:nvCxnSpPr>
          <p:cNvPr id="93" name="Google Shape;93;g1efd191b55a_0_0"/>
          <p:cNvCxnSpPr/>
          <p:nvPr/>
        </p:nvCxnSpPr>
        <p:spPr>
          <a:xfrm>
            <a:off x="32772775" y="1825850"/>
            <a:ext cx="0" cy="3853800"/>
          </a:xfrm>
          <a:prstGeom prst="straightConnector1">
            <a:avLst/>
          </a:prstGeom>
          <a:noFill/>
          <a:ln cap="flat" cmpd="sng" w="9525">
            <a:solidFill>
              <a:srgbClr val="4F81BD"/>
            </a:solidFill>
            <a:prstDash val="solid"/>
            <a:round/>
            <a:headEnd len="sm" w="sm" type="none"/>
            <a:tailEnd len="sm" w="sm" type="none"/>
          </a:ln>
        </p:spPr>
      </p:cxnSp>
      <p:pic>
        <p:nvPicPr>
          <p:cNvPr id="94" name="Google Shape;94;g1efd191b55a_0_0"/>
          <p:cNvPicPr preferRelativeResize="0"/>
          <p:nvPr/>
        </p:nvPicPr>
        <p:blipFill rotWithShape="1">
          <a:blip r:embed="rId21">
            <a:alphaModFix/>
          </a:blip>
          <a:srcRect b="0" l="8315" r="0" t="0"/>
          <a:stretch/>
        </p:blipFill>
        <p:spPr>
          <a:xfrm>
            <a:off x="23416750" y="10025850"/>
            <a:ext cx="4517022" cy="330373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