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21067700" cx="37463400"/>
  <p:notesSz cx="6858000" cy="9144000"/>
  <p:embeddedFontLst>
    <p:embeddedFont>
      <p:font typeface="Playfair Display"/>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11" roundtripDataSignature="AMtx7mjvulUs0GGpjZB5A+2pDuZkzWNf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1" Type="http://customschemas.google.com/relationships/presentationmetadata" Target="metadata"/><Relationship Id="rId10" Type="http://schemas.openxmlformats.org/officeDocument/2006/relationships/font" Target="fonts/PlayfairDispl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layfairDisplay-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PlayfairDisplay-regular.fntdata"/><Relationship Id="rId8" Type="http://schemas.openxmlformats.org/officeDocument/2006/relationships/font" Target="fonts/PlayfairDi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jpg"/><Relationship Id="rId10" Type="http://schemas.openxmlformats.org/officeDocument/2006/relationships/image" Target="../media/image7.png"/><Relationship Id="rId13" Type="http://schemas.openxmlformats.org/officeDocument/2006/relationships/image" Target="../media/image1.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12.gif"/><Relationship Id="rId15" Type="http://schemas.openxmlformats.org/officeDocument/2006/relationships/image" Target="../media/image5.png"/><Relationship Id="rId1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1efd191b55a_0_0"/>
          <p:cNvSpPr txBox="1"/>
          <p:nvPr/>
        </p:nvSpPr>
        <p:spPr>
          <a:xfrm>
            <a:off x="370150" y="1668700"/>
            <a:ext cx="10986900" cy="115974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just">
              <a:lnSpc>
                <a:spcPct val="115000"/>
              </a:lnSpc>
              <a:spcBef>
                <a:spcPts val="0"/>
              </a:spcBef>
              <a:spcAft>
                <a:spcPts val="0"/>
              </a:spcAft>
              <a:buClr>
                <a:schemeClr val="dk1"/>
              </a:buClr>
              <a:buSzPts val="11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Clr>
                <a:schemeClr val="dk1"/>
              </a:buClr>
              <a:buSzPts val="1100"/>
              <a:buFont typeface="Arial"/>
              <a:buNone/>
            </a:pPr>
            <a:r>
              <a:rPr b="0" i="0" lang="en" sz="2800" u="none" cap="none" strike="noStrike">
                <a:solidFill>
                  <a:schemeClr val="dk1"/>
                </a:solidFill>
                <a:latin typeface="Times New Roman"/>
                <a:ea typeface="Times New Roman"/>
                <a:cs typeface="Times New Roman"/>
                <a:sym typeface="Times New Roman"/>
              </a:rPr>
              <a:t>Radioactive metals are natural or synthetic elements that release alpha (α), beta (β), or gamma (γ) rays harmful to both humans and the environment and pose carcinogenic risks to humans. The growth of the uranium mining industry has led to increased amounts of contaminated radioactive wastewater being released into the environment, leading to ecological and public health threats. Our design is a cost-effective and sustainable alternative to traditional wastewater treatment methods. It also offers increased versatility by targeting U(VI) and U(IV). </a:t>
            </a:r>
            <a:r>
              <a:rPr b="0" i="1" lang="en" sz="2800" u="none" cap="none" strike="noStrike">
                <a:solidFill>
                  <a:schemeClr val="dk1"/>
                </a:solidFill>
                <a:latin typeface="Times New Roman"/>
                <a:ea typeface="Times New Roman"/>
                <a:cs typeface="Times New Roman"/>
                <a:sym typeface="Times New Roman"/>
              </a:rPr>
              <a:t>Deinococcus radiodurans</a:t>
            </a:r>
            <a:r>
              <a:rPr b="0" i="0" lang="en" sz="2800" u="none" cap="none" strike="noStrike">
                <a:solidFill>
                  <a:schemeClr val="dk1"/>
                </a:solidFill>
                <a:latin typeface="Times New Roman"/>
                <a:ea typeface="Times New Roman"/>
                <a:cs typeface="Times New Roman"/>
                <a:sym typeface="Times New Roman"/>
              </a:rPr>
              <a:t>, known for its extraordinary genetic repair mechanisms, which allow it to resist extremely high radiation levels, will be engineered as a heavy-metal uranium remediator. Our design introduces a fusion protein construct combining </a:t>
            </a:r>
            <a:r>
              <a:rPr b="0" i="1" lang="en" sz="2800" u="none" cap="none" strike="noStrike">
                <a:solidFill>
                  <a:schemeClr val="dk1"/>
                </a:solidFill>
                <a:latin typeface="Times New Roman"/>
                <a:ea typeface="Times New Roman"/>
                <a:cs typeface="Times New Roman"/>
                <a:sym typeface="Times New Roman"/>
              </a:rPr>
              <a:t>D. radiodurans</a:t>
            </a:r>
            <a:r>
              <a:rPr b="0" i="0" lang="en" sz="2800" u="none" cap="none" strike="noStrike">
                <a:solidFill>
                  <a:schemeClr val="dk1"/>
                </a:solidFill>
                <a:latin typeface="Times New Roman"/>
                <a:ea typeface="Times New Roman"/>
                <a:cs typeface="Times New Roman"/>
                <a:sym typeface="Times New Roman"/>
              </a:rPr>
              <a:t>’ S-layer protein with PhoN, an acid phosphatase enzyme that releases inorganic phosphate (Pi), which reacts with uranium (U) to form a solid uranium-phosphate compound. We will express multiheme </a:t>
            </a:r>
            <a:r>
              <a:rPr b="0" i="1" lang="en" sz="2800" u="none" cap="none" strike="noStrike">
                <a:solidFill>
                  <a:schemeClr val="dk1"/>
                </a:solidFill>
                <a:latin typeface="Times New Roman"/>
                <a:ea typeface="Times New Roman"/>
                <a:cs typeface="Times New Roman"/>
                <a:sym typeface="Times New Roman"/>
              </a:rPr>
              <a:t>c</a:t>
            </a:r>
            <a:r>
              <a:rPr b="0" i="0" lang="en" sz="2800" u="none" cap="none" strike="noStrike">
                <a:solidFill>
                  <a:schemeClr val="dk1"/>
                </a:solidFill>
                <a:latin typeface="Times New Roman"/>
                <a:ea typeface="Times New Roman"/>
                <a:cs typeface="Times New Roman"/>
                <a:sym typeface="Times New Roman"/>
              </a:rPr>
              <a:t>-type cytochromes that reduce uranium from its hexavalent state U(VI) to a less soluble and less toxic tetravalent state U(IV). To enable U(IV) binding, we will also introduce </a:t>
            </a:r>
            <a:r>
              <a:rPr b="0" i="1" lang="en" sz="2800" u="none" cap="none" strike="noStrike">
                <a:solidFill>
                  <a:schemeClr val="dk1"/>
                </a:solidFill>
                <a:latin typeface="Times New Roman"/>
                <a:ea typeface="Times New Roman"/>
                <a:cs typeface="Times New Roman"/>
                <a:sym typeface="Times New Roman"/>
              </a:rPr>
              <a:t>Pelosinus sp.</a:t>
            </a:r>
            <a:r>
              <a:rPr b="0" i="0" lang="en" sz="2800" u="none" cap="none" strike="noStrike">
                <a:solidFill>
                  <a:schemeClr val="dk1"/>
                </a:solidFill>
                <a:latin typeface="Times New Roman"/>
                <a:ea typeface="Times New Roman"/>
                <a:cs typeface="Times New Roman"/>
                <a:sym typeface="Times New Roman"/>
              </a:rPr>
              <a:t> strain UFO1’s uranium binding complex (UBC) encoded by UFO_4202 and UFO_4203. This construct combines bioprecipitation, bioreduction, and uranium binding to enhance the immobilization of uranium in two oxidation states and offers sustainable uranium detoxification and pollutant spread prevention in contaminated environments.</a:t>
            </a:r>
            <a:endParaRPr b="0" i="0" sz="2800" u="none" cap="none" strike="noStrike">
              <a:solidFill>
                <a:srgbClr val="000000"/>
              </a:solidFill>
              <a:latin typeface="Times New Roman"/>
              <a:ea typeface="Times New Roman"/>
              <a:cs typeface="Times New Roman"/>
              <a:sym typeface="Times New Roman"/>
            </a:endParaRPr>
          </a:p>
        </p:txBody>
      </p:sp>
      <p:sp>
        <p:nvSpPr>
          <p:cNvPr id="55" name="Google Shape;55;g1efd191b55a_0_0"/>
          <p:cNvSpPr txBox="1"/>
          <p:nvPr/>
        </p:nvSpPr>
        <p:spPr>
          <a:xfrm>
            <a:off x="370300" y="13306300"/>
            <a:ext cx="10986900" cy="56652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56" name="Google Shape;56;g1efd191b55a_0_0"/>
          <p:cNvSpPr txBox="1"/>
          <p:nvPr/>
        </p:nvSpPr>
        <p:spPr>
          <a:xfrm>
            <a:off x="11611213" y="2067800"/>
            <a:ext cx="16112700" cy="169035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57" name="Google Shape;57;g1efd191b55a_0_0"/>
          <p:cNvSpPr txBox="1"/>
          <p:nvPr/>
        </p:nvSpPr>
        <p:spPr>
          <a:xfrm>
            <a:off x="27978100" y="7638175"/>
            <a:ext cx="9029700" cy="77415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45720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p:txBody>
      </p:sp>
      <p:sp>
        <p:nvSpPr>
          <p:cNvPr id="58" name="Google Shape;58;g1efd191b55a_0_0"/>
          <p:cNvSpPr txBox="1"/>
          <p:nvPr/>
        </p:nvSpPr>
        <p:spPr>
          <a:xfrm>
            <a:off x="27978050" y="15614275"/>
            <a:ext cx="9029700" cy="32961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200"/>
              <a:buFont typeface="Arial"/>
              <a:buNone/>
            </a:pPr>
            <a:r>
              <a:rPr b="1" i="0" lang="en" sz="4000" u="none" cap="none" strike="noStrike">
                <a:solidFill>
                  <a:srgbClr val="1C4587"/>
                </a:solidFill>
                <a:latin typeface="Times New Roman"/>
                <a:ea typeface="Times New Roman"/>
                <a:cs typeface="Times New Roman"/>
                <a:sym typeface="Times New Roman"/>
              </a:rPr>
              <a:t>References and Acknowledgements</a:t>
            </a:r>
            <a:endParaRPr b="1" i="0" sz="4000" u="none" cap="none" strike="noStrike">
              <a:solidFill>
                <a:srgbClr val="1C4587"/>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304"/>
              <a:buFont typeface="Arial"/>
              <a:buNone/>
            </a:pPr>
            <a:r>
              <a:t/>
            </a:r>
            <a:endParaRPr b="1" i="0" sz="4000" u="none" cap="none" strike="noStrike">
              <a:solidFill>
                <a:srgbClr val="1C4587"/>
              </a:solidFill>
              <a:latin typeface="Playfair Display"/>
              <a:ea typeface="Playfair Display"/>
              <a:cs typeface="Playfair Display"/>
              <a:sym typeface="Playfair Display"/>
            </a:endParaRPr>
          </a:p>
        </p:txBody>
      </p:sp>
      <p:pic>
        <p:nvPicPr>
          <p:cNvPr id="59" name="Google Shape;59;g1efd191b55a_0_0"/>
          <p:cNvPicPr preferRelativeResize="0"/>
          <p:nvPr/>
        </p:nvPicPr>
        <p:blipFill rotWithShape="1">
          <a:blip r:embed="rId3">
            <a:alphaModFix/>
          </a:blip>
          <a:srcRect b="-9660" l="0" r="0" t="0"/>
          <a:stretch/>
        </p:blipFill>
        <p:spPr>
          <a:xfrm>
            <a:off x="370151" y="-160664"/>
            <a:ext cx="5663575" cy="2228474"/>
          </a:xfrm>
          <a:prstGeom prst="rect">
            <a:avLst/>
          </a:prstGeom>
          <a:noFill/>
          <a:ln>
            <a:noFill/>
          </a:ln>
        </p:spPr>
      </p:pic>
      <p:sp>
        <p:nvSpPr>
          <p:cNvPr id="60" name="Google Shape;60;g1efd191b55a_0_0"/>
          <p:cNvSpPr txBox="1"/>
          <p:nvPr/>
        </p:nvSpPr>
        <p:spPr>
          <a:xfrm>
            <a:off x="5473700" y="777013"/>
            <a:ext cx="27279600" cy="5055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5800"/>
              <a:buFont typeface="Arial"/>
              <a:buNone/>
            </a:pPr>
            <a:r>
              <a:rPr i="0" lang="en" sz="6100" u="none" cap="none" strike="noStrike">
                <a:solidFill>
                  <a:srgbClr val="1C4587"/>
                </a:solidFill>
                <a:latin typeface="Times New Roman"/>
                <a:ea typeface="Times New Roman"/>
                <a:cs typeface="Times New Roman"/>
                <a:sym typeface="Times New Roman"/>
              </a:rPr>
              <a:t>Remediation of Uranium via a Novel </a:t>
            </a:r>
            <a:r>
              <a:rPr i="1" lang="en" sz="6100" u="none" cap="none" strike="noStrike">
                <a:solidFill>
                  <a:srgbClr val="1C4587"/>
                </a:solidFill>
                <a:latin typeface="Times New Roman"/>
                <a:ea typeface="Times New Roman"/>
                <a:cs typeface="Times New Roman"/>
                <a:sym typeface="Times New Roman"/>
              </a:rPr>
              <a:t>Deinococcus </a:t>
            </a:r>
            <a:r>
              <a:rPr i="1" lang="en" sz="6100" u="none" cap="none" strike="noStrike">
                <a:solidFill>
                  <a:srgbClr val="1C4587"/>
                </a:solidFill>
                <a:latin typeface="Times New Roman"/>
                <a:ea typeface="Times New Roman"/>
                <a:cs typeface="Times New Roman"/>
                <a:sym typeface="Times New Roman"/>
                <a:extLst>
                  <a:ext uri="http://customooxmlschemas.google.com/">
                    <go:slidesCustomData xmlns:go="http://customooxmlschemas.google.com/" textRoundtripDataId="0"/>
                  </a:ext>
                </a:extLst>
              </a:rPr>
              <a:t>radiodurans</a:t>
            </a:r>
            <a:r>
              <a:rPr i="1" lang="en" sz="6100" u="none" cap="none" strike="noStrike">
                <a:solidFill>
                  <a:srgbClr val="1C4587"/>
                </a:solidFill>
                <a:latin typeface="Times New Roman"/>
                <a:ea typeface="Times New Roman"/>
                <a:cs typeface="Times New Roman"/>
                <a:sym typeface="Times New Roman"/>
              </a:rPr>
              <a:t> </a:t>
            </a:r>
            <a:r>
              <a:rPr i="0" lang="en" sz="6100" u="none" cap="none" strike="noStrike">
                <a:solidFill>
                  <a:srgbClr val="1C4587"/>
                </a:solidFill>
                <a:latin typeface="Times New Roman"/>
                <a:ea typeface="Times New Roman"/>
                <a:cs typeface="Times New Roman"/>
                <a:sym typeface="Times New Roman"/>
              </a:rPr>
              <a:t>Construct</a:t>
            </a:r>
            <a:endParaRPr i="0" sz="6100" u="none" cap="none" strike="noStrike">
              <a:solidFill>
                <a:srgbClr val="1C4587"/>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600"/>
              <a:buFont typeface="Arial"/>
              <a:buNone/>
            </a:pPr>
            <a:r>
              <a:rPr i="0" lang="en" sz="2600" u="none" cap="none" strike="noStrike">
                <a:solidFill>
                  <a:srgbClr val="000000"/>
                </a:solidFill>
                <a:latin typeface="Times New Roman"/>
                <a:ea typeface="Times New Roman"/>
                <a:cs typeface="Times New Roman"/>
                <a:sym typeface="Times New Roman"/>
              </a:rPr>
              <a:t>Isabella Haslinger Johnson, Sofia Kovačević, Aparajita Shimpi, Lingzhen Wang, Wen Xiao, Dr. Beth Pethel, </a:t>
            </a:r>
            <a:r>
              <a:rPr lang="en" sz="2600">
                <a:latin typeface="Times New Roman"/>
                <a:ea typeface="Times New Roman"/>
                <a:cs typeface="Times New Roman"/>
                <a:sym typeface="Times New Roman"/>
              </a:rPr>
              <a:t>Dr. </a:t>
            </a:r>
            <a:r>
              <a:rPr i="0" lang="en" sz="2600" u="none" cap="none" strike="noStrike">
                <a:solidFill>
                  <a:srgbClr val="000000"/>
                </a:solidFill>
                <a:latin typeface="Times New Roman"/>
                <a:ea typeface="Times New Roman"/>
                <a:cs typeface="Times New Roman"/>
                <a:sym typeface="Times New Roman"/>
              </a:rPr>
              <a:t>Jason Boock (Miami University)</a:t>
            </a:r>
            <a:endParaRPr i="0" sz="26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600"/>
              <a:buFont typeface="Arial"/>
              <a:buNone/>
            </a:pPr>
            <a:r>
              <a:rPr i="0" lang="en" sz="2600" u="none" cap="none" strike="noStrike">
                <a:solidFill>
                  <a:srgbClr val="000000"/>
                </a:solidFill>
                <a:latin typeface="Times New Roman"/>
                <a:ea typeface="Times New Roman"/>
                <a:cs typeface="Times New Roman"/>
                <a:sym typeface="Times New Roman"/>
              </a:rPr>
              <a:t>Western Reserve Academy, Hudson, OH, USA</a:t>
            </a:r>
            <a:endParaRPr i="0" sz="2600" u="none" cap="none" strike="noStrike">
              <a:solidFill>
                <a:srgbClr val="000000"/>
              </a:solidFill>
              <a:latin typeface="Times New Roman"/>
              <a:ea typeface="Times New Roman"/>
              <a:cs typeface="Times New Roman"/>
              <a:sym typeface="Times New Roman"/>
            </a:endParaRPr>
          </a:p>
        </p:txBody>
      </p:sp>
      <p:sp>
        <p:nvSpPr>
          <p:cNvPr id="61" name="Google Shape;61;g1efd191b55a_0_0"/>
          <p:cNvSpPr txBox="1"/>
          <p:nvPr/>
        </p:nvSpPr>
        <p:spPr>
          <a:xfrm>
            <a:off x="11706325" y="2044700"/>
            <a:ext cx="16017600" cy="521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rgbClr val="1C4587"/>
                </a:solidFill>
                <a:latin typeface="Times New Roman"/>
                <a:ea typeface="Times New Roman"/>
                <a:cs typeface="Times New Roman"/>
                <a:sym typeface="Times New Roman"/>
              </a:rPr>
              <a:t>Workflow of Genetic Engineering for Uranium Bioremediation</a:t>
            </a:r>
            <a:endParaRPr b="1" i="0" sz="2800" u="none" cap="none" strike="noStrike">
              <a:solidFill>
                <a:srgbClr val="1C4587"/>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t/>
            </a:r>
            <a:endParaRPr b="1" i="0" sz="800" u="none" cap="none" strike="noStrike">
              <a:solidFill>
                <a:srgbClr val="1C4587"/>
              </a:solidFill>
              <a:latin typeface="Times New Roman"/>
              <a:ea typeface="Times New Roman"/>
              <a:cs typeface="Times New Roman"/>
              <a:sym typeface="Times New Roman"/>
            </a:endParaRPr>
          </a:p>
          <a:p>
            <a:pPr indent="-406400" lvl="0" marL="457200" marR="0" rtl="0" algn="l">
              <a:lnSpc>
                <a:spcPct val="100000"/>
              </a:lnSpc>
              <a:spcBef>
                <a:spcPts val="0"/>
              </a:spcBef>
              <a:spcAft>
                <a:spcPts val="0"/>
              </a:spcAft>
              <a:buClr>
                <a:schemeClr val="dk1"/>
              </a:buClr>
              <a:buSzPts val="2800"/>
              <a:buFont typeface="Times New Roman"/>
              <a:buAutoNum type="arabicPeriod"/>
            </a:pP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1"/>
                  </a:ext>
                </a:extLst>
              </a:rPr>
              <a:t>Three Components for Enhanced Uranium Remediation</a:t>
            </a:r>
            <a:endParaRPr b="0" i="0"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2"/>
                </a:ext>
              </a:extLst>
            </a:endParaRPr>
          </a:p>
          <a:p>
            <a:pPr indent="-406400" lvl="1" marL="914400" marR="0" rtl="0" algn="l">
              <a:lnSpc>
                <a:spcPct val="100000"/>
              </a:lnSpc>
              <a:spcBef>
                <a:spcPts val="0"/>
              </a:spcBef>
              <a:spcAft>
                <a:spcPts val="0"/>
              </a:spcAft>
              <a:buClr>
                <a:schemeClr val="dk1"/>
              </a:buClr>
              <a:buSzPts val="2800"/>
              <a:buFont typeface="Times New Roman"/>
              <a:buAutoNum type="alphaLcPeriod"/>
            </a:pP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3"/>
                  </a:ext>
                </a:extLst>
              </a:rPr>
              <a:t>Uranium </a:t>
            </a:r>
            <a:r>
              <a:rPr b="1"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4"/>
                  </a:ext>
                </a:extLst>
              </a:rPr>
              <a:t>Reduction </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5"/>
                  </a:ext>
                </a:extLst>
              </a:rPr>
              <a:t>via Multiheme c-Type Cytochromes: enables the reduction of uranium from its hexavalent state (U(VI)) to its less soluble and less toxic tetravalent form (U(IV)).</a:t>
            </a:r>
            <a:endParaRPr b="0" i="0"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6"/>
                </a:ext>
              </a:extLst>
            </a:endParaRPr>
          </a:p>
          <a:p>
            <a:pPr indent="-406400" lvl="1" marL="914400" marR="0" rtl="0" algn="l">
              <a:lnSpc>
                <a:spcPct val="100000"/>
              </a:lnSpc>
              <a:spcBef>
                <a:spcPts val="0"/>
              </a:spcBef>
              <a:spcAft>
                <a:spcPts val="0"/>
              </a:spcAft>
              <a:buClr>
                <a:schemeClr val="dk1"/>
              </a:buClr>
              <a:buSzPts val="2800"/>
              <a:buFont typeface="Times New Roman"/>
              <a:buAutoNum type="alphaLcPeriod"/>
            </a:pP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7"/>
                  </a:ext>
                </a:extLst>
              </a:rPr>
              <a:t>Uranium </a:t>
            </a:r>
            <a:r>
              <a:rPr b="1"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8"/>
                  </a:ext>
                </a:extLst>
              </a:rPr>
              <a:t>Mineralization </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9"/>
                  </a:ext>
                </a:extLst>
              </a:rPr>
              <a:t>by</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10"/>
                  </a:ext>
                </a:extLst>
              </a:rPr>
              <a:t> </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11"/>
                  </a:ext>
                </a:extLst>
              </a:rPr>
              <a:t>Fusion Protein: combines </a:t>
            </a:r>
            <a:r>
              <a:rPr b="0" i="1"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12"/>
                  </a:ext>
                </a:extLst>
              </a:rPr>
              <a:t>D. radiodurans</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13"/>
                  </a:ext>
                </a:extLst>
              </a:rPr>
              <a:t>’ S-layer protein with PhoN, an acid phosphatase enzyme. PhoN facilitates the release of inorganic phosphate (Pi), which reacts with uranium to form insoluble uranium-phosphate compounds, aiding in accumulation</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14"/>
                  </a:ext>
                </a:extLst>
              </a:rPr>
              <a:t>.</a:t>
            </a:r>
            <a:endParaRPr b="0" i="0"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15"/>
                </a:ext>
              </a:extLst>
            </a:endParaRPr>
          </a:p>
          <a:p>
            <a:pPr indent="-406400" lvl="1" marL="914400" marR="0" rtl="0" algn="l">
              <a:lnSpc>
                <a:spcPct val="100000"/>
              </a:lnSpc>
              <a:spcBef>
                <a:spcPts val="0"/>
              </a:spcBef>
              <a:spcAft>
                <a:spcPts val="0"/>
              </a:spcAft>
              <a:buClr>
                <a:schemeClr val="dk1"/>
              </a:buClr>
              <a:buSzPts val="2800"/>
              <a:buFont typeface="Times New Roman"/>
              <a:buAutoNum type="alphaLcPeriod"/>
            </a:pP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16"/>
                  </a:ext>
                </a:extLst>
              </a:rPr>
              <a:t>Uranium </a:t>
            </a:r>
            <a:r>
              <a:rPr b="1"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17"/>
                  </a:ext>
                </a:extLst>
              </a:rPr>
              <a:t>Accumulation</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18"/>
                  </a:ext>
                </a:extLst>
              </a:rPr>
              <a:t> via </a:t>
            </a:r>
            <a:r>
              <a:rPr b="0" i="1"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19"/>
                  </a:ext>
                </a:extLst>
              </a:rPr>
              <a:t>Pelosinus sp.</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20"/>
                  </a:ext>
                </a:extLst>
              </a:rPr>
              <a:t> UBC System: introduce </a:t>
            </a:r>
            <a:r>
              <a:rPr b="0" i="1"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21"/>
                  </a:ext>
                </a:extLst>
              </a:rPr>
              <a:t>Pelosinus sp.</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22"/>
                  </a:ext>
                </a:extLst>
              </a:rPr>
              <a:t> Strain UFO1’s UBC, encoded by UFO_4202 and UFO_4203, which strengthens the uranium sequestration ability. </a:t>
            </a:r>
            <a:endParaRPr b="0" i="0"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23"/>
                </a:ext>
              </a:extLst>
            </a:endParaRPr>
          </a:p>
          <a:p>
            <a:pPr indent="-406400" lvl="0" marL="457200" marR="0" rtl="0" algn="l">
              <a:lnSpc>
                <a:spcPct val="100000"/>
              </a:lnSpc>
              <a:spcBef>
                <a:spcPts val="0"/>
              </a:spcBef>
              <a:spcAft>
                <a:spcPts val="0"/>
              </a:spcAft>
              <a:buClr>
                <a:schemeClr val="dk1"/>
              </a:buClr>
              <a:buSzPts val="2800"/>
              <a:buFont typeface="Playfair Display Medium"/>
              <a:buAutoNum type="arabicPeriod"/>
            </a:pP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24"/>
                  </a:ext>
                </a:extLst>
              </a:rPr>
              <a:t>Chassis – </a:t>
            </a:r>
            <a:r>
              <a:rPr b="0" i="1"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25"/>
                  </a:ext>
                </a:extLst>
              </a:rPr>
              <a:t>Deinococcus radiodurans</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26"/>
                  </a:ext>
                </a:extLst>
              </a:rPr>
              <a:t>: Chosen</a:t>
            </a:r>
            <a:r>
              <a:rPr b="0" i="0" lang="en" sz="2800" u="none" cap="none" strike="noStrike">
                <a:solidFill>
                  <a:schemeClr val="dk1"/>
                </a:solidFill>
                <a:latin typeface="Times New Roman"/>
                <a:ea typeface="Times New Roman"/>
                <a:cs typeface="Times New Roman"/>
                <a:sym typeface="Times New Roman"/>
              </a:rPr>
              <a:t> for its exceptional radiation resistance and genetic repair capacity, providing a robust platform for uranium bioremediation in radioactive wastewater environments.</a:t>
            </a:r>
            <a:endParaRPr b="0" i="0" sz="2800" u="none" cap="none" strike="noStrike">
              <a:solidFill>
                <a:schemeClr val="dk1"/>
              </a:solidFill>
              <a:latin typeface="Times New Roman"/>
              <a:ea typeface="Times New Roman"/>
              <a:cs typeface="Times New Roman"/>
              <a:sym typeface="Times New Roman"/>
            </a:endParaRPr>
          </a:p>
        </p:txBody>
      </p:sp>
      <p:pic>
        <p:nvPicPr>
          <p:cNvPr id="62" name="Google Shape;62;g1efd191b55a_0_0"/>
          <p:cNvPicPr preferRelativeResize="0"/>
          <p:nvPr/>
        </p:nvPicPr>
        <p:blipFill rotWithShape="1">
          <a:blip r:embed="rId4">
            <a:alphaModFix/>
          </a:blip>
          <a:srcRect b="3334" l="2581" r="0" t="4294"/>
          <a:stretch/>
        </p:blipFill>
        <p:spPr>
          <a:xfrm>
            <a:off x="11831750" y="7755725"/>
            <a:ext cx="10735199" cy="4407575"/>
          </a:xfrm>
          <a:prstGeom prst="rect">
            <a:avLst/>
          </a:prstGeom>
          <a:noFill/>
          <a:ln>
            <a:noFill/>
          </a:ln>
        </p:spPr>
      </p:pic>
      <p:pic>
        <p:nvPicPr>
          <p:cNvPr id="63" name="Google Shape;63;g1efd191b55a_0_0"/>
          <p:cNvPicPr preferRelativeResize="0"/>
          <p:nvPr/>
        </p:nvPicPr>
        <p:blipFill rotWithShape="1">
          <a:blip r:embed="rId5">
            <a:alphaModFix/>
          </a:blip>
          <a:srcRect b="0" l="1283" r="0" t="3138"/>
          <a:stretch/>
        </p:blipFill>
        <p:spPr>
          <a:xfrm>
            <a:off x="27730450" y="2509439"/>
            <a:ext cx="9525001" cy="4954711"/>
          </a:xfrm>
          <a:prstGeom prst="rect">
            <a:avLst/>
          </a:prstGeom>
          <a:noFill/>
          <a:ln>
            <a:noFill/>
          </a:ln>
        </p:spPr>
      </p:pic>
      <p:sp>
        <p:nvSpPr>
          <p:cNvPr id="64" name="Google Shape;64;g1efd191b55a_0_0"/>
          <p:cNvSpPr txBox="1"/>
          <p:nvPr/>
        </p:nvSpPr>
        <p:spPr>
          <a:xfrm>
            <a:off x="13993500" y="7155300"/>
            <a:ext cx="11469600" cy="7509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rgbClr val="1C4587"/>
                </a:solidFill>
                <a:latin typeface="Times New Roman"/>
                <a:ea typeface="Times New Roman"/>
                <a:cs typeface="Times New Roman"/>
                <a:sym typeface="Times New Roman"/>
              </a:rPr>
              <a:t>Plasmids Construction and </a:t>
            </a:r>
            <a:r>
              <a:rPr b="1" i="0" lang="en" sz="2800" u="none" cap="none" strike="noStrike">
                <a:solidFill>
                  <a:srgbClr val="1C4587"/>
                </a:solidFill>
                <a:latin typeface="Times New Roman"/>
                <a:ea typeface="Times New Roman"/>
                <a:cs typeface="Times New Roman"/>
                <a:sym typeface="Times New Roman"/>
                <a:extLst>
                  <a:ext uri="http://customooxmlschemas.google.com/">
                    <go:slidesCustomData xmlns:go="http://customooxmlschemas.google.com/" textRoundtripDataId="27"/>
                  </a:ext>
                </a:extLst>
              </a:rPr>
              <a:t>Transformation</a:t>
            </a:r>
            <a:r>
              <a:rPr b="1" i="0" lang="en" sz="2800" u="none" cap="none" strike="noStrike">
                <a:solidFill>
                  <a:srgbClr val="1C4587"/>
                </a:solidFill>
                <a:latin typeface="Times New Roman"/>
                <a:ea typeface="Times New Roman"/>
                <a:cs typeface="Times New Roman"/>
                <a:sym typeface="Times New Roman"/>
              </a:rPr>
              <a:t> into </a:t>
            </a:r>
            <a:r>
              <a:rPr b="1" i="1" lang="en" sz="2800" u="none" cap="none" strike="noStrike">
                <a:solidFill>
                  <a:srgbClr val="1C4587"/>
                </a:solidFill>
                <a:latin typeface="Times New Roman"/>
                <a:ea typeface="Times New Roman"/>
                <a:cs typeface="Times New Roman"/>
                <a:sym typeface="Times New Roman"/>
              </a:rPr>
              <a:t>D. radiodurans</a:t>
            </a:r>
            <a:endParaRPr b="0" i="1" sz="2800" u="none" cap="none" strike="noStrike">
              <a:solidFill>
                <a:srgbClr val="000000"/>
              </a:solidFill>
              <a:latin typeface="Times New Roman"/>
              <a:ea typeface="Times New Roman"/>
              <a:cs typeface="Times New Roman"/>
              <a:sym typeface="Times New Roman"/>
            </a:endParaRPr>
          </a:p>
        </p:txBody>
      </p:sp>
      <p:pic>
        <p:nvPicPr>
          <p:cNvPr id="65" name="Google Shape;65;g1efd191b55a_0_0"/>
          <p:cNvPicPr preferRelativeResize="0"/>
          <p:nvPr/>
        </p:nvPicPr>
        <p:blipFill rotWithShape="1">
          <a:blip r:embed="rId6">
            <a:alphaModFix/>
          </a:blip>
          <a:srcRect b="-4876" l="0" r="-4876" t="0"/>
          <a:stretch/>
        </p:blipFill>
        <p:spPr>
          <a:xfrm>
            <a:off x="23947276" y="8636164"/>
            <a:ext cx="3445675" cy="3445675"/>
          </a:xfrm>
          <a:prstGeom prst="rect">
            <a:avLst/>
          </a:prstGeom>
          <a:noFill/>
          <a:ln>
            <a:noFill/>
          </a:ln>
        </p:spPr>
      </p:pic>
      <p:sp>
        <p:nvSpPr>
          <p:cNvPr id="66" name="Google Shape;66;g1efd191b55a_0_0"/>
          <p:cNvSpPr/>
          <p:nvPr/>
        </p:nvSpPr>
        <p:spPr>
          <a:xfrm>
            <a:off x="26314250" y="10911475"/>
            <a:ext cx="1231200" cy="1251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7" name="Google Shape;67;g1efd191b55a_0_0"/>
          <p:cNvCxnSpPr/>
          <p:nvPr/>
        </p:nvCxnSpPr>
        <p:spPr>
          <a:xfrm>
            <a:off x="22398376" y="10144801"/>
            <a:ext cx="1773600" cy="9300"/>
          </a:xfrm>
          <a:prstGeom prst="straightConnector1">
            <a:avLst/>
          </a:prstGeom>
          <a:noFill/>
          <a:ln cap="flat" cmpd="sng" w="38100">
            <a:solidFill>
              <a:schemeClr val="dk2"/>
            </a:solidFill>
            <a:prstDash val="solid"/>
            <a:round/>
            <a:headEnd len="sm" w="sm" type="none"/>
            <a:tailEnd len="med" w="med" type="triangle"/>
          </a:ln>
        </p:spPr>
      </p:cxnSp>
      <p:cxnSp>
        <p:nvCxnSpPr>
          <p:cNvPr id="68" name="Google Shape;68;g1efd191b55a_0_0"/>
          <p:cNvCxnSpPr/>
          <p:nvPr/>
        </p:nvCxnSpPr>
        <p:spPr>
          <a:xfrm>
            <a:off x="11595100" y="12621300"/>
            <a:ext cx="16126800" cy="44400"/>
          </a:xfrm>
          <a:prstGeom prst="straightConnector1">
            <a:avLst/>
          </a:prstGeom>
          <a:noFill/>
          <a:ln cap="flat" cmpd="sng" w="9525">
            <a:solidFill>
              <a:srgbClr val="595959"/>
            </a:solidFill>
            <a:prstDash val="solid"/>
            <a:round/>
            <a:headEnd len="sm" w="sm" type="none"/>
            <a:tailEnd len="sm" w="sm" type="none"/>
          </a:ln>
        </p:spPr>
      </p:cxnSp>
      <p:sp>
        <p:nvSpPr>
          <p:cNvPr id="69" name="Google Shape;69;g1efd191b55a_0_0"/>
          <p:cNvSpPr txBox="1"/>
          <p:nvPr/>
        </p:nvSpPr>
        <p:spPr>
          <a:xfrm>
            <a:off x="32998700" y="8321825"/>
            <a:ext cx="4047300" cy="49254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We are a new team made up of</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28"/>
                  </a:ext>
                </a:extLst>
              </a:rPr>
              <a:t> </a:t>
            </a:r>
            <a:r>
              <a:rPr lang="en" sz="2800">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29"/>
                  </a:ext>
                </a:extLst>
              </a:rPr>
              <a:t>five </a:t>
            </a:r>
            <a:r>
              <a:rPr b="0" i="0" lang="en" sz="2800"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30"/>
                  </a:ext>
                </a:extLst>
              </a:rPr>
              <a:t>m</a:t>
            </a:r>
            <a:r>
              <a:rPr b="0" i="0" lang="en" sz="2800" u="none" cap="none" strike="noStrike">
                <a:solidFill>
                  <a:schemeClr val="dk1"/>
                </a:solidFill>
                <a:latin typeface="Times New Roman"/>
                <a:ea typeface="Times New Roman"/>
                <a:cs typeface="Times New Roman"/>
                <a:sym typeface="Times New Roman"/>
              </a:rPr>
              <a:t>embers from Western Reserve Academy. All of us have a love for biology and creative minds connecting us to synthetic biology, which is why we are excited to create novel designs. New students will join us this spring.</a:t>
            </a:r>
            <a:endParaRPr b="0" i="0" sz="2800" u="none" cap="none" strike="noStrike">
              <a:solidFill>
                <a:schemeClr val="dk2"/>
              </a:solidFill>
              <a:latin typeface="Times New Roman"/>
              <a:ea typeface="Times New Roman"/>
              <a:cs typeface="Times New Roman"/>
              <a:sym typeface="Times New Roman"/>
            </a:endParaRPr>
          </a:p>
        </p:txBody>
      </p:sp>
      <p:sp>
        <p:nvSpPr>
          <p:cNvPr id="70" name="Google Shape;70;g1efd191b55a_0_0"/>
          <p:cNvSpPr txBox="1"/>
          <p:nvPr/>
        </p:nvSpPr>
        <p:spPr>
          <a:xfrm>
            <a:off x="28058550" y="13180750"/>
            <a:ext cx="8873100" cy="20934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 sz="4000" u="none" cap="none" strike="noStrike">
                <a:solidFill>
                  <a:srgbClr val="1C4587"/>
                </a:solidFill>
                <a:latin typeface="Times New Roman"/>
                <a:ea typeface="Times New Roman"/>
                <a:cs typeface="Times New Roman"/>
                <a:sym typeface="Times New Roman"/>
              </a:rPr>
              <a:t>   Next Steps</a:t>
            </a:r>
            <a:endParaRPr b="1" i="0" sz="3000" u="none" cap="none" strike="noStrike">
              <a:solidFill>
                <a:schemeClr val="dk1"/>
              </a:solidFill>
              <a:latin typeface="Times New Roman"/>
              <a:ea typeface="Times New Roman"/>
              <a:cs typeface="Times New Roman"/>
              <a:sym typeface="Times New Roman"/>
            </a:endParaRPr>
          </a:p>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Validate the expression of the proteins in </a:t>
            </a:r>
            <a:r>
              <a:rPr b="0" i="1" lang="en" sz="2800" u="none" cap="none" strike="noStrike">
                <a:solidFill>
                  <a:schemeClr val="dk1"/>
                </a:solidFill>
                <a:latin typeface="Times New Roman"/>
                <a:ea typeface="Times New Roman"/>
                <a:cs typeface="Times New Roman"/>
                <a:sym typeface="Times New Roman"/>
              </a:rPr>
              <a:t>D. radiodurans</a:t>
            </a:r>
            <a:r>
              <a:rPr b="0" i="0" lang="en" sz="2800" u="none" cap="none" strike="noStrike">
                <a:solidFill>
                  <a:schemeClr val="dk1"/>
                </a:solidFill>
                <a:latin typeface="Times New Roman"/>
                <a:ea typeface="Times New Roman"/>
                <a:cs typeface="Times New Roman"/>
                <a:sym typeface="Times New Roman"/>
              </a:rPr>
              <a:t>.</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Test the effectiveness of </a:t>
            </a:r>
            <a:r>
              <a:rPr b="0" i="1" lang="en" sz="2800" u="none" cap="none" strike="noStrike">
                <a:solidFill>
                  <a:schemeClr val="dk1"/>
                </a:solidFill>
                <a:latin typeface="Times New Roman"/>
                <a:ea typeface="Times New Roman"/>
                <a:cs typeface="Times New Roman"/>
                <a:sym typeface="Times New Roman"/>
              </a:rPr>
              <a:t>D. radiodurans</a:t>
            </a:r>
            <a:r>
              <a:rPr b="0" i="0" lang="en" sz="2800" u="none" cap="none" strike="noStrike">
                <a:solidFill>
                  <a:schemeClr val="dk1"/>
                </a:solidFill>
                <a:latin typeface="Times New Roman"/>
                <a:ea typeface="Times New Roman"/>
                <a:cs typeface="Times New Roman"/>
                <a:sym typeface="Times New Roman"/>
              </a:rPr>
              <a:t> to</a:t>
            </a:r>
            <a:r>
              <a:rPr b="0" i="1" lang="en" sz="2800" u="none" cap="none" strike="noStrike">
                <a:solidFill>
                  <a:schemeClr val="dk1"/>
                </a:solidFill>
                <a:latin typeface="Times New Roman"/>
                <a:ea typeface="Times New Roman"/>
                <a:cs typeface="Times New Roman"/>
                <a:sym typeface="Times New Roman"/>
              </a:rPr>
              <a:t> </a:t>
            </a:r>
            <a:r>
              <a:rPr b="0" i="0" lang="en" sz="2800" u="none" cap="none" strike="noStrike">
                <a:solidFill>
                  <a:schemeClr val="dk1"/>
                </a:solidFill>
                <a:latin typeface="Times New Roman"/>
                <a:ea typeface="Times New Roman"/>
                <a:cs typeface="Times New Roman"/>
                <a:sym typeface="Times New Roman"/>
              </a:rPr>
              <a:t>mineralize, reduce, and accumulate uranium. </a:t>
            </a:r>
            <a:endParaRPr b="0" i="0" sz="7300" u="none" cap="none" strike="noStrike">
              <a:solidFill>
                <a:schemeClr val="dk2"/>
              </a:solidFill>
              <a:latin typeface="Arial"/>
              <a:ea typeface="Arial"/>
              <a:cs typeface="Arial"/>
              <a:sym typeface="Arial"/>
            </a:endParaRPr>
          </a:p>
        </p:txBody>
      </p:sp>
      <p:pic>
        <p:nvPicPr>
          <p:cNvPr id="71" name="Google Shape;71;g1efd191b55a_0_0"/>
          <p:cNvPicPr preferRelativeResize="0"/>
          <p:nvPr/>
        </p:nvPicPr>
        <p:blipFill rotWithShape="1">
          <a:blip r:embed="rId7">
            <a:alphaModFix/>
          </a:blip>
          <a:srcRect b="0" l="2410" r="0" t="2362"/>
          <a:stretch/>
        </p:blipFill>
        <p:spPr>
          <a:xfrm>
            <a:off x="11645625" y="13103400"/>
            <a:ext cx="16017601" cy="5417311"/>
          </a:xfrm>
          <a:prstGeom prst="rect">
            <a:avLst/>
          </a:prstGeom>
          <a:noFill/>
          <a:ln>
            <a:noFill/>
          </a:ln>
        </p:spPr>
      </p:pic>
      <p:sp>
        <p:nvSpPr>
          <p:cNvPr id="72" name="Google Shape;72;g1efd191b55a_0_0"/>
          <p:cNvSpPr txBox="1"/>
          <p:nvPr/>
        </p:nvSpPr>
        <p:spPr>
          <a:xfrm>
            <a:off x="14235050" y="12781763"/>
            <a:ext cx="11469600" cy="7509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rgbClr val="1C4587"/>
                </a:solidFill>
                <a:latin typeface="Times New Roman"/>
                <a:ea typeface="Times New Roman"/>
                <a:cs typeface="Times New Roman"/>
                <a:sym typeface="Times New Roman"/>
              </a:rPr>
              <a:t>Building and Testing Procedures</a:t>
            </a:r>
            <a:endParaRPr b="0" i="1" sz="2800" u="none" cap="none" strike="noStrike">
              <a:solidFill>
                <a:schemeClr val="dk1"/>
              </a:solidFill>
              <a:latin typeface="Times New Roman"/>
              <a:ea typeface="Times New Roman"/>
              <a:cs typeface="Times New Roman"/>
              <a:sym typeface="Times New Roman"/>
            </a:endParaRPr>
          </a:p>
        </p:txBody>
      </p:sp>
      <p:sp>
        <p:nvSpPr>
          <p:cNvPr id="73" name="Google Shape;73;g1efd191b55a_0_0"/>
          <p:cNvSpPr txBox="1"/>
          <p:nvPr/>
        </p:nvSpPr>
        <p:spPr>
          <a:xfrm>
            <a:off x="28242150" y="16570825"/>
            <a:ext cx="5663700" cy="2339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We’d like to thank Dr. Beth Pethel for guiding our project and our mentor Dr. Jason Boock for his expertise and advice.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
        <p:nvSpPr>
          <p:cNvPr id="74" name="Google Shape;74;g1efd191b55a_0_0"/>
          <p:cNvSpPr txBox="1"/>
          <p:nvPr/>
        </p:nvSpPr>
        <p:spPr>
          <a:xfrm>
            <a:off x="496000" y="13306300"/>
            <a:ext cx="107352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rgbClr val="1C4587"/>
                </a:solidFill>
                <a:latin typeface="Times New Roman"/>
                <a:ea typeface="Times New Roman"/>
                <a:cs typeface="Times New Roman"/>
                <a:sym typeface="Times New Roman"/>
              </a:rPr>
              <a:t>Background</a:t>
            </a:r>
            <a:endParaRPr i="0" sz="2800" u="none" cap="none" strike="noStrike">
              <a:solidFill>
                <a:schemeClr val="dk1"/>
              </a:solidFill>
              <a:latin typeface="Times New Roman"/>
              <a:ea typeface="Times New Roman"/>
              <a:cs typeface="Times New Roman"/>
              <a:sym typeface="Times New Roman"/>
            </a:endParaRPr>
          </a:p>
        </p:txBody>
      </p:sp>
      <p:sp>
        <p:nvSpPr>
          <p:cNvPr id="75" name="Google Shape;75;g1efd191b55a_0_0"/>
          <p:cNvSpPr txBox="1"/>
          <p:nvPr/>
        </p:nvSpPr>
        <p:spPr>
          <a:xfrm>
            <a:off x="343600" y="13954300"/>
            <a:ext cx="10986900" cy="4925400"/>
          </a:xfrm>
          <a:prstGeom prst="rect">
            <a:avLst/>
          </a:prstGeom>
          <a:noFill/>
          <a:ln>
            <a:noFill/>
          </a:ln>
        </p:spPr>
        <p:txBody>
          <a:bodyPr anchorCtr="0" anchor="ctr" bIns="91425" lIns="91425" spcFirstLastPara="1" rIns="91425" wrap="square" tIns="91425">
            <a:spAutoFit/>
          </a:bodyPr>
          <a:lstStyle/>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Uranium’s human health impacts: kidney toxicity, respiratory diseases, and increased cancer risks.</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Uranium’s environmental impacts: toxic effects on aquatic life and making water sources unsafe for human consumption.</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just">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Current uranium remediation, such as membrane filtration, persulfate reduction, and electrocoagulation require large amounts of electricity to operate continuously. The equipment and material necessary to utilize these methods, namely ion exchange resins and photocatalytic reactors, are expensive to manufacture and maintain.</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just">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Continuous monitoring of pH, temperature, and contamination levels requires skilled labor, adding to operational costs.</a:t>
            </a:r>
            <a:endParaRPr b="0" i="0" sz="2800" u="none" cap="none" strike="noStrike">
              <a:solidFill>
                <a:schemeClr val="dk1"/>
              </a:solidFill>
              <a:latin typeface="Times New Roman"/>
              <a:ea typeface="Times New Roman"/>
              <a:cs typeface="Times New Roman"/>
              <a:sym typeface="Times New Roman"/>
            </a:endParaRPr>
          </a:p>
        </p:txBody>
      </p:sp>
      <p:pic>
        <p:nvPicPr>
          <p:cNvPr id="76" name="Google Shape;76;g1efd191b55a_0_0"/>
          <p:cNvPicPr preferRelativeResize="0"/>
          <p:nvPr/>
        </p:nvPicPr>
        <p:blipFill rotWithShape="1">
          <a:blip r:embed="rId8">
            <a:alphaModFix/>
          </a:blip>
          <a:srcRect b="9063" l="10358" r="8525" t="9055"/>
          <a:stretch/>
        </p:blipFill>
        <p:spPr>
          <a:xfrm>
            <a:off x="34222525" y="16342225"/>
            <a:ext cx="2317750" cy="2339700"/>
          </a:xfrm>
          <a:prstGeom prst="rect">
            <a:avLst/>
          </a:prstGeom>
          <a:noFill/>
          <a:ln>
            <a:noFill/>
          </a:ln>
        </p:spPr>
      </p:pic>
      <p:sp>
        <p:nvSpPr>
          <p:cNvPr id="77" name="Google Shape;77;g1efd191b55a_0_0"/>
          <p:cNvSpPr txBox="1"/>
          <p:nvPr/>
        </p:nvSpPr>
        <p:spPr>
          <a:xfrm>
            <a:off x="29645650" y="2067800"/>
            <a:ext cx="58851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rgbClr val="1C4587"/>
                </a:solidFill>
                <a:latin typeface="Times New Roman"/>
                <a:ea typeface="Times New Roman"/>
                <a:cs typeface="Times New Roman"/>
                <a:sym typeface="Times New Roman"/>
              </a:rPr>
              <a:t>Overview of Uranium Remediation</a:t>
            </a:r>
            <a:endParaRPr b="0" i="0" sz="2800" u="none" cap="none" strike="noStrike">
              <a:solidFill>
                <a:srgbClr val="000000"/>
              </a:solidFill>
              <a:latin typeface="Times New Roman"/>
              <a:ea typeface="Times New Roman"/>
              <a:cs typeface="Times New Roman"/>
              <a:sym typeface="Times New Roman"/>
            </a:endParaRPr>
          </a:p>
        </p:txBody>
      </p:sp>
      <p:sp>
        <p:nvSpPr>
          <p:cNvPr id="78" name="Google Shape;78;g1efd191b55a_0_0"/>
          <p:cNvSpPr txBox="1"/>
          <p:nvPr/>
        </p:nvSpPr>
        <p:spPr>
          <a:xfrm>
            <a:off x="4363600" y="1668700"/>
            <a:ext cx="30000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rgbClr val="1C4587"/>
                </a:solidFill>
                <a:latin typeface="Times New Roman"/>
                <a:ea typeface="Times New Roman"/>
                <a:cs typeface="Times New Roman"/>
                <a:sym typeface="Times New Roman"/>
              </a:rPr>
              <a:t>Abstract</a:t>
            </a:r>
            <a:endParaRPr b="1" i="0" sz="4000" u="none" cap="none" strike="noStrike">
              <a:solidFill>
                <a:srgbClr val="1C4587"/>
              </a:solidFill>
              <a:latin typeface="Times New Roman"/>
              <a:ea typeface="Times New Roman"/>
              <a:cs typeface="Times New Roman"/>
              <a:sym typeface="Times New Roman"/>
            </a:endParaRPr>
          </a:p>
        </p:txBody>
      </p:sp>
      <p:pic>
        <p:nvPicPr>
          <p:cNvPr id="79" name="Google Shape;79;g1efd191b55a_0_0"/>
          <p:cNvPicPr preferRelativeResize="0"/>
          <p:nvPr/>
        </p:nvPicPr>
        <p:blipFill rotWithShape="1">
          <a:blip r:embed="rId9">
            <a:alphaModFix/>
          </a:blip>
          <a:srcRect b="23700" l="20555" r="22009" t="16055"/>
          <a:stretch/>
        </p:blipFill>
        <p:spPr>
          <a:xfrm>
            <a:off x="28141725" y="8407575"/>
            <a:ext cx="4816125" cy="4687250"/>
          </a:xfrm>
          <a:prstGeom prst="rect">
            <a:avLst/>
          </a:prstGeom>
          <a:solidFill>
            <a:srgbClr val="A4C2F4"/>
          </a:solidFill>
          <a:ln>
            <a:noFill/>
          </a:ln>
        </p:spPr>
      </p:pic>
      <p:sp>
        <p:nvSpPr>
          <p:cNvPr id="80" name="Google Shape;80;g1efd191b55a_0_0"/>
          <p:cNvSpPr txBox="1"/>
          <p:nvPr/>
        </p:nvSpPr>
        <p:spPr>
          <a:xfrm>
            <a:off x="30207850" y="7607088"/>
            <a:ext cx="4760700" cy="80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4000" u="none" cap="none" strike="noStrike">
                <a:solidFill>
                  <a:srgbClr val="1C4587"/>
                </a:solidFill>
                <a:latin typeface="Times New Roman"/>
                <a:ea typeface="Times New Roman"/>
                <a:cs typeface="Times New Roman"/>
                <a:sym typeface="Times New Roman"/>
              </a:rPr>
              <a:t>  Team Content</a:t>
            </a:r>
            <a:endParaRPr i="0" sz="7300" u="none" cap="none" strike="noStrike">
              <a:solidFill>
                <a:schemeClr val="dk2"/>
              </a:solidFill>
              <a:latin typeface="Times New Roman"/>
              <a:ea typeface="Times New Roman"/>
              <a:cs typeface="Times New Roman"/>
              <a:sym typeface="Times New Roman"/>
            </a:endParaRPr>
          </a:p>
        </p:txBody>
      </p:sp>
      <p:pic>
        <p:nvPicPr>
          <p:cNvPr id="81" name="Google Shape;81;g1efd191b55a_0_0"/>
          <p:cNvPicPr preferRelativeResize="0"/>
          <p:nvPr/>
        </p:nvPicPr>
        <p:blipFill rotWithShape="1">
          <a:blip r:embed="rId10">
            <a:alphaModFix/>
          </a:blip>
          <a:srcRect b="12033" l="0" r="0" t="13551"/>
          <a:stretch/>
        </p:blipFill>
        <p:spPr>
          <a:xfrm>
            <a:off x="17121555" y="19456639"/>
            <a:ext cx="5073884" cy="1054827"/>
          </a:xfrm>
          <a:prstGeom prst="rect">
            <a:avLst/>
          </a:prstGeom>
          <a:noFill/>
          <a:ln>
            <a:noFill/>
          </a:ln>
        </p:spPr>
      </p:pic>
      <p:pic>
        <p:nvPicPr>
          <p:cNvPr id="82" name="Google Shape;82;g1efd191b55a_0_0"/>
          <p:cNvPicPr preferRelativeResize="0"/>
          <p:nvPr/>
        </p:nvPicPr>
        <p:blipFill rotWithShape="1">
          <a:blip r:embed="rId11">
            <a:alphaModFix/>
          </a:blip>
          <a:srcRect b="23600" l="9561" r="11287" t="23329"/>
          <a:stretch/>
        </p:blipFill>
        <p:spPr>
          <a:xfrm>
            <a:off x="11173296" y="19201379"/>
            <a:ext cx="4590863" cy="1565348"/>
          </a:xfrm>
          <a:prstGeom prst="rect">
            <a:avLst/>
          </a:prstGeom>
          <a:noFill/>
          <a:ln>
            <a:noFill/>
          </a:ln>
        </p:spPr>
      </p:pic>
      <p:pic>
        <p:nvPicPr>
          <p:cNvPr id="83" name="Google Shape;83;g1efd191b55a_0_0"/>
          <p:cNvPicPr preferRelativeResize="0"/>
          <p:nvPr/>
        </p:nvPicPr>
        <p:blipFill rotWithShape="1">
          <a:blip r:embed="rId12">
            <a:alphaModFix/>
          </a:blip>
          <a:srcRect b="0" l="0" r="0" t="0"/>
          <a:stretch/>
        </p:blipFill>
        <p:spPr>
          <a:xfrm>
            <a:off x="31940613" y="19239439"/>
            <a:ext cx="3849562" cy="1489301"/>
          </a:xfrm>
          <a:prstGeom prst="rect">
            <a:avLst/>
          </a:prstGeom>
          <a:noFill/>
          <a:ln>
            <a:noFill/>
          </a:ln>
        </p:spPr>
      </p:pic>
      <p:pic>
        <p:nvPicPr>
          <p:cNvPr id="84" name="Google Shape;84;g1efd191b55a_0_0"/>
          <p:cNvPicPr preferRelativeResize="0"/>
          <p:nvPr/>
        </p:nvPicPr>
        <p:blipFill rotWithShape="1">
          <a:blip r:embed="rId13">
            <a:alphaModFix/>
          </a:blip>
          <a:srcRect b="0" l="0" r="0" t="0"/>
          <a:stretch/>
        </p:blipFill>
        <p:spPr>
          <a:xfrm>
            <a:off x="7761119" y="19201328"/>
            <a:ext cx="1772316" cy="1720278"/>
          </a:xfrm>
          <a:prstGeom prst="rect">
            <a:avLst/>
          </a:prstGeom>
          <a:noFill/>
          <a:ln>
            <a:noFill/>
          </a:ln>
        </p:spPr>
      </p:pic>
      <p:pic>
        <p:nvPicPr>
          <p:cNvPr id="85" name="Google Shape;85;g1efd191b55a_0_0"/>
          <p:cNvPicPr preferRelativeResize="0"/>
          <p:nvPr/>
        </p:nvPicPr>
        <p:blipFill rotWithShape="1">
          <a:blip r:embed="rId14">
            <a:alphaModFix/>
          </a:blip>
          <a:srcRect b="0" l="0" r="7621" t="0"/>
          <a:stretch/>
        </p:blipFill>
        <p:spPr>
          <a:xfrm>
            <a:off x="1673468" y="19201297"/>
            <a:ext cx="4447836" cy="1565389"/>
          </a:xfrm>
          <a:prstGeom prst="rect">
            <a:avLst/>
          </a:prstGeom>
          <a:noFill/>
          <a:ln>
            <a:noFill/>
          </a:ln>
        </p:spPr>
      </p:pic>
      <p:pic>
        <p:nvPicPr>
          <p:cNvPr id="86" name="Google Shape;86;g1efd191b55a_0_0"/>
          <p:cNvPicPr preferRelativeResize="0"/>
          <p:nvPr/>
        </p:nvPicPr>
        <p:blipFill rotWithShape="1">
          <a:blip r:embed="rId15">
            <a:alphaModFix/>
          </a:blip>
          <a:srcRect b="0" l="0" r="0" t="0"/>
          <a:stretch/>
        </p:blipFill>
        <p:spPr>
          <a:xfrm>
            <a:off x="23552839" y="19239378"/>
            <a:ext cx="6718249" cy="14892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