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hbgAJ/ruAlEJwjg2B/0eHiYqJk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1pPr>
            <a:lvl2pPr indent="0" lvl="1"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2pPr>
            <a:lvl3pPr indent="0" lvl="2"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3pPr>
            <a:lvl4pPr indent="0" lvl="3"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4pPr>
            <a:lvl5pPr indent="0" lvl="4"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5pPr>
            <a:lvl6pPr indent="0" lvl="5"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6pPr>
            <a:lvl7pPr indent="0" lvl="6"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7pPr>
            <a:lvl8pPr indent="0" lvl="7"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8pPr>
            <a:lvl9pPr indent="0" lvl="8" marL="0" algn="r">
              <a:lnSpc>
                <a:spcPct val="100000"/>
              </a:lnSpc>
              <a:spcBef>
                <a:spcPts val="0"/>
              </a:spcBef>
              <a:spcAft>
                <a:spcPts val="0"/>
              </a:spcAft>
              <a:buSzPts val="4096"/>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doi.org/10.3390/antiox10050683" TargetMode="External"/><Relationship Id="rId4" Type="http://schemas.openxmlformats.org/officeDocument/2006/relationships/image" Target="../media/image4.png"/><Relationship Id="rId11" Type="http://schemas.openxmlformats.org/officeDocument/2006/relationships/image" Target="../media/image8.jpg"/><Relationship Id="rId10" Type="http://schemas.openxmlformats.org/officeDocument/2006/relationships/image" Target="../media/image5.png"/><Relationship Id="rId9" Type="http://schemas.openxmlformats.org/officeDocument/2006/relationships/image" Target="../media/image6.png"/><Relationship Id="rId5" Type="http://schemas.openxmlformats.org/officeDocument/2006/relationships/image" Target="../media/image1.png"/><Relationship Id="rId6" Type="http://schemas.openxmlformats.org/officeDocument/2006/relationships/image" Target="../media/image7.jpg"/><Relationship Id="rId7" Type="http://schemas.openxmlformats.org/officeDocument/2006/relationships/image" Target="../media/image3.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1361351" y="2648175"/>
            <a:ext cx="10176900" cy="54105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Abstract</a:t>
            </a:r>
            <a:endParaRPr b="1" sz="3277"/>
          </a:p>
          <a:p>
            <a:pPr indent="0" lvl="0" marL="0" marR="0" rtl="0" algn="l">
              <a:lnSpc>
                <a:spcPct val="100000"/>
              </a:lnSpc>
              <a:spcBef>
                <a:spcPts val="0"/>
              </a:spcBef>
              <a:spcAft>
                <a:spcPts val="0"/>
              </a:spcAft>
              <a:buNone/>
            </a:pPr>
            <a:r>
              <a:rPr lang="en" sz="2977"/>
              <a:t>Shinorine, a UV-absorbing </a:t>
            </a:r>
            <a:r>
              <a:rPr lang="en" sz="2977"/>
              <a:t>compound</a:t>
            </a:r>
            <a:r>
              <a:rPr lang="en" sz="2977"/>
              <a:t>, is synthesized from sedoheptulose 7-phosphate via for key genes, with Ava_3855 facilitating its final </a:t>
            </a:r>
            <a:r>
              <a:rPr lang="en" sz="2977"/>
              <a:t>conversion</a:t>
            </a:r>
            <a:r>
              <a:rPr lang="en" sz="2977"/>
              <a:t>. To express it in E. coli BL21(DE3), genes are inserted into a plasmid (e.g., pET18) using Golden Gate or Gibson Assembly and induced via the T7 promote</a:t>
            </a:r>
            <a:r>
              <a:rPr lang="en" sz="2977"/>
              <a:t>r. Co-expression with Scytonemin enhances UV </a:t>
            </a:r>
            <a:r>
              <a:rPr lang="en" sz="2977"/>
              <a:t>protection. This bioengineered alternative to chemical sunscreens offers a sustainable, water-soluble solution while </a:t>
            </a:r>
            <a:r>
              <a:rPr lang="en" sz="2977"/>
              <a:t>addressing</a:t>
            </a:r>
            <a:r>
              <a:rPr lang="en" sz="2977"/>
              <a:t> regulatory and </a:t>
            </a:r>
            <a:r>
              <a:rPr lang="en" sz="2977"/>
              <a:t>ethical</a:t>
            </a:r>
            <a:r>
              <a:rPr lang="en" sz="2977"/>
              <a:t> concerns</a:t>
            </a:r>
            <a:endParaRPr b="0" i="0" sz="2977" u="none" cap="none" strike="noStrike">
              <a:solidFill>
                <a:srgbClr val="000000"/>
              </a:solidFill>
              <a:latin typeface="Arial"/>
              <a:ea typeface="Arial"/>
              <a:cs typeface="Arial"/>
              <a:sym typeface="Arial"/>
            </a:endParaRPr>
          </a:p>
        </p:txBody>
      </p:sp>
      <p:sp>
        <p:nvSpPr>
          <p:cNvPr id="55" name="Google Shape;55;p1"/>
          <p:cNvSpPr txBox="1"/>
          <p:nvPr/>
        </p:nvSpPr>
        <p:spPr>
          <a:xfrm>
            <a:off x="8681900" y="0"/>
            <a:ext cx="19675200" cy="2529000"/>
          </a:xfrm>
          <a:prstGeom prst="rect">
            <a:avLst/>
          </a:prstGeom>
          <a:noFill/>
          <a:ln>
            <a:noFill/>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lang="en" sz="3596"/>
              <a:t>Genetic Engineering of E.coli BL21(DE3) for Sustainable Shinorine-Based UV Protection</a:t>
            </a:r>
            <a:endParaRPr b="1" i="0" sz="3596"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rPr lang="en" sz="3086">
                <a:solidFill>
                  <a:schemeClr val="dk1"/>
                </a:solidFill>
              </a:rPr>
              <a:t>Eli Andry, Samved Gazzala, </a:t>
            </a:r>
            <a:r>
              <a:rPr lang="en" sz="3086"/>
              <a:t>Hannah Hagen, Saranya Mekala, Aarav Patel, Vibhi Rathor,</a:t>
            </a:r>
            <a:r>
              <a:rPr lang="en" sz="3086">
                <a:solidFill>
                  <a:schemeClr val="dk1"/>
                </a:solidFill>
              </a:rPr>
              <a:t>Prabha Sigamani, Mateusz Skoplak, Claire Wright, </a:t>
            </a:r>
            <a:r>
              <a:rPr lang="en" sz="3086"/>
              <a:t>Yue Zhuang, </a:t>
            </a:r>
            <a:endParaRPr sz="3086"/>
          </a:p>
          <a:p>
            <a:pPr indent="0" lvl="0" marL="0" marR="0" rtl="0" algn="ctr">
              <a:lnSpc>
                <a:spcPct val="100000"/>
              </a:lnSpc>
              <a:spcBef>
                <a:spcPts val="0"/>
              </a:spcBef>
              <a:spcAft>
                <a:spcPts val="0"/>
              </a:spcAft>
              <a:buNone/>
            </a:pPr>
            <a:r>
              <a:rPr lang="en" sz="3086"/>
              <a:t>Stephen Nelson (Teacher)</a:t>
            </a:r>
            <a:r>
              <a:rPr b="0" i="0" lang="en" sz="3086" u="none" cap="none" strike="noStrike">
                <a:solidFill>
                  <a:srgbClr val="000000"/>
                </a:solidFill>
                <a:latin typeface="Arial"/>
                <a:ea typeface="Arial"/>
                <a:cs typeface="Arial"/>
                <a:sym typeface="Arial"/>
              </a:rPr>
              <a:t>, </a:t>
            </a:r>
            <a:r>
              <a:rPr lang="en" sz="3086"/>
              <a:t>Rebecca C. Meyer, PhD</a:t>
            </a:r>
            <a:r>
              <a:rPr b="0" i="0" lang="en" sz="3086" u="none" cap="none" strike="noStrike">
                <a:solidFill>
                  <a:srgbClr val="000000"/>
                </a:solidFill>
                <a:latin typeface="Arial"/>
                <a:ea typeface="Arial"/>
                <a:cs typeface="Arial"/>
                <a:sym typeface="Arial"/>
              </a:rPr>
              <a:t> (Mentor - </a:t>
            </a:r>
            <a:r>
              <a:rPr lang="en" sz="3086"/>
              <a:t>MIT</a:t>
            </a:r>
            <a:r>
              <a:rPr b="0" i="0" lang="en" sz="3086" u="none" cap="none" strike="noStrike">
                <a:solidFill>
                  <a:srgbClr val="000000"/>
                </a:solidFill>
                <a:latin typeface="Arial"/>
                <a:ea typeface="Arial"/>
                <a:cs typeface="Arial"/>
                <a:sym typeface="Arial"/>
              </a:rPr>
              <a:t>)</a:t>
            </a:r>
            <a:endParaRPr b="0" i="0" sz="3086"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rPr lang="en" sz="3286"/>
              <a:t>North Forsyth HS</a:t>
            </a:r>
            <a:r>
              <a:rPr b="0" i="0" lang="en" sz="3286" u="none" cap="none" strike="noStrike">
                <a:solidFill>
                  <a:srgbClr val="000000"/>
                </a:solidFill>
                <a:latin typeface="Arial"/>
                <a:ea typeface="Arial"/>
                <a:cs typeface="Arial"/>
                <a:sym typeface="Arial"/>
              </a:rPr>
              <a:t>, </a:t>
            </a:r>
            <a:r>
              <a:rPr lang="en" sz="3286"/>
              <a:t>Cumming</a:t>
            </a:r>
            <a:r>
              <a:rPr b="0" i="0" lang="en" sz="3286" u="none" cap="none" strike="noStrike">
                <a:solidFill>
                  <a:srgbClr val="000000"/>
                </a:solidFill>
                <a:latin typeface="Arial"/>
                <a:ea typeface="Arial"/>
                <a:cs typeface="Arial"/>
                <a:sym typeface="Arial"/>
              </a:rPr>
              <a:t>, </a:t>
            </a:r>
            <a:r>
              <a:rPr lang="en" sz="3286"/>
              <a:t>GA</a:t>
            </a:r>
            <a:r>
              <a:rPr b="0" i="0" lang="en" sz="3286" u="none" cap="none" strike="noStrike">
                <a:solidFill>
                  <a:srgbClr val="000000"/>
                </a:solidFill>
                <a:latin typeface="Arial"/>
                <a:ea typeface="Arial"/>
                <a:cs typeface="Arial"/>
                <a:sym typeface="Arial"/>
              </a:rPr>
              <a:t>, </a:t>
            </a:r>
            <a:r>
              <a:rPr lang="en" sz="3286"/>
              <a:t>USA</a:t>
            </a:r>
            <a:endParaRPr b="0" i="0" sz="3286" u="none" cap="none" strike="noStrike">
              <a:solidFill>
                <a:srgbClr val="000000"/>
              </a:solidFill>
              <a:latin typeface="Arial"/>
              <a:ea typeface="Arial"/>
              <a:cs typeface="Arial"/>
              <a:sym typeface="Arial"/>
            </a:endParaRPr>
          </a:p>
        </p:txBody>
      </p:sp>
      <p:sp>
        <p:nvSpPr>
          <p:cNvPr id="56" name="Google Shape;56;p1"/>
          <p:cNvSpPr txBox="1"/>
          <p:nvPr/>
        </p:nvSpPr>
        <p:spPr>
          <a:xfrm>
            <a:off x="1311806" y="8459095"/>
            <a:ext cx="10176891" cy="9960623"/>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Introduction/Background</a:t>
            </a:r>
            <a:endParaRPr b="1" i="0" sz="3277"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t/>
            </a:r>
            <a:endParaRPr b="0" i="0" sz="2867" u="none" cap="none" strike="noStrike">
              <a:solidFill>
                <a:schemeClr val="dk1"/>
              </a:solidFill>
              <a:latin typeface="Calibri"/>
              <a:ea typeface="Calibri"/>
              <a:cs typeface="Calibri"/>
              <a:sym typeface="Calibri"/>
            </a:endParaRPr>
          </a:p>
          <a:p>
            <a:pPr indent="0" lvl="0" marL="457200" marR="0" rtl="0" algn="ctr">
              <a:lnSpc>
                <a:spcPct val="100000"/>
              </a:lnSpc>
              <a:spcBef>
                <a:spcPts val="0"/>
              </a:spcBef>
              <a:spcAft>
                <a:spcPts val="0"/>
              </a:spcAft>
              <a:buNone/>
            </a:pPr>
            <a:r>
              <a:rPr lang="en" sz="2867">
                <a:solidFill>
                  <a:schemeClr val="dk1"/>
                </a:solidFill>
                <a:latin typeface="Calibri"/>
                <a:ea typeface="Calibri"/>
                <a:cs typeface="Calibri"/>
                <a:sym typeface="Calibri"/>
              </a:rPr>
              <a:t>Modern day sunscreen utilizes chemicals such as oxybenzone and octinoxate. These chemicals are able to seep into the skin and cause issues such as cancer from the oxybenzone and </a:t>
            </a:r>
            <a:r>
              <a:rPr lang="en" sz="2867">
                <a:solidFill>
                  <a:schemeClr val="dk1"/>
                </a:solidFill>
                <a:latin typeface="Calibri"/>
                <a:ea typeface="Calibri"/>
                <a:cs typeface="Calibri"/>
                <a:sym typeface="Calibri"/>
              </a:rPr>
              <a:t>hormone</a:t>
            </a:r>
            <a:r>
              <a:rPr lang="en" sz="2867">
                <a:solidFill>
                  <a:schemeClr val="dk1"/>
                </a:solidFill>
                <a:latin typeface="Calibri"/>
                <a:ea typeface="Calibri"/>
                <a:cs typeface="Calibri"/>
                <a:sym typeface="Calibri"/>
              </a:rPr>
              <a:t> issues in animals from the octinoxate. The claims of oxybenzone is supported by the FDA while the </a:t>
            </a:r>
            <a:r>
              <a:rPr lang="en" sz="2867">
                <a:solidFill>
                  <a:schemeClr val="dk1"/>
                </a:solidFill>
                <a:latin typeface="Calibri"/>
                <a:ea typeface="Calibri"/>
                <a:cs typeface="Calibri"/>
                <a:sym typeface="Calibri"/>
              </a:rPr>
              <a:t>octinoxate</a:t>
            </a:r>
            <a:r>
              <a:rPr lang="en" sz="2867">
                <a:solidFill>
                  <a:schemeClr val="dk1"/>
                </a:solidFill>
                <a:latin typeface="Calibri"/>
                <a:ea typeface="Calibri"/>
                <a:cs typeface="Calibri"/>
                <a:sym typeface="Calibri"/>
              </a:rPr>
              <a:t> results are </a:t>
            </a:r>
            <a:r>
              <a:rPr lang="en" sz="2867">
                <a:solidFill>
                  <a:schemeClr val="dk1"/>
                </a:solidFill>
                <a:latin typeface="Calibri"/>
                <a:ea typeface="Calibri"/>
                <a:cs typeface="Calibri"/>
                <a:sym typeface="Calibri"/>
              </a:rPr>
              <a:t>supported</a:t>
            </a:r>
            <a:r>
              <a:rPr lang="en" sz="2867">
                <a:solidFill>
                  <a:schemeClr val="dk1"/>
                </a:solidFill>
                <a:latin typeface="Calibri"/>
                <a:ea typeface="Calibri"/>
                <a:cs typeface="Calibri"/>
                <a:sym typeface="Calibri"/>
              </a:rPr>
              <a:t> by EWG. Although such issues </a:t>
            </a:r>
            <a:r>
              <a:rPr lang="en" sz="2867">
                <a:solidFill>
                  <a:schemeClr val="dk1"/>
                </a:solidFill>
                <a:latin typeface="Calibri"/>
                <a:ea typeface="Calibri"/>
                <a:cs typeface="Calibri"/>
                <a:sym typeface="Calibri"/>
              </a:rPr>
              <a:t>arise</a:t>
            </a:r>
            <a:r>
              <a:rPr lang="en" sz="2867">
                <a:solidFill>
                  <a:schemeClr val="dk1"/>
                </a:solidFill>
                <a:latin typeface="Calibri"/>
                <a:ea typeface="Calibri"/>
                <a:cs typeface="Calibri"/>
                <a:sym typeface="Calibri"/>
              </a:rPr>
              <a:t> from chemical-using sunscreens, alternatives that incorporate natural substances exist to protect one’s self and the environment, these being oils like coconut oil. Although these options have some capabilities, their level of protection is much lower than what sunscreen uses, The Mayo Clinic claims coconut oil only blocks 20% of UV rays. However naturally produced sunscreen such as shinorine, found in creatures like red algae and cyanobacteria, are able to protect their skin from the harsh rays produced by the sun. In our research we will inspect how to create a production of shinorine from such bacterium to use in sunscreen as an alternative to chemically created products, and how to create a sunscreen that can consistently emit the shinorine on the user to protect them.</a:t>
            </a:r>
            <a:endParaRPr sz="2867">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3277" u="none" cap="none" strike="noStrike">
              <a:solidFill>
                <a:srgbClr val="000000"/>
              </a:solidFill>
              <a:highlight>
                <a:schemeClr val="accent6"/>
              </a:highlight>
              <a:latin typeface="Arial"/>
              <a:ea typeface="Arial"/>
              <a:cs typeface="Arial"/>
              <a:sym typeface="Arial"/>
            </a:endParaRPr>
          </a:p>
        </p:txBody>
      </p:sp>
      <p:sp>
        <p:nvSpPr>
          <p:cNvPr id="57" name="Google Shape;57;p1"/>
          <p:cNvSpPr txBox="1"/>
          <p:nvPr/>
        </p:nvSpPr>
        <p:spPr>
          <a:xfrm>
            <a:off x="12003247" y="2648175"/>
            <a:ext cx="11661300" cy="157482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t/>
            </a:r>
            <a:endParaRPr b="1" sz="3277">
              <a:highlight>
                <a:schemeClr val="accent6"/>
              </a:highlight>
            </a:endParaRPr>
          </a:p>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Science Content</a:t>
            </a:r>
            <a:endParaRPr b="1" i="0" sz="3277" u="none" cap="none" strike="noStrike">
              <a:solidFill>
                <a:srgbClr val="000000"/>
              </a:solidFill>
              <a:latin typeface="Arial"/>
              <a:ea typeface="Arial"/>
              <a:cs typeface="Arial"/>
              <a:sym typeface="Arial"/>
            </a:endParaRPr>
          </a:p>
          <a:p>
            <a:pPr indent="0" lvl="0" marL="457200" marR="0" rtl="0" algn="ctr">
              <a:lnSpc>
                <a:spcPct val="100000"/>
              </a:lnSpc>
              <a:spcBef>
                <a:spcPts val="0"/>
              </a:spcBef>
              <a:spcAft>
                <a:spcPts val="0"/>
              </a:spcAft>
              <a:buNone/>
            </a:pPr>
            <a:r>
              <a:t/>
            </a:r>
            <a:endParaRPr b="0" i="0" sz="2867" u="none" cap="none" strike="noStrike">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None/>
            </a:pPr>
            <a:r>
              <a:rPr lang="en" sz="2867">
                <a:solidFill>
                  <a:schemeClr val="dk1"/>
                </a:solidFill>
                <a:latin typeface="Calibri"/>
                <a:ea typeface="Calibri"/>
                <a:cs typeface="Calibri"/>
                <a:sym typeface="Calibri"/>
              </a:rPr>
              <a:t>The North Forsyth High School Biobuilder team is planning to make a </a:t>
            </a:r>
            <a:r>
              <a:rPr lang="en" sz="2867">
                <a:solidFill>
                  <a:schemeClr val="dk1"/>
                </a:solidFill>
                <a:latin typeface="Calibri"/>
                <a:ea typeface="Calibri"/>
                <a:cs typeface="Calibri"/>
                <a:sym typeface="Calibri"/>
              </a:rPr>
              <a:t>biodegradable</a:t>
            </a:r>
            <a:r>
              <a:rPr lang="en" sz="2867">
                <a:solidFill>
                  <a:schemeClr val="dk1"/>
                </a:solidFill>
                <a:latin typeface="Calibri"/>
                <a:ea typeface="Calibri"/>
                <a:cs typeface="Calibri"/>
                <a:sym typeface="Calibri"/>
              </a:rPr>
              <a:t> </a:t>
            </a:r>
            <a:r>
              <a:rPr lang="en" sz="2867">
                <a:solidFill>
                  <a:schemeClr val="dk1"/>
                </a:solidFill>
                <a:latin typeface="Calibri"/>
                <a:ea typeface="Calibri"/>
                <a:cs typeface="Calibri"/>
                <a:sym typeface="Calibri"/>
              </a:rPr>
              <a:t>sunscreen</a:t>
            </a:r>
            <a:r>
              <a:rPr lang="en" sz="2867">
                <a:solidFill>
                  <a:schemeClr val="dk1"/>
                </a:solidFill>
                <a:latin typeface="Calibri"/>
                <a:ea typeface="Calibri"/>
                <a:cs typeface="Calibri"/>
                <a:sym typeface="Calibri"/>
              </a:rPr>
              <a:t> by modifying a bacterium to produce a certain protein by inserting a specific gene cluster into it. We were planning on inserting the Nostoc punctiforme, an eighteen gene cluster, into a pET 18 vector in order to produce the AVA_3855 protein. This protein produces shinorine from </a:t>
            </a:r>
            <a:r>
              <a:rPr lang="en" sz="2867">
                <a:solidFill>
                  <a:schemeClr val="dk1"/>
                </a:solidFill>
                <a:latin typeface="Calibri"/>
                <a:ea typeface="Calibri"/>
                <a:cs typeface="Calibri"/>
                <a:sym typeface="Calibri"/>
              </a:rPr>
              <a:t>mycosporine</a:t>
            </a:r>
            <a:r>
              <a:rPr lang="en" sz="2867">
                <a:solidFill>
                  <a:schemeClr val="dk1"/>
                </a:solidFill>
                <a:latin typeface="Calibri"/>
                <a:ea typeface="Calibri"/>
                <a:cs typeface="Calibri"/>
                <a:sym typeface="Calibri"/>
              </a:rPr>
              <a:t>-glycine by attachment of the serine moiety in the E. Coli bacterium. Shinorine can absorb UV rays from 280-360 nanometers. The E. Coli we are planning to use is the BL21(DE3) strain because it can produce proteins effectively. These are the plans of the experiment because the team has not yet conducted it; however, we are planning to continue this project next year. </a:t>
            </a:r>
            <a:endParaRPr sz="2867">
              <a:solidFill>
                <a:schemeClr val="dk1"/>
              </a:solidFill>
              <a:latin typeface="Calibri"/>
              <a:ea typeface="Calibri"/>
              <a:cs typeface="Calibri"/>
              <a:sym typeface="Calibri"/>
            </a:endParaRPr>
          </a:p>
        </p:txBody>
      </p:sp>
      <p:sp>
        <p:nvSpPr>
          <p:cNvPr id="58" name="Google Shape;58;p1"/>
          <p:cNvSpPr txBox="1"/>
          <p:nvPr/>
        </p:nvSpPr>
        <p:spPr>
          <a:xfrm>
            <a:off x="24179225" y="2648175"/>
            <a:ext cx="11922900" cy="92340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Team Content</a:t>
            </a:r>
            <a:endParaRPr b="1" sz="3277"/>
          </a:p>
          <a:p>
            <a:pPr indent="-104038" lvl="0" marL="312115" marR="0" rtl="0" algn="l">
              <a:lnSpc>
                <a:spcPct val="100000"/>
              </a:lnSpc>
              <a:spcBef>
                <a:spcPts val="0"/>
              </a:spcBef>
              <a:spcAft>
                <a:spcPts val="0"/>
              </a:spcAft>
              <a:buNone/>
            </a:pPr>
            <a:r>
              <a:rPr lang="en" sz="2867">
                <a:solidFill>
                  <a:schemeClr val="dk1"/>
                </a:solidFill>
                <a:latin typeface="Calibri"/>
                <a:ea typeface="Calibri"/>
                <a:cs typeface="Calibri"/>
                <a:sym typeface="Calibri"/>
              </a:rPr>
              <a:t>This is</a:t>
            </a:r>
            <a:r>
              <a:rPr lang="en" sz="2867">
                <a:solidFill>
                  <a:schemeClr val="dk1"/>
                </a:solidFill>
                <a:latin typeface="Calibri"/>
                <a:ea typeface="Calibri"/>
                <a:cs typeface="Calibri"/>
                <a:sym typeface="Calibri"/>
              </a:rPr>
              <a:t> the BioBuilder team of North Forsyth High School with 10 members. </a:t>
            </a:r>
            <a:r>
              <a:rPr lang="en" sz="2867">
                <a:solidFill>
                  <a:schemeClr val="dk1"/>
                </a:solidFill>
                <a:latin typeface="Calibri"/>
                <a:ea typeface="Calibri"/>
                <a:cs typeface="Calibri"/>
                <a:sym typeface="Calibri"/>
              </a:rPr>
              <a:t>Throughout</a:t>
            </a:r>
            <a:r>
              <a:rPr lang="en" sz="2867">
                <a:solidFill>
                  <a:schemeClr val="dk1"/>
                </a:solidFill>
                <a:latin typeface="Calibri"/>
                <a:ea typeface="Calibri"/>
                <a:cs typeface="Calibri"/>
                <a:sym typeface="Calibri"/>
              </a:rPr>
              <a:t> the season, our team has done labs on E coli transformation and research on our main idea of using the genes of the shinorine bacterium to produce natural sun protection. We have also met with our mentor from with MIT, Dr. Meyer to further develop our goal.</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t/>
            </a:r>
            <a:endParaRPr b="1" sz="3277"/>
          </a:p>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And maybe some next steps:</a:t>
            </a:r>
            <a:endParaRPr b="1" sz="3277"/>
          </a:p>
          <a:p>
            <a:pPr indent="0" lvl="0" marL="0" marR="0" rtl="0" algn="l">
              <a:lnSpc>
                <a:spcPct val="100000"/>
              </a:lnSpc>
              <a:spcBef>
                <a:spcPts val="0"/>
              </a:spcBef>
              <a:spcAft>
                <a:spcPts val="0"/>
              </a:spcAft>
              <a:buNone/>
            </a:pPr>
            <a:r>
              <a:rPr lang="en" sz="2867">
                <a:solidFill>
                  <a:schemeClr val="dk1"/>
                </a:solidFill>
                <a:latin typeface="Calibri"/>
                <a:ea typeface="Calibri"/>
                <a:cs typeface="Calibri"/>
                <a:sym typeface="Calibri"/>
              </a:rPr>
              <a:t>• Research Shinorine Production: Investigate the genetic basis of shinorine synthesis, focusing on the Ava_3855 protein and the genes involved for potential cloning.</a:t>
            </a:r>
            <a:endParaRPr sz="2867">
              <a:solidFill>
                <a:schemeClr val="dk1"/>
              </a:solidFill>
              <a:latin typeface="Calibri"/>
              <a:ea typeface="Calibri"/>
              <a:cs typeface="Calibri"/>
              <a:sym typeface="Calibri"/>
            </a:endParaRPr>
          </a:p>
          <a:p>
            <a:pPr indent="0" lvl="0" marL="0" rtl="0" algn="l">
              <a:spcBef>
                <a:spcPts val="0"/>
              </a:spcBef>
              <a:spcAft>
                <a:spcPts val="0"/>
              </a:spcAft>
              <a:buNone/>
            </a:pPr>
            <a:r>
              <a:rPr lang="en" sz="2867">
                <a:solidFill>
                  <a:schemeClr val="dk1"/>
                </a:solidFill>
                <a:latin typeface="Calibri"/>
                <a:ea typeface="Calibri"/>
                <a:cs typeface="Calibri"/>
                <a:sym typeface="Calibri"/>
              </a:rPr>
              <a:t>• Explore the Mechanism of Shinorine: Delve into how shinorine functions as a UV protectant, including its absorption characteristics and role in collagen synthesis.</a:t>
            </a:r>
            <a:endParaRPr sz="2867">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867">
                <a:solidFill>
                  <a:schemeClr val="dk1"/>
                </a:solidFill>
                <a:latin typeface="Calibri"/>
                <a:ea typeface="Calibri"/>
                <a:cs typeface="Calibri"/>
                <a:sym typeface="Calibri"/>
              </a:rPr>
              <a:t>• Investigate Scytonemin as a Secondary Substance: Research scytonemin's potential as a complementary UV-blocking agent, focusing on its synthesis in cyanobacteria and integration with E. coli.</a:t>
            </a:r>
            <a:endParaRPr sz="2867">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2867">
                <a:solidFill>
                  <a:schemeClr val="dk1"/>
                </a:solidFill>
                <a:latin typeface="Calibri"/>
                <a:ea typeface="Calibri"/>
                <a:cs typeface="Calibri"/>
                <a:sym typeface="Calibri"/>
              </a:rPr>
              <a:t>• Investigate Scytonemin as a Secondary Substance: Research scytonemin's potential as a complementary UV-blocking agent, focusing on its synthesis in cyanobacteria and integration with E. coli.</a:t>
            </a:r>
            <a:endParaRPr sz="2867">
              <a:solidFill>
                <a:schemeClr val="dk1"/>
              </a:solidFill>
              <a:latin typeface="Calibri"/>
              <a:ea typeface="Calibri"/>
              <a:cs typeface="Calibri"/>
              <a:sym typeface="Calibri"/>
            </a:endParaRPr>
          </a:p>
          <a:p>
            <a:pPr indent="0" lvl="0" marL="0" rtl="0" algn="l">
              <a:spcBef>
                <a:spcPts val="0"/>
              </a:spcBef>
              <a:spcAft>
                <a:spcPts val="0"/>
              </a:spcAft>
              <a:buNone/>
            </a:pPr>
            <a:r>
              <a:t/>
            </a:r>
            <a:endParaRPr sz="2867">
              <a:solidFill>
                <a:schemeClr val="dk1"/>
              </a:solidFill>
              <a:highlight>
                <a:schemeClr val="accent6"/>
              </a:highlight>
              <a:latin typeface="Calibri"/>
              <a:ea typeface="Calibri"/>
              <a:cs typeface="Calibri"/>
              <a:sym typeface="Calibri"/>
            </a:endParaRPr>
          </a:p>
        </p:txBody>
      </p:sp>
      <p:sp>
        <p:nvSpPr>
          <p:cNvPr id="59" name="Google Shape;59;p1"/>
          <p:cNvSpPr txBox="1"/>
          <p:nvPr/>
        </p:nvSpPr>
        <p:spPr>
          <a:xfrm>
            <a:off x="24179225" y="11882175"/>
            <a:ext cx="11922900" cy="6785400"/>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None/>
            </a:pPr>
            <a:r>
              <a:rPr b="1" i="0" lang="en" sz="3277" u="none" cap="none" strike="noStrike">
                <a:solidFill>
                  <a:srgbClr val="000000"/>
                </a:solidFill>
                <a:latin typeface="Arial"/>
                <a:ea typeface="Arial"/>
                <a:cs typeface="Arial"/>
                <a:sym typeface="Arial"/>
              </a:rPr>
              <a:t>References and acknowledgements</a:t>
            </a:r>
            <a:endParaRPr b="1" sz="3277"/>
          </a:p>
          <a:p>
            <a:pPr indent="-330200" lvl="0" marL="457200" rtl="0" algn="l">
              <a:lnSpc>
                <a:spcPct val="115000"/>
              </a:lnSpc>
              <a:spcBef>
                <a:spcPts val="0"/>
              </a:spcBef>
              <a:spcAft>
                <a:spcPts val="0"/>
              </a:spcAft>
              <a:buClr>
                <a:schemeClr val="dk1"/>
              </a:buClr>
              <a:buSzPts val="1600"/>
              <a:buChar char="●"/>
            </a:pPr>
            <a:r>
              <a:rPr lang="en" sz="1600">
                <a:solidFill>
                  <a:srgbClr val="222222"/>
                </a:solidFill>
              </a:rPr>
              <a:t>Kageyama, H., &amp; Waditee-Sirisattha, R. (2018). Mycosporine-like amino acids as multifunctional secondary metabolites in cyanobacteria: From biochemical to application aspects. </a:t>
            </a:r>
            <a:r>
              <a:rPr i="1" lang="en" sz="1600">
                <a:solidFill>
                  <a:srgbClr val="222222"/>
                </a:solidFill>
              </a:rPr>
              <a:t>Studies in natural products chemistry</a:t>
            </a:r>
            <a:r>
              <a:rPr lang="en" sz="1600">
                <a:solidFill>
                  <a:srgbClr val="222222"/>
                </a:solidFill>
              </a:rPr>
              <a:t>, </a:t>
            </a:r>
            <a:r>
              <a:rPr i="1" lang="en" sz="1600">
                <a:solidFill>
                  <a:srgbClr val="222222"/>
                </a:solidFill>
              </a:rPr>
              <a:t>59</a:t>
            </a:r>
            <a:r>
              <a:rPr lang="en" sz="1600">
                <a:solidFill>
                  <a:srgbClr val="222222"/>
                </a:solidFill>
              </a:rPr>
              <a:t>, 153-194.</a:t>
            </a:r>
            <a:endParaRPr sz="1600">
              <a:solidFill>
                <a:srgbClr val="1F1F1F"/>
              </a:solidFill>
            </a:endParaRPr>
          </a:p>
          <a:p>
            <a:pPr indent="-330200" lvl="0" marL="457200" rtl="0" algn="l">
              <a:lnSpc>
                <a:spcPct val="115000"/>
              </a:lnSpc>
              <a:spcBef>
                <a:spcPts val="0"/>
              </a:spcBef>
              <a:spcAft>
                <a:spcPts val="0"/>
              </a:spcAft>
              <a:buClr>
                <a:srgbClr val="1F1F1F"/>
              </a:buClr>
              <a:buSzPts val="1600"/>
              <a:buChar char="●"/>
            </a:pPr>
            <a:r>
              <a:rPr lang="en" sz="1600">
                <a:solidFill>
                  <a:srgbClr val="1B1B1B"/>
                </a:solidFill>
              </a:rPr>
              <a:t>Jeong H, Kim HJ, Lee SJ. Complete Genome Sequence of Escherichia coli Strain BL21. Genome Announc. 2015 Mar 19;3(2):e00134-15. doi: 10.1128/genomeA.00134-15. PMID: 25792055; PMCID: PMC4395058.</a:t>
            </a:r>
            <a:endParaRPr sz="1600">
              <a:solidFill>
                <a:srgbClr val="1B1B1B"/>
              </a:solidFill>
            </a:endParaRPr>
          </a:p>
          <a:p>
            <a:pPr indent="-330200" lvl="0" marL="457200" rtl="0" algn="l">
              <a:lnSpc>
                <a:spcPct val="115000"/>
              </a:lnSpc>
              <a:spcBef>
                <a:spcPts val="0"/>
              </a:spcBef>
              <a:spcAft>
                <a:spcPts val="0"/>
              </a:spcAft>
              <a:buClr>
                <a:srgbClr val="1B1B1B"/>
              </a:buClr>
              <a:buSzPts val="1600"/>
              <a:buChar char="●"/>
            </a:pPr>
            <a:r>
              <a:rPr lang="en" sz="1600">
                <a:solidFill>
                  <a:schemeClr val="accent2"/>
                </a:solidFill>
              </a:rPr>
              <a:t>Jin C, Kim S, Moon S, Jin H, Hahn JS. Efficient production of shinorine, a natural sunscreen material, from glucose and xylose by deleting HXK2 encoding hexokinase in Saccharomyces cerevisiae. FEMS Yeast Res. 2021 Oct 12;21(7):foab053. doi: 10.1093/femsyr/foab053. PMID: 34612490.</a:t>
            </a:r>
            <a:endParaRPr sz="1600">
              <a:solidFill>
                <a:schemeClr val="dk1"/>
              </a:solidFill>
            </a:endParaRPr>
          </a:p>
          <a:p>
            <a:pPr indent="-330200" lvl="0" marL="457200" rtl="0" algn="l">
              <a:lnSpc>
                <a:spcPct val="115000"/>
              </a:lnSpc>
              <a:spcBef>
                <a:spcPts val="0"/>
              </a:spcBef>
              <a:spcAft>
                <a:spcPts val="0"/>
              </a:spcAft>
              <a:buClr>
                <a:schemeClr val="dk1"/>
              </a:buClr>
              <a:buSzPts val="1600"/>
              <a:buChar char="●"/>
            </a:pPr>
            <a:r>
              <a:rPr lang="en" sz="1600">
                <a:solidFill>
                  <a:srgbClr val="222222"/>
                </a:solidFill>
              </a:rPr>
              <a:t>Garcia‐Pichel, F., &amp; Castenholz, R. W. (1991). Characterization and biological implications of scytonemin, a cyanobacterial sheath pigment 1. </a:t>
            </a:r>
            <a:r>
              <a:rPr i="1" lang="en" sz="1600">
                <a:solidFill>
                  <a:srgbClr val="222222"/>
                </a:solidFill>
              </a:rPr>
              <a:t>Journal of Phycology</a:t>
            </a:r>
            <a:r>
              <a:rPr lang="en" sz="1600">
                <a:solidFill>
                  <a:srgbClr val="222222"/>
                </a:solidFill>
              </a:rPr>
              <a:t>, </a:t>
            </a:r>
            <a:r>
              <a:rPr i="1" lang="en" sz="1600">
                <a:solidFill>
                  <a:srgbClr val="222222"/>
                </a:solidFill>
              </a:rPr>
              <a:t>27</a:t>
            </a:r>
            <a:r>
              <a:rPr lang="en" sz="1600">
                <a:solidFill>
                  <a:srgbClr val="222222"/>
                </a:solidFill>
              </a:rPr>
              <a:t>(3), 395-409.</a:t>
            </a:r>
            <a:endParaRPr sz="1600">
              <a:solidFill>
                <a:schemeClr val="dk1"/>
              </a:solidFill>
              <a:latin typeface="Georgia"/>
              <a:ea typeface="Georgia"/>
              <a:cs typeface="Georgia"/>
              <a:sym typeface="Georgia"/>
            </a:endParaRPr>
          </a:p>
          <a:p>
            <a:pPr indent="-330200" lvl="0" marL="457200" rtl="0" algn="l">
              <a:lnSpc>
                <a:spcPct val="115000"/>
              </a:lnSpc>
              <a:spcBef>
                <a:spcPts val="0"/>
              </a:spcBef>
              <a:spcAft>
                <a:spcPts val="0"/>
              </a:spcAft>
              <a:buClr>
                <a:schemeClr val="dk1"/>
              </a:buClr>
              <a:buSzPts val="1600"/>
              <a:buFont typeface="Georgia"/>
              <a:buChar char="●"/>
            </a:pPr>
            <a:r>
              <a:rPr lang="en" sz="1600">
                <a:solidFill>
                  <a:srgbClr val="222222"/>
                </a:solidFill>
              </a:rPr>
              <a:t>Sen, S., &amp; Mallick, N. (2022). Scytonemin: Unravelling major progress and prospects. </a:t>
            </a:r>
            <a:r>
              <a:rPr i="1" lang="en" sz="1600">
                <a:solidFill>
                  <a:srgbClr val="222222"/>
                </a:solidFill>
              </a:rPr>
              <a:t>Algal Research</a:t>
            </a:r>
            <a:r>
              <a:rPr lang="en" sz="1600">
                <a:solidFill>
                  <a:srgbClr val="222222"/>
                </a:solidFill>
              </a:rPr>
              <a:t>, </a:t>
            </a:r>
            <a:r>
              <a:rPr i="1" lang="en" sz="1600">
                <a:solidFill>
                  <a:srgbClr val="222222"/>
                </a:solidFill>
              </a:rPr>
              <a:t>64</a:t>
            </a:r>
            <a:r>
              <a:rPr lang="en" sz="1600">
                <a:solidFill>
                  <a:srgbClr val="222222"/>
                </a:solidFill>
              </a:rPr>
              <a:t>, 102678.</a:t>
            </a:r>
            <a:endParaRPr sz="1600">
              <a:solidFill>
                <a:schemeClr val="dk1"/>
              </a:solidFill>
              <a:latin typeface="Georgia"/>
              <a:ea typeface="Georgia"/>
              <a:cs typeface="Georgia"/>
              <a:sym typeface="Georgia"/>
            </a:endParaRPr>
          </a:p>
          <a:p>
            <a:pPr indent="-330200" lvl="0" marL="457200" rtl="0" algn="l">
              <a:lnSpc>
                <a:spcPct val="200000"/>
              </a:lnSpc>
              <a:spcBef>
                <a:spcPts val="0"/>
              </a:spcBef>
              <a:spcAft>
                <a:spcPts val="0"/>
              </a:spcAft>
              <a:buClr>
                <a:schemeClr val="dk1"/>
              </a:buClr>
              <a:buSzPts val="1600"/>
              <a:buFont typeface="Georgia"/>
              <a:buChar char="●"/>
            </a:pPr>
            <a:r>
              <a:rPr lang="en" sz="1600">
                <a:solidFill>
                  <a:schemeClr val="dk1"/>
                </a:solidFill>
                <a:latin typeface="Times New Roman"/>
                <a:ea typeface="Times New Roman"/>
                <a:cs typeface="Times New Roman"/>
                <a:sym typeface="Times New Roman"/>
              </a:rPr>
              <a:t>Jones, B. (2024, October 3). </a:t>
            </a:r>
            <a:r>
              <a:rPr i="1" lang="en" sz="1600">
                <a:solidFill>
                  <a:schemeClr val="dk1"/>
                </a:solidFill>
                <a:latin typeface="Times New Roman"/>
                <a:ea typeface="Times New Roman"/>
                <a:cs typeface="Times New Roman"/>
                <a:sym typeface="Times New Roman"/>
              </a:rPr>
              <a:t>What is shinorine?</a:t>
            </a:r>
            <a:r>
              <a:rPr lang="en" sz="1600">
                <a:solidFill>
                  <a:schemeClr val="dk1"/>
                </a:solidFill>
                <a:latin typeface="Times New Roman"/>
                <a:ea typeface="Times New Roman"/>
                <a:cs typeface="Times New Roman"/>
                <a:sym typeface="Times New Roman"/>
              </a:rPr>
              <a:t> IngredientRev</a:t>
            </a:r>
            <a:r>
              <a:rPr lang="en" sz="1600">
                <a:solidFill>
                  <a:schemeClr val="dk1"/>
                </a:solidFill>
              </a:rPr>
              <a:t>iewer. https://www.ingredientreviewer.com/ingredient/73112-73-9/</a:t>
            </a:r>
            <a:endParaRPr b="1" sz="1600">
              <a:solidFill>
                <a:schemeClr val="dk1"/>
              </a:solidFill>
            </a:endParaRPr>
          </a:p>
          <a:p>
            <a:pPr indent="-330200" lvl="0" marL="457200" rtl="0" algn="l">
              <a:lnSpc>
                <a:spcPct val="115000"/>
              </a:lnSpc>
              <a:spcBef>
                <a:spcPts val="0"/>
              </a:spcBef>
              <a:spcAft>
                <a:spcPts val="0"/>
              </a:spcAft>
              <a:buClr>
                <a:schemeClr val="dk1"/>
              </a:buClr>
              <a:buSzPts val="1600"/>
              <a:buChar char="●"/>
            </a:pPr>
            <a:r>
              <a:rPr lang="en" sz="1600">
                <a:solidFill>
                  <a:srgbClr val="1B1B1B"/>
                </a:solidFill>
              </a:rPr>
              <a:t>Singh, A., Čížková, M., Bišová, K., &amp; Vítová, M. (2021). Exploring Mycosporine-Like Amino Acids (MAAs) as Safe and Natural Protective Agents against UV-Induced Skin Damage. </a:t>
            </a:r>
            <a:r>
              <a:rPr i="1" lang="en" sz="1600">
                <a:solidFill>
                  <a:srgbClr val="1B1B1B"/>
                </a:solidFill>
              </a:rPr>
              <a:t>Antioxidants (Basel, Switzerland)</a:t>
            </a:r>
            <a:r>
              <a:rPr lang="en" sz="1600">
                <a:solidFill>
                  <a:srgbClr val="1B1B1B"/>
                </a:solidFill>
              </a:rPr>
              <a:t>, </a:t>
            </a:r>
            <a:r>
              <a:rPr i="1" lang="en" sz="1600">
                <a:solidFill>
                  <a:srgbClr val="1B1B1B"/>
                </a:solidFill>
              </a:rPr>
              <a:t>10</a:t>
            </a:r>
            <a:r>
              <a:rPr lang="en" sz="1600">
                <a:solidFill>
                  <a:srgbClr val="1B1B1B"/>
                </a:solidFill>
              </a:rPr>
              <a:t>(5), 68</a:t>
            </a:r>
            <a:r>
              <a:rPr lang="en" sz="1600">
                <a:solidFill>
                  <a:schemeClr val="dk1"/>
                </a:solidFill>
              </a:rPr>
              <a:t>3. </a:t>
            </a:r>
            <a:r>
              <a:rPr lang="en" sz="1600" u="sng">
                <a:solidFill>
                  <a:schemeClr val="dk1"/>
                </a:solidFill>
                <a:hlinkClick r:id="rId3">
                  <a:extLst>
                    <a:ext uri="{A12FA001-AC4F-418D-AE19-62706E023703}">
                      <ahyp:hlinkClr val="tx"/>
                    </a:ext>
                  </a:extLst>
                </a:hlinkClick>
              </a:rPr>
              <a:t>https://doi.org/10.3390/antiox10050683</a:t>
            </a:r>
            <a:r>
              <a:rPr lang="en" sz="1600">
                <a:solidFill>
                  <a:schemeClr val="dk1"/>
                </a:solidFill>
              </a:rPr>
              <a:t> </a:t>
            </a:r>
            <a:endParaRPr sz="1600">
              <a:solidFill>
                <a:schemeClr val="dk1"/>
              </a:solidFill>
            </a:endParaRPr>
          </a:p>
          <a:p>
            <a:pPr indent="-330200" lvl="0" marL="457200" rtl="0" algn="l">
              <a:lnSpc>
                <a:spcPct val="115000"/>
              </a:lnSpc>
              <a:spcBef>
                <a:spcPts val="0"/>
              </a:spcBef>
              <a:spcAft>
                <a:spcPts val="0"/>
              </a:spcAft>
              <a:buClr>
                <a:schemeClr val="dk1"/>
              </a:buClr>
              <a:buSzPts val="1600"/>
              <a:buChar char="●"/>
            </a:pPr>
            <a:r>
              <a:rPr lang="en" sz="1600">
                <a:solidFill>
                  <a:srgbClr val="222222"/>
                </a:solidFill>
              </a:rPr>
              <a:t>Kim, S., Park, B. G., Jin, H., Lee, D., Teoh, J. Y., Kim, Y. J., ... &amp; Hahn, J. S. (2023). Efficient production of natural sunscreens shinorine, porphyra-334, and mycosporine-2-glycine in Saccharomyces cerevisiae. </a:t>
            </a:r>
            <a:r>
              <a:rPr i="1" lang="en" sz="1600">
                <a:solidFill>
                  <a:srgbClr val="222222"/>
                </a:solidFill>
              </a:rPr>
              <a:t>Metabolic Engineering</a:t>
            </a:r>
            <a:r>
              <a:rPr lang="en" sz="1600">
                <a:solidFill>
                  <a:srgbClr val="222222"/>
                </a:solidFill>
              </a:rPr>
              <a:t>, </a:t>
            </a:r>
            <a:r>
              <a:rPr i="1" lang="en" sz="1600">
                <a:solidFill>
                  <a:srgbClr val="222222"/>
                </a:solidFill>
              </a:rPr>
              <a:t>78</a:t>
            </a:r>
            <a:r>
              <a:rPr lang="en" sz="1600">
                <a:solidFill>
                  <a:srgbClr val="222222"/>
                </a:solidFill>
              </a:rPr>
              <a:t>, 137-147. </a:t>
            </a:r>
            <a:endParaRPr sz="16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312115" marR="0" rtl="0" algn="l">
              <a:lnSpc>
                <a:spcPct val="100000"/>
              </a:lnSpc>
              <a:spcBef>
                <a:spcPts val="0"/>
              </a:spcBef>
              <a:spcAft>
                <a:spcPts val="0"/>
              </a:spcAft>
              <a:buNone/>
            </a:pPr>
            <a:r>
              <a:rPr b="0" i="0" lang="en" sz="2458" u="none" cap="none" strike="noStrike">
                <a:solidFill>
                  <a:schemeClr val="dk1"/>
                </a:solidFill>
                <a:latin typeface="Calibri"/>
                <a:ea typeface="Calibri"/>
                <a:cs typeface="Calibri"/>
                <a:sym typeface="Calibri"/>
              </a:rPr>
              <a:t>We’d like to tha</a:t>
            </a:r>
            <a:r>
              <a:rPr lang="en" sz="2458">
                <a:solidFill>
                  <a:schemeClr val="dk1"/>
                </a:solidFill>
                <a:latin typeface="Calibri"/>
                <a:ea typeface="Calibri"/>
                <a:cs typeface="Calibri"/>
                <a:sym typeface="Calibri"/>
              </a:rPr>
              <a:t>nk Bob Carnaroli, our school principal, Dr. Brittney Cantrell, our district science specialist, Stephen Nelson, our </a:t>
            </a:r>
            <a:r>
              <a:rPr lang="en" sz="2458">
                <a:solidFill>
                  <a:schemeClr val="dk1"/>
                </a:solidFill>
                <a:latin typeface="Calibri"/>
                <a:ea typeface="Calibri"/>
                <a:cs typeface="Calibri"/>
                <a:sym typeface="Calibri"/>
              </a:rPr>
              <a:t>biology</a:t>
            </a:r>
            <a:r>
              <a:rPr lang="en" sz="2458">
                <a:solidFill>
                  <a:schemeClr val="dk1"/>
                </a:solidFill>
                <a:latin typeface="Calibri"/>
                <a:ea typeface="Calibri"/>
                <a:cs typeface="Calibri"/>
                <a:sym typeface="Calibri"/>
              </a:rPr>
              <a:t> teacher and instructor. Dr. </a:t>
            </a:r>
            <a:r>
              <a:rPr lang="en" sz="2458">
                <a:solidFill>
                  <a:schemeClr val="dk1"/>
                </a:solidFill>
                <a:latin typeface="Calibri"/>
                <a:ea typeface="Calibri"/>
                <a:cs typeface="Calibri"/>
                <a:sym typeface="Calibri"/>
              </a:rPr>
              <a:t>Rebecca</a:t>
            </a:r>
            <a:r>
              <a:rPr lang="en" sz="2458">
                <a:solidFill>
                  <a:schemeClr val="dk1"/>
                </a:solidFill>
                <a:latin typeface="Calibri"/>
                <a:ea typeface="Calibri"/>
                <a:cs typeface="Calibri"/>
                <a:sym typeface="Calibri"/>
              </a:rPr>
              <a:t> Meyer, our mentor from MIT. </a:t>
            </a:r>
            <a:endParaRPr b="0" i="0" sz="2458" u="none" cap="none" strike="noStrike">
              <a:solidFill>
                <a:schemeClr val="dk1"/>
              </a:solidFill>
              <a:latin typeface="Calibri"/>
              <a:ea typeface="Calibri"/>
              <a:cs typeface="Calibri"/>
              <a:sym typeface="Calibri"/>
            </a:endParaRPr>
          </a:p>
        </p:txBody>
      </p:sp>
      <p:pic>
        <p:nvPicPr>
          <p:cNvPr id="60" name="Google Shape;60;p1"/>
          <p:cNvPicPr preferRelativeResize="0"/>
          <p:nvPr/>
        </p:nvPicPr>
        <p:blipFill rotWithShape="1">
          <a:blip r:embed="rId4">
            <a:alphaModFix/>
          </a:blip>
          <a:srcRect b="-9660" l="0" r="0" t="0"/>
          <a:stretch/>
        </p:blipFill>
        <p:spPr>
          <a:xfrm>
            <a:off x="1055093" y="-141807"/>
            <a:ext cx="7088774" cy="2789982"/>
          </a:xfrm>
          <a:prstGeom prst="rect">
            <a:avLst/>
          </a:prstGeom>
          <a:noFill/>
          <a:ln>
            <a:noFill/>
          </a:ln>
        </p:spPr>
      </p:pic>
      <p:sp>
        <p:nvSpPr>
          <p:cNvPr id="61" name="Google Shape;61;p1"/>
          <p:cNvSpPr/>
          <p:nvPr/>
        </p:nvSpPr>
        <p:spPr>
          <a:xfrm>
            <a:off x="3899569" y="9536242"/>
            <a:ext cx="3013009" cy="3014237"/>
          </a:xfrm>
          <a:prstGeom prst="rect">
            <a:avLst/>
          </a:prstGeom>
          <a:noFill/>
          <a:ln>
            <a:noFill/>
          </a:ln>
        </p:spPr>
        <p:txBody>
          <a:bodyPr anchorCtr="0" anchor="t" bIns="45650" lIns="91425" spcFirstLastPara="1" rIns="91425" wrap="square" tIns="45650">
            <a:noAutofit/>
          </a:bodyPr>
          <a:lstStyle/>
          <a:p>
            <a:pPr indent="0" lvl="0" marL="0" marR="0" rtl="0" algn="l">
              <a:lnSpc>
                <a:spcPct val="100000"/>
              </a:lnSpc>
              <a:spcBef>
                <a:spcPts val="0"/>
              </a:spcBef>
              <a:spcAft>
                <a:spcPts val="0"/>
              </a:spcAft>
              <a:buNone/>
            </a:pPr>
            <a:r>
              <a:t/>
            </a:r>
            <a:endParaRPr b="0" i="0" sz="1229" u="none" cap="none" strike="noStrike">
              <a:solidFill>
                <a:srgbClr val="000000"/>
              </a:solidFill>
              <a:latin typeface="Arial"/>
              <a:ea typeface="Arial"/>
              <a:cs typeface="Arial"/>
              <a:sym typeface="Arial"/>
            </a:endParaRPr>
          </a:p>
        </p:txBody>
      </p:sp>
      <p:pic>
        <p:nvPicPr>
          <p:cNvPr id="62" name="Google Shape;62;p1"/>
          <p:cNvPicPr preferRelativeResize="0"/>
          <p:nvPr/>
        </p:nvPicPr>
        <p:blipFill rotWithShape="1">
          <a:blip r:embed="rId5">
            <a:alphaModFix/>
          </a:blip>
          <a:srcRect b="12032" l="0" r="0" t="13550"/>
          <a:stretch/>
        </p:blipFill>
        <p:spPr>
          <a:xfrm>
            <a:off x="17121555" y="19075639"/>
            <a:ext cx="5073884" cy="1054827"/>
          </a:xfrm>
          <a:prstGeom prst="rect">
            <a:avLst/>
          </a:prstGeom>
          <a:noFill/>
          <a:ln>
            <a:noFill/>
          </a:ln>
        </p:spPr>
      </p:pic>
      <p:pic>
        <p:nvPicPr>
          <p:cNvPr id="63" name="Google Shape;63;p1"/>
          <p:cNvPicPr preferRelativeResize="0"/>
          <p:nvPr/>
        </p:nvPicPr>
        <p:blipFill rotWithShape="1">
          <a:blip r:embed="rId6">
            <a:alphaModFix/>
          </a:blip>
          <a:srcRect b="23600" l="9561" r="11287" t="23329"/>
          <a:stretch/>
        </p:blipFill>
        <p:spPr>
          <a:xfrm>
            <a:off x="11173296" y="18820379"/>
            <a:ext cx="4590861" cy="1565347"/>
          </a:xfrm>
          <a:prstGeom prst="rect">
            <a:avLst/>
          </a:prstGeom>
          <a:noFill/>
          <a:ln>
            <a:noFill/>
          </a:ln>
        </p:spPr>
      </p:pic>
      <p:pic>
        <p:nvPicPr>
          <p:cNvPr id="64" name="Google Shape;64;p1"/>
          <p:cNvPicPr preferRelativeResize="0"/>
          <p:nvPr/>
        </p:nvPicPr>
        <p:blipFill rotWithShape="1">
          <a:blip r:embed="rId7">
            <a:alphaModFix/>
          </a:blip>
          <a:srcRect b="0" l="0" r="0" t="0"/>
          <a:stretch/>
        </p:blipFill>
        <p:spPr>
          <a:xfrm>
            <a:off x="31940613" y="18858439"/>
            <a:ext cx="3849561" cy="1489301"/>
          </a:xfrm>
          <a:prstGeom prst="rect">
            <a:avLst/>
          </a:prstGeom>
          <a:noFill/>
          <a:ln>
            <a:noFill/>
          </a:ln>
        </p:spPr>
      </p:pic>
      <p:pic>
        <p:nvPicPr>
          <p:cNvPr id="65" name="Google Shape;65;p1"/>
          <p:cNvPicPr preferRelativeResize="0"/>
          <p:nvPr/>
        </p:nvPicPr>
        <p:blipFill rotWithShape="1">
          <a:blip r:embed="rId8">
            <a:alphaModFix/>
          </a:blip>
          <a:srcRect b="0" l="0" r="0" t="0"/>
          <a:stretch/>
        </p:blipFill>
        <p:spPr>
          <a:xfrm>
            <a:off x="7761119" y="18820328"/>
            <a:ext cx="1772317" cy="1720278"/>
          </a:xfrm>
          <a:prstGeom prst="rect">
            <a:avLst/>
          </a:prstGeom>
          <a:noFill/>
          <a:ln>
            <a:noFill/>
          </a:ln>
        </p:spPr>
      </p:pic>
      <p:pic>
        <p:nvPicPr>
          <p:cNvPr id="66" name="Google Shape;66;p1"/>
          <p:cNvPicPr preferRelativeResize="0"/>
          <p:nvPr/>
        </p:nvPicPr>
        <p:blipFill rotWithShape="1">
          <a:blip r:embed="rId9">
            <a:alphaModFix/>
          </a:blip>
          <a:srcRect b="0" l="0" r="7621" t="0"/>
          <a:stretch/>
        </p:blipFill>
        <p:spPr>
          <a:xfrm>
            <a:off x="1673468" y="18820297"/>
            <a:ext cx="4447836" cy="1565389"/>
          </a:xfrm>
          <a:prstGeom prst="rect">
            <a:avLst/>
          </a:prstGeom>
          <a:noFill/>
          <a:ln>
            <a:noFill/>
          </a:ln>
        </p:spPr>
      </p:pic>
      <p:pic>
        <p:nvPicPr>
          <p:cNvPr id="67" name="Google Shape;67;p1"/>
          <p:cNvPicPr preferRelativeResize="0"/>
          <p:nvPr/>
        </p:nvPicPr>
        <p:blipFill rotWithShape="1">
          <a:blip r:embed="rId10">
            <a:alphaModFix/>
          </a:blip>
          <a:srcRect b="0" l="0" r="0" t="0"/>
          <a:stretch/>
        </p:blipFill>
        <p:spPr>
          <a:xfrm>
            <a:off x="23552839" y="18858378"/>
            <a:ext cx="6718247" cy="1489260"/>
          </a:xfrm>
          <a:prstGeom prst="rect">
            <a:avLst/>
          </a:prstGeom>
          <a:noFill/>
          <a:ln>
            <a:noFill/>
          </a:ln>
        </p:spPr>
      </p:pic>
      <p:pic>
        <p:nvPicPr>
          <p:cNvPr id="68" name="Google Shape;68;p1"/>
          <p:cNvPicPr preferRelativeResize="0"/>
          <p:nvPr/>
        </p:nvPicPr>
        <p:blipFill rotWithShape="1">
          <a:blip r:embed="rId11">
            <a:alphaModFix/>
          </a:blip>
          <a:srcRect b="0" l="21734" r="0" t="0"/>
          <a:stretch/>
        </p:blipFill>
        <p:spPr>
          <a:xfrm rot="-5400004">
            <a:off x="14344973" y="354107"/>
            <a:ext cx="7163599" cy="1175173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