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067700" cx="37463400"/>
  <p:notesSz cx="6858000" cy="9144000"/>
  <p:embeddedFontLst>
    <p:embeddedFont>
      <p:font typeface="Anaheim"/>
      <p:regular r:id="rId7"/>
      <p:bold r:id="rId8"/>
    </p:embeddedFont>
    <p:embeddedFont>
      <p:font typeface="EB Garamond"/>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13" roundtripDataSignature="AMtx7mj8WrQ1UgOvFKvFsvHxontZtuCe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italic.fntdata"/><Relationship Id="rId10" Type="http://schemas.openxmlformats.org/officeDocument/2006/relationships/font" Target="fonts/EBGaramond-bold.fntdata"/><Relationship Id="rId13" Type="http://customschemas.google.com/relationships/presentationmetadata" Target="metadata"/><Relationship Id="rId12" Type="http://schemas.openxmlformats.org/officeDocument/2006/relationships/font" Target="fonts/EBGaramon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EBGaramo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naheim-regular.fntdata"/><Relationship Id="rId8" Type="http://schemas.openxmlformats.org/officeDocument/2006/relationships/font" Target="fonts/Anahei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efd191b55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efd191b5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4" y="3049771"/>
            <a:ext cx="34909415" cy="8407463"/>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p:txBody>
      </p:sp>
      <p:sp>
        <p:nvSpPr>
          <p:cNvPr id="11" name="Google Shape;11;p3"/>
          <p:cNvSpPr txBox="1"/>
          <p:nvPr>
            <p:ph idx="1" type="subTitle"/>
          </p:nvPr>
        </p:nvSpPr>
        <p:spPr>
          <a:xfrm>
            <a:off x="1277050" y="11608541"/>
            <a:ext cx="34909415" cy="3246518"/>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p:txBody>
      </p:sp>
      <p:sp>
        <p:nvSpPr>
          <p:cNvPr id="12" name="Google Shape;12;p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415" cy="8042472"/>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p:nvPr>
            <p:ph idx="1" type="body"/>
          </p:nvPr>
        </p:nvSpPr>
        <p:spPr>
          <a:xfrm>
            <a:off x="1277050" y="12911475"/>
            <a:ext cx="34909415" cy="5327984"/>
          </a:xfrm>
          <a:prstGeom prst="rect">
            <a:avLst/>
          </a:prstGeom>
          <a:noFill/>
          <a:ln>
            <a:noFill/>
          </a:ln>
        </p:spPr>
        <p:txBody>
          <a:bodyPr anchorCtr="0" anchor="t" bIns="371025" lIns="371025" spcFirstLastPara="1" rIns="371025" wrap="square" tIns="371025">
            <a:normAutofit/>
          </a:bodyPr>
          <a:lstStyle>
            <a:lvl1pPr indent="-692150" lvl="0" marL="457200" algn="ctr">
              <a:lnSpc>
                <a:spcPct val="115000"/>
              </a:lnSpc>
              <a:spcBef>
                <a:spcPts val="0"/>
              </a:spcBef>
              <a:spcAft>
                <a:spcPts val="0"/>
              </a:spcAft>
              <a:buSzPts val="7300"/>
              <a:buChar char="●"/>
              <a:defRPr/>
            </a:lvl1pPr>
            <a:lvl2pPr indent="-590550" lvl="1" marL="914400" algn="ctr">
              <a:lnSpc>
                <a:spcPct val="115000"/>
              </a:lnSpc>
              <a:spcBef>
                <a:spcPts val="0"/>
              </a:spcBef>
              <a:spcAft>
                <a:spcPts val="0"/>
              </a:spcAft>
              <a:buSzPts val="5700"/>
              <a:buChar char="○"/>
              <a:defRPr/>
            </a:lvl2pPr>
            <a:lvl3pPr indent="-590550" lvl="2" marL="1371600" algn="ctr">
              <a:lnSpc>
                <a:spcPct val="115000"/>
              </a:lnSpc>
              <a:spcBef>
                <a:spcPts val="0"/>
              </a:spcBef>
              <a:spcAft>
                <a:spcPts val="0"/>
              </a:spcAft>
              <a:buSzPts val="5700"/>
              <a:buChar char="■"/>
              <a:defRPr/>
            </a:lvl3pPr>
            <a:lvl4pPr indent="-590550" lvl="3" marL="1828800" algn="ctr">
              <a:lnSpc>
                <a:spcPct val="115000"/>
              </a:lnSpc>
              <a:spcBef>
                <a:spcPts val="0"/>
              </a:spcBef>
              <a:spcAft>
                <a:spcPts val="0"/>
              </a:spcAft>
              <a:buSzPts val="5700"/>
              <a:buChar char="●"/>
              <a:defRPr/>
            </a:lvl4pPr>
            <a:lvl5pPr indent="-590550" lvl="4" marL="2286000" algn="ctr">
              <a:lnSpc>
                <a:spcPct val="115000"/>
              </a:lnSpc>
              <a:spcBef>
                <a:spcPts val="0"/>
              </a:spcBef>
              <a:spcAft>
                <a:spcPts val="0"/>
              </a:spcAft>
              <a:buSzPts val="5700"/>
              <a:buChar char="○"/>
              <a:defRPr/>
            </a:lvl5pPr>
            <a:lvl6pPr indent="-590550" lvl="5" marL="2743200" algn="ctr">
              <a:lnSpc>
                <a:spcPct val="115000"/>
              </a:lnSpc>
              <a:spcBef>
                <a:spcPts val="0"/>
              </a:spcBef>
              <a:spcAft>
                <a:spcPts val="0"/>
              </a:spcAft>
              <a:buSzPts val="5700"/>
              <a:buChar char="■"/>
              <a:defRPr/>
            </a:lvl6pPr>
            <a:lvl7pPr indent="-590550" lvl="6" marL="3200400" algn="ctr">
              <a:lnSpc>
                <a:spcPct val="115000"/>
              </a:lnSpc>
              <a:spcBef>
                <a:spcPts val="0"/>
              </a:spcBef>
              <a:spcAft>
                <a:spcPts val="0"/>
              </a:spcAft>
              <a:buSzPts val="5700"/>
              <a:buChar char="●"/>
              <a:defRPr/>
            </a:lvl7pPr>
            <a:lvl8pPr indent="-590550" lvl="7" marL="3657600" algn="ctr">
              <a:lnSpc>
                <a:spcPct val="115000"/>
              </a:lnSpc>
              <a:spcBef>
                <a:spcPts val="0"/>
              </a:spcBef>
              <a:spcAft>
                <a:spcPts val="0"/>
              </a:spcAft>
              <a:buSzPts val="5700"/>
              <a:buChar char="○"/>
              <a:defRPr/>
            </a:lvl8pPr>
            <a:lvl9pPr indent="-590550" lvl="8" marL="4114800" algn="ctr">
              <a:lnSpc>
                <a:spcPct val="115000"/>
              </a:lnSpc>
              <a:spcBef>
                <a:spcPts val="0"/>
              </a:spcBef>
              <a:spcAft>
                <a:spcPts val="0"/>
              </a:spcAft>
              <a:buSzPts val="5700"/>
              <a:buChar char="■"/>
              <a:defRPr/>
            </a:lvl9pPr>
          </a:lstStyle>
          <a:p/>
        </p:txBody>
      </p:sp>
      <p:sp>
        <p:nvSpPr>
          <p:cNvPr id="47" name="Google Shape;47;p1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15" name="Google Shape;15;p5"/>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16" name="Google Shape;16;p5"/>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1277050" y="8809855"/>
            <a:ext cx="34909415" cy="3447926"/>
          </a:xfrm>
          <a:prstGeom prst="rect">
            <a:avLst/>
          </a:prstGeom>
          <a:noFill/>
          <a:ln>
            <a:noFill/>
          </a:ln>
        </p:spPr>
        <p:txBody>
          <a:bodyPr anchorCtr="0" anchor="ctr" bIns="371025" lIns="371025" spcFirstLastPara="1" rIns="371025" wrap="square" tIns="371025">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p:txBody>
      </p:sp>
      <p:sp>
        <p:nvSpPr>
          <p:cNvPr id="19" name="Google Shape;19;p4"/>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2" name="Google Shape;22;p6"/>
          <p:cNvSpPr txBox="1"/>
          <p:nvPr>
            <p:ph idx="1" type="body"/>
          </p:nvPr>
        </p:nvSpPr>
        <p:spPr>
          <a:xfrm>
            <a:off x="1277051"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3" name="Google Shape;23;p6"/>
          <p:cNvSpPr txBox="1"/>
          <p:nvPr>
            <p:ph idx="2" type="body"/>
          </p:nvPr>
        </p:nvSpPr>
        <p:spPr>
          <a:xfrm>
            <a:off x="19798579" y="4720524"/>
            <a:ext cx="16387939" cy="13993494"/>
          </a:xfrm>
          <a:prstGeom prst="rect">
            <a:avLst/>
          </a:prstGeom>
          <a:noFill/>
          <a:ln>
            <a:noFill/>
          </a:ln>
        </p:spPr>
        <p:txBody>
          <a:bodyPr anchorCtr="0" anchor="t" bIns="371025" lIns="371025" spcFirstLastPara="1" rIns="371025" wrap="square" tIns="371025">
            <a:normAutofit/>
          </a:bodyPr>
          <a:lstStyle>
            <a:lvl1pPr indent="-590550" lvl="0" marL="457200" algn="l">
              <a:lnSpc>
                <a:spcPct val="115000"/>
              </a:lnSpc>
              <a:spcBef>
                <a:spcPts val="0"/>
              </a:spcBef>
              <a:spcAft>
                <a:spcPts val="0"/>
              </a:spcAft>
              <a:buSzPts val="5700"/>
              <a:buChar char="●"/>
              <a:defRPr sz="3648"/>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24" name="Google Shape;24;p6"/>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p:txBody>
      </p:sp>
      <p:sp>
        <p:nvSpPr>
          <p:cNvPr id="27" name="Google Shape;27;p7"/>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1" y="2275731"/>
            <a:ext cx="11504513" cy="3095415"/>
          </a:xfrm>
          <a:prstGeom prst="rect">
            <a:avLst/>
          </a:prstGeom>
          <a:noFill/>
          <a:ln>
            <a:noFill/>
          </a:ln>
        </p:spPr>
        <p:txBody>
          <a:bodyPr anchorCtr="0" anchor="b" bIns="371025" lIns="371025" spcFirstLastPara="1" rIns="371025" wrap="square" tIns="371025">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p:txBody>
      </p:sp>
      <p:sp>
        <p:nvSpPr>
          <p:cNvPr id="30" name="Google Shape;30;p8"/>
          <p:cNvSpPr txBox="1"/>
          <p:nvPr>
            <p:ph idx="1" type="body"/>
          </p:nvPr>
        </p:nvSpPr>
        <p:spPr>
          <a:xfrm>
            <a:off x="1277051" y="5691785"/>
            <a:ext cx="11504513" cy="13022745"/>
          </a:xfrm>
          <a:prstGeom prst="rect">
            <a:avLst/>
          </a:prstGeom>
          <a:noFill/>
          <a:ln>
            <a:noFill/>
          </a:ln>
        </p:spPr>
        <p:txBody>
          <a:bodyPr anchorCtr="0" anchor="t" bIns="371025" lIns="371025" spcFirstLastPara="1" rIns="371025" wrap="square" tIns="371025">
            <a:normAutofit/>
          </a:bodyPr>
          <a:lstStyle>
            <a:lvl1pPr indent="-539750" lvl="0" marL="457200" algn="l">
              <a:lnSpc>
                <a:spcPct val="115000"/>
              </a:lnSpc>
              <a:spcBef>
                <a:spcPts val="0"/>
              </a:spcBef>
              <a:spcAft>
                <a:spcPts val="0"/>
              </a:spcAft>
              <a:buSzPts val="4900"/>
              <a:buChar char="●"/>
              <a:defRPr sz="3136"/>
            </a:lvl1pPr>
            <a:lvl2pPr indent="-539750" lvl="1" marL="914400" algn="l">
              <a:lnSpc>
                <a:spcPct val="115000"/>
              </a:lnSpc>
              <a:spcBef>
                <a:spcPts val="0"/>
              </a:spcBef>
              <a:spcAft>
                <a:spcPts val="0"/>
              </a:spcAft>
              <a:buSzPts val="4900"/>
              <a:buChar char="○"/>
              <a:defRPr sz="3136"/>
            </a:lvl2pPr>
            <a:lvl3pPr indent="-539750" lvl="2" marL="1371600" algn="l">
              <a:lnSpc>
                <a:spcPct val="115000"/>
              </a:lnSpc>
              <a:spcBef>
                <a:spcPts val="0"/>
              </a:spcBef>
              <a:spcAft>
                <a:spcPts val="0"/>
              </a:spcAft>
              <a:buSzPts val="4900"/>
              <a:buChar char="■"/>
              <a:defRPr sz="3136"/>
            </a:lvl3pPr>
            <a:lvl4pPr indent="-539750" lvl="3" marL="1828800" algn="l">
              <a:lnSpc>
                <a:spcPct val="115000"/>
              </a:lnSpc>
              <a:spcBef>
                <a:spcPts val="0"/>
              </a:spcBef>
              <a:spcAft>
                <a:spcPts val="0"/>
              </a:spcAft>
              <a:buSzPts val="4900"/>
              <a:buChar char="●"/>
              <a:defRPr sz="3136"/>
            </a:lvl4pPr>
            <a:lvl5pPr indent="-539750" lvl="4" marL="2286000" algn="l">
              <a:lnSpc>
                <a:spcPct val="115000"/>
              </a:lnSpc>
              <a:spcBef>
                <a:spcPts val="0"/>
              </a:spcBef>
              <a:spcAft>
                <a:spcPts val="0"/>
              </a:spcAft>
              <a:buSzPts val="4900"/>
              <a:buChar char="○"/>
              <a:defRPr sz="3136"/>
            </a:lvl5pPr>
            <a:lvl6pPr indent="-539750" lvl="5" marL="2743200" algn="l">
              <a:lnSpc>
                <a:spcPct val="115000"/>
              </a:lnSpc>
              <a:spcBef>
                <a:spcPts val="0"/>
              </a:spcBef>
              <a:spcAft>
                <a:spcPts val="0"/>
              </a:spcAft>
              <a:buSzPts val="4900"/>
              <a:buChar char="■"/>
              <a:defRPr sz="3136"/>
            </a:lvl6pPr>
            <a:lvl7pPr indent="-539750" lvl="6" marL="3200400" algn="l">
              <a:lnSpc>
                <a:spcPct val="115000"/>
              </a:lnSpc>
              <a:spcBef>
                <a:spcPts val="0"/>
              </a:spcBef>
              <a:spcAft>
                <a:spcPts val="0"/>
              </a:spcAft>
              <a:buSzPts val="4900"/>
              <a:buChar char="●"/>
              <a:defRPr sz="3136"/>
            </a:lvl7pPr>
            <a:lvl8pPr indent="-539750" lvl="7" marL="3657600" algn="l">
              <a:lnSpc>
                <a:spcPct val="115000"/>
              </a:lnSpc>
              <a:spcBef>
                <a:spcPts val="0"/>
              </a:spcBef>
              <a:spcAft>
                <a:spcPts val="0"/>
              </a:spcAft>
              <a:buSzPts val="4900"/>
              <a:buChar char="○"/>
              <a:defRPr sz="3136"/>
            </a:lvl8pPr>
            <a:lvl9pPr indent="-539750" lvl="8" marL="4114800" algn="l">
              <a:lnSpc>
                <a:spcPct val="115000"/>
              </a:lnSpc>
              <a:spcBef>
                <a:spcPts val="0"/>
              </a:spcBef>
              <a:spcAft>
                <a:spcPts val="0"/>
              </a:spcAft>
              <a:buSzPts val="4900"/>
              <a:buChar char="■"/>
              <a:defRPr sz="3136"/>
            </a:lvl9pPr>
          </a:lstStyle>
          <a:p/>
        </p:txBody>
      </p:sp>
      <p:sp>
        <p:nvSpPr>
          <p:cNvPr id="31" name="Google Shape;31;p8"/>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8982" cy="16755790"/>
          </a:xfrm>
          <a:prstGeom prst="rect">
            <a:avLst/>
          </a:prstGeom>
          <a:noFill/>
          <a:ln>
            <a:noFill/>
          </a:ln>
        </p:spPr>
        <p:txBody>
          <a:bodyPr anchorCtr="0" anchor="ctr" bIns="371025" lIns="371025" spcFirstLastPara="1" rIns="371025" wrap="square" tIns="371025">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p:txBody>
      </p:sp>
      <p:sp>
        <p:nvSpPr>
          <p:cNvPr id="34" name="Google Shape;34;p9"/>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anchorCtr="0" anchor="ctr" bIns="237450" lIns="237450" spcFirstLastPara="1" rIns="237450" wrap="square" tIns="2374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896"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6" y="5051070"/>
            <a:ext cx="16573586" cy="6071406"/>
          </a:xfrm>
          <a:prstGeom prst="rect">
            <a:avLst/>
          </a:prstGeom>
          <a:noFill/>
          <a:ln>
            <a:noFill/>
          </a:ln>
        </p:spPr>
        <p:txBody>
          <a:bodyPr anchorCtr="0" anchor="b" bIns="371025" lIns="371025" spcFirstLastPara="1" rIns="371025" wrap="square" tIns="371025">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p:txBody>
      </p:sp>
      <p:sp>
        <p:nvSpPr>
          <p:cNvPr id="38" name="Google Shape;38;p10"/>
          <p:cNvSpPr txBox="1"/>
          <p:nvPr>
            <p:ph idx="1" type="subTitle"/>
          </p:nvPr>
        </p:nvSpPr>
        <p:spPr>
          <a:xfrm>
            <a:off x="1087766" y="11481361"/>
            <a:ext cx="16573586" cy="5058993"/>
          </a:xfrm>
          <a:prstGeom prst="rect">
            <a:avLst/>
          </a:prstGeom>
          <a:noFill/>
          <a:ln>
            <a:noFill/>
          </a:ln>
        </p:spPr>
        <p:txBody>
          <a:bodyPr anchorCtr="0" anchor="t" bIns="371025" lIns="371025" spcFirstLastPara="1" rIns="371025" wrap="square" tIns="371025">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p:txBody>
      </p:sp>
      <p:sp>
        <p:nvSpPr>
          <p:cNvPr id="39" name="Google Shape;39;p10"/>
          <p:cNvSpPr txBox="1"/>
          <p:nvPr>
            <p:ph idx="2" type="body"/>
          </p:nvPr>
        </p:nvSpPr>
        <p:spPr>
          <a:xfrm>
            <a:off x="20237372" y="2965802"/>
            <a:ext cx="15720376" cy="15135123"/>
          </a:xfrm>
          <a:prstGeom prst="rect">
            <a:avLst/>
          </a:prstGeom>
          <a:noFill/>
          <a:ln>
            <a:noFill/>
          </a:ln>
        </p:spPr>
        <p:txBody>
          <a:bodyPr anchorCtr="0" anchor="ctr" bIns="371025" lIns="371025" spcFirstLastPara="1" rIns="371025" wrap="square" tIns="371025">
            <a:normAutofit/>
          </a:bodyPr>
          <a:lstStyle>
            <a:lvl1pPr indent="-692150" lvl="0" marL="457200" algn="l">
              <a:lnSpc>
                <a:spcPct val="115000"/>
              </a:lnSpc>
              <a:spcBef>
                <a:spcPts val="0"/>
              </a:spcBef>
              <a:spcAft>
                <a:spcPts val="0"/>
              </a:spcAft>
              <a:buSzPts val="7300"/>
              <a:buChar char="●"/>
              <a:defRPr/>
            </a:lvl1pPr>
            <a:lvl2pPr indent="-590550" lvl="1" marL="914400" algn="l">
              <a:lnSpc>
                <a:spcPct val="115000"/>
              </a:lnSpc>
              <a:spcBef>
                <a:spcPts val="0"/>
              </a:spcBef>
              <a:spcAft>
                <a:spcPts val="0"/>
              </a:spcAft>
              <a:buSzPts val="5700"/>
              <a:buChar char="○"/>
              <a:defRPr/>
            </a:lvl2pPr>
            <a:lvl3pPr indent="-590550" lvl="2" marL="1371600" algn="l">
              <a:lnSpc>
                <a:spcPct val="115000"/>
              </a:lnSpc>
              <a:spcBef>
                <a:spcPts val="0"/>
              </a:spcBef>
              <a:spcAft>
                <a:spcPts val="0"/>
              </a:spcAft>
              <a:buSzPts val="5700"/>
              <a:buChar char="■"/>
              <a:defRPr/>
            </a:lvl3pPr>
            <a:lvl4pPr indent="-590550" lvl="3" marL="1828800" algn="l">
              <a:lnSpc>
                <a:spcPct val="115000"/>
              </a:lnSpc>
              <a:spcBef>
                <a:spcPts val="0"/>
              </a:spcBef>
              <a:spcAft>
                <a:spcPts val="0"/>
              </a:spcAft>
              <a:buSzPts val="5700"/>
              <a:buChar char="●"/>
              <a:defRPr/>
            </a:lvl4pPr>
            <a:lvl5pPr indent="-590550" lvl="4" marL="2286000" algn="l">
              <a:lnSpc>
                <a:spcPct val="115000"/>
              </a:lnSpc>
              <a:spcBef>
                <a:spcPts val="0"/>
              </a:spcBef>
              <a:spcAft>
                <a:spcPts val="0"/>
              </a:spcAft>
              <a:buSzPts val="5700"/>
              <a:buChar char="○"/>
              <a:defRPr/>
            </a:lvl5pPr>
            <a:lvl6pPr indent="-590550" lvl="5" marL="2743200" algn="l">
              <a:lnSpc>
                <a:spcPct val="115000"/>
              </a:lnSpc>
              <a:spcBef>
                <a:spcPts val="0"/>
              </a:spcBef>
              <a:spcAft>
                <a:spcPts val="0"/>
              </a:spcAft>
              <a:buSzPts val="5700"/>
              <a:buChar char="■"/>
              <a:defRPr/>
            </a:lvl6pPr>
            <a:lvl7pPr indent="-590550" lvl="6" marL="3200400" algn="l">
              <a:lnSpc>
                <a:spcPct val="115000"/>
              </a:lnSpc>
              <a:spcBef>
                <a:spcPts val="0"/>
              </a:spcBef>
              <a:spcAft>
                <a:spcPts val="0"/>
              </a:spcAft>
              <a:buSzPts val="5700"/>
              <a:buChar char="●"/>
              <a:defRPr/>
            </a:lvl7pPr>
            <a:lvl8pPr indent="-590550" lvl="7" marL="3657600" algn="l">
              <a:lnSpc>
                <a:spcPct val="115000"/>
              </a:lnSpc>
              <a:spcBef>
                <a:spcPts val="0"/>
              </a:spcBef>
              <a:spcAft>
                <a:spcPts val="0"/>
              </a:spcAft>
              <a:buSzPts val="5700"/>
              <a:buChar char="○"/>
              <a:defRPr/>
            </a:lvl8pPr>
            <a:lvl9pPr indent="-590550" lvl="8" marL="4114800" algn="l">
              <a:lnSpc>
                <a:spcPct val="115000"/>
              </a:lnSpc>
              <a:spcBef>
                <a:spcPts val="0"/>
              </a:spcBef>
              <a:spcAft>
                <a:spcPts val="0"/>
              </a:spcAft>
              <a:buSzPts val="5700"/>
              <a:buChar char="■"/>
              <a:defRPr/>
            </a:lvl9pPr>
          </a:lstStyle>
          <a:p/>
        </p:txBody>
      </p:sp>
      <p:sp>
        <p:nvSpPr>
          <p:cNvPr id="40" name="Google Shape;40;p10"/>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1" y="17328384"/>
            <a:ext cx="24577171" cy="2478521"/>
          </a:xfrm>
          <a:prstGeom prst="rect">
            <a:avLst/>
          </a:prstGeom>
          <a:noFill/>
          <a:ln>
            <a:noFill/>
          </a:ln>
        </p:spPr>
        <p:txBody>
          <a:bodyPr anchorCtr="0" anchor="ctr" bIns="371025" lIns="371025" spcFirstLastPara="1" rIns="371025" wrap="square" tIns="371025">
            <a:normAutofit/>
          </a:bodyPr>
          <a:lstStyle>
            <a:lvl1pPr indent="-228600" lvl="0" marL="457200" algn="l">
              <a:lnSpc>
                <a:spcPct val="100000"/>
              </a:lnSpc>
              <a:spcBef>
                <a:spcPts val="0"/>
              </a:spcBef>
              <a:spcAft>
                <a:spcPts val="0"/>
              </a:spcAft>
              <a:buSzPts val="7300"/>
              <a:buNone/>
              <a:defRPr/>
            </a:lvl1pPr>
          </a:lstStyle>
          <a:p/>
        </p:txBody>
      </p:sp>
      <p:sp>
        <p:nvSpPr>
          <p:cNvPr id="43" name="Google Shape;43;p11"/>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8"/>
            <a:ext cx="34909415" cy="2345849"/>
          </a:xfrm>
          <a:prstGeom prst="rect">
            <a:avLst/>
          </a:prstGeom>
          <a:noFill/>
          <a:ln>
            <a:noFill/>
          </a:ln>
        </p:spPr>
        <p:txBody>
          <a:bodyPr anchorCtr="0" anchor="t" bIns="371025" lIns="371025" spcFirstLastPara="1" rIns="371025" wrap="square" tIns="371025">
            <a:normAutofit/>
          </a:bodyPr>
          <a:lstStyle>
            <a:lvl1pPr lvl="0"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1400"/>
              <a:buFont typeface="Arial"/>
              <a:buNone/>
              <a:defRPr b="0" i="0" sz="114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4"/>
            <a:ext cx="34909415" cy="13993494"/>
          </a:xfrm>
          <a:prstGeom prst="rect">
            <a:avLst/>
          </a:prstGeom>
          <a:noFill/>
          <a:ln>
            <a:noFill/>
          </a:ln>
        </p:spPr>
        <p:txBody>
          <a:bodyPr anchorCtr="0" anchor="t" bIns="371025" lIns="371025" spcFirstLastPara="1" rIns="371025" wrap="square" tIns="371025">
            <a:normAutofit/>
          </a:bodyPr>
          <a:lstStyle>
            <a:lvl1pPr indent="-692150" lvl="0" marL="457200" marR="0" rtl="0" algn="l">
              <a:lnSpc>
                <a:spcPct val="115000"/>
              </a:lnSpc>
              <a:spcBef>
                <a:spcPts val="0"/>
              </a:spcBef>
              <a:spcAft>
                <a:spcPts val="0"/>
              </a:spcAft>
              <a:buClr>
                <a:schemeClr val="dk2"/>
              </a:buClr>
              <a:buSzPts val="7300"/>
              <a:buFont typeface="Arial"/>
              <a:buChar char="●"/>
              <a:defRPr b="0" i="0" sz="7300" u="none" cap="none" strike="noStrike">
                <a:solidFill>
                  <a:schemeClr val="dk2"/>
                </a:solidFill>
                <a:latin typeface="Arial"/>
                <a:ea typeface="Arial"/>
                <a:cs typeface="Arial"/>
                <a:sym typeface="Arial"/>
              </a:defRPr>
            </a:lvl1pPr>
            <a:lvl2pPr indent="-590550" lvl="1" marL="914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2pPr>
            <a:lvl3pPr indent="-590550" lvl="2" marL="1371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3pPr>
            <a:lvl4pPr indent="-590550" lvl="3" marL="1828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4pPr>
            <a:lvl5pPr indent="-590550" lvl="4" marL="22860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5pPr>
            <a:lvl6pPr indent="-590550" lvl="5" marL="27432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6pPr>
            <a:lvl7pPr indent="-590550" lvl="6" marL="32004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7pPr>
            <a:lvl8pPr indent="-590550" lvl="7" marL="36576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8pPr>
            <a:lvl9pPr indent="-590550" lvl="8" marL="4114800" marR="0" rtl="0" algn="l">
              <a:lnSpc>
                <a:spcPct val="115000"/>
              </a:lnSpc>
              <a:spcBef>
                <a:spcPts val="0"/>
              </a:spcBef>
              <a:spcAft>
                <a:spcPts val="0"/>
              </a:spcAft>
              <a:buClr>
                <a:schemeClr val="dk2"/>
              </a:buClr>
              <a:buSzPts val="5700"/>
              <a:buFont typeface="Arial"/>
              <a:buChar char="■"/>
              <a:defRPr b="0" i="0" sz="5700"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4" y="19100479"/>
            <a:ext cx="2248255" cy="1612219"/>
          </a:xfrm>
          <a:prstGeom prst="rect">
            <a:avLst/>
          </a:prstGeom>
          <a:noFill/>
          <a:ln>
            <a:noFill/>
          </a:ln>
        </p:spPr>
        <p:txBody>
          <a:bodyPr anchorCtr="0" anchor="ctr" bIns="371025" lIns="371025" spcFirstLastPara="1" rIns="371025" wrap="square" tIns="371025">
            <a:normAutofit/>
          </a:bodyPr>
          <a:lstStyle>
            <a:lvl1pPr indent="0" lvl="0"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00"/>
              <a:buFont typeface="Arial"/>
              <a:buNone/>
              <a:defRPr b="0" i="0" sz="256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2.png"/><Relationship Id="rId13" Type="http://schemas.openxmlformats.org/officeDocument/2006/relationships/image" Target="../media/image7.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3.png"/><Relationship Id="rId15" Type="http://schemas.openxmlformats.org/officeDocument/2006/relationships/image" Target="../media/image8.png"/><Relationship Id="rId14" Type="http://schemas.openxmlformats.org/officeDocument/2006/relationships/image" Target="../media/image6.jpg"/><Relationship Id="rId16" Type="http://schemas.openxmlformats.org/officeDocument/2006/relationships/hyperlink" Target="https://drive.google.com/file/d/1eNBJ9mVMD1ccr6kQ0e6bO4OJh5tYgKiL/view?usp=sharing" TargetMode="External"/><Relationship Id="rId5" Type="http://schemas.openxmlformats.org/officeDocument/2006/relationships/image" Target="../media/image10.png"/><Relationship Id="rId6" Type="http://schemas.openxmlformats.org/officeDocument/2006/relationships/hyperlink" Target="https://drive.google.com/file/d/1eNBJ9mVMD1ccr6kQ0e6bO4OJh5tYgKiL/view?usp=sharing" TargetMode="External"/><Relationship Id="rId7" Type="http://schemas.openxmlformats.org/officeDocument/2006/relationships/image" Target="../media/image11.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F4FF"/>
        </a:solidFill>
      </p:bgPr>
    </p:bg>
    <p:spTree>
      <p:nvGrpSpPr>
        <p:cNvPr id="53" name="Shape 53"/>
        <p:cNvGrpSpPr/>
        <p:nvPr/>
      </p:nvGrpSpPr>
      <p:grpSpPr>
        <a:xfrm>
          <a:off x="0" y="0"/>
          <a:ext cx="0" cy="0"/>
          <a:chOff x="0" y="0"/>
          <a:chExt cx="0" cy="0"/>
        </a:xfrm>
      </p:grpSpPr>
      <p:sp>
        <p:nvSpPr>
          <p:cNvPr id="54" name="Google Shape;54;g1efd191b55a_0_0"/>
          <p:cNvSpPr txBox="1"/>
          <p:nvPr/>
        </p:nvSpPr>
        <p:spPr>
          <a:xfrm>
            <a:off x="700900" y="2413275"/>
            <a:ext cx="10744800" cy="9045600"/>
          </a:xfrm>
          <a:prstGeom prst="rect">
            <a:avLst/>
          </a:prstGeom>
          <a:noFill/>
          <a:ln cap="flat" cmpd="sng" w="76200">
            <a:solidFill>
              <a:srgbClr val="274E13"/>
            </a:solidFill>
            <a:prstDash val="lgDashDot"/>
            <a:round/>
            <a:headEnd len="sm" w="sm" type="none"/>
            <a:tailEnd len="sm" w="sm" type="none"/>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3100"/>
              <a:buFont typeface="Arial"/>
              <a:buNone/>
            </a:pPr>
            <a:r>
              <a:t/>
            </a:r>
            <a:endParaRPr b="1" i="0" sz="3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1" i="0" sz="3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1" i="0" sz="5500" u="none" cap="none" strike="noStrike">
              <a:solidFill>
                <a:srgbClr val="000000"/>
              </a:solidFill>
              <a:highlight>
                <a:srgbClr val="9FC5E8"/>
              </a:highlight>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3100"/>
              <a:buFont typeface="Arial"/>
              <a:buNone/>
            </a:pPr>
            <a:r>
              <a:rPr b="1" i="0" lang="en" sz="5500" u="none" cap="none" strike="noStrike">
                <a:solidFill>
                  <a:srgbClr val="000000"/>
                </a:solidFill>
                <a:latin typeface="EB Garamond"/>
                <a:ea typeface="EB Garamond"/>
                <a:cs typeface="EB Garamond"/>
                <a:sym typeface="EB Garamond"/>
              </a:rPr>
              <a:t>                     </a:t>
            </a:r>
            <a:r>
              <a:rPr b="1" i="0" lang="en" sz="5500" u="none" cap="none" strike="noStrike">
                <a:solidFill>
                  <a:srgbClr val="000000"/>
                </a:solidFill>
                <a:highlight>
                  <a:srgbClr val="9FC5E8"/>
                </a:highlight>
                <a:latin typeface="EB Garamond"/>
                <a:ea typeface="EB Garamond"/>
                <a:cs typeface="EB Garamond"/>
                <a:sym typeface="EB Garamond"/>
                <a:extLst>
                  <a:ext uri="http://customooxmlschemas.google.com/">
                    <go:slidesCustomData xmlns:go="http://customooxmlschemas.google.com/" textRoundtripDataId="0"/>
                  </a:ext>
                </a:extLst>
              </a:rPr>
              <a:t>ABSTRACT</a:t>
            </a:r>
            <a:endParaRPr b="1" i="0" sz="6700" u="none" cap="none" strike="noStrike">
              <a:solidFill>
                <a:srgbClr val="000000"/>
              </a:solidFill>
              <a:highlight>
                <a:srgbClr val="9FC5E8"/>
              </a:highlight>
              <a:latin typeface="EB Garamond"/>
              <a:ea typeface="EB Garamond"/>
              <a:cs typeface="EB Garamond"/>
              <a:sym typeface="EB Garamond"/>
            </a:endParaRPr>
          </a:p>
          <a:p>
            <a:pPr indent="0" lvl="0" marL="457200" marR="0" rtl="0" algn="l">
              <a:lnSpc>
                <a:spcPct val="115000"/>
              </a:lnSpc>
              <a:spcBef>
                <a:spcPts val="0"/>
              </a:spcBef>
              <a:spcAft>
                <a:spcPts val="0"/>
              </a:spcAft>
              <a:buClr>
                <a:schemeClr val="dk1"/>
              </a:buClr>
              <a:buSzPts val="1100"/>
              <a:buFont typeface="Arial"/>
              <a:buNone/>
            </a:pPr>
            <a:r>
              <a:rPr b="0" i="0" lang="en" sz="2800" u="none" cap="none" strike="noStrike">
                <a:solidFill>
                  <a:schemeClr val="dk1"/>
                </a:solidFill>
                <a:latin typeface="EB Garamond"/>
                <a:ea typeface="EB Garamond"/>
                <a:cs typeface="EB Garamond"/>
                <a:sym typeface="EB Garamond"/>
              </a:rPr>
              <a:t>In regions across the developing world, heavy metal contamination in drinking water poses a tremendous </a:t>
            </a:r>
            <a:r>
              <a:rPr b="1" i="0" lang="en" sz="2800" u="none" cap="none" strike="noStrike">
                <a:solidFill>
                  <a:schemeClr val="dk1"/>
                </a:solidFill>
                <a:latin typeface="EB Garamond"/>
                <a:ea typeface="EB Garamond"/>
                <a:cs typeface="EB Garamond"/>
                <a:sym typeface="EB Garamond"/>
              </a:rPr>
              <a:t>threat</a:t>
            </a:r>
            <a:r>
              <a:rPr b="0" i="0" lang="en" sz="2800" u="none" cap="none" strike="noStrike">
                <a:solidFill>
                  <a:schemeClr val="dk1"/>
                </a:solidFill>
                <a:latin typeface="EB Garamond"/>
                <a:ea typeface="EB Garamond"/>
                <a:cs typeface="EB Garamond"/>
                <a:sym typeface="EB Garamond"/>
              </a:rPr>
              <a:t> to under-monitored public health systems. While conventional remediation technologies exist, they remain </a:t>
            </a:r>
            <a:r>
              <a:rPr b="1" i="0" lang="en" sz="2800" u="none" cap="none" strike="noStrike">
                <a:solidFill>
                  <a:schemeClr val="dk1"/>
                </a:solidFill>
                <a:latin typeface="EB Garamond"/>
                <a:ea typeface="EB Garamond"/>
                <a:cs typeface="EB Garamond"/>
                <a:sym typeface="EB Garamond"/>
              </a:rPr>
              <a:t>costly</a:t>
            </a:r>
            <a:r>
              <a:rPr b="0" i="0" lang="en" sz="2800" u="none" cap="none" strike="noStrike">
                <a:solidFill>
                  <a:schemeClr val="dk1"/>
                </a:solidFill>
                <a:latin typeface="EB Garamond"/>
                <a:ea typeface="EB Garamond"/>
                <a:cs typeface="EB Garamond"/>
                <a:sym typeface="EB Garamond"/>
              </a:rPr>
              <a:t> and are </a:t>
            </a:r>
            <a:r>
              <a:rPr b="1" i="0" lang="en" sz="2800" u="none" cap="none" strike="noStrike">
                <a:solidFill>
                  <a:schemeClr val="dk1"/>
                </a:solidFill>
                <a:latin typeface="EB Garamond"/>
                <a:ea typeface="EB Garamond"/>
                <a:cs typeface="EB Garamond"/>
                <a:sym typeface="EB Garamond"/>
              </a:rPr>
              <a:t>restricted</a:t>
            </a:r>
            <a:r>
              <a:rPr b="0" i="0" lang="en" sz="2800" u="none" cap="none" strike="noStrike">
                <a:solidFill>
                  <a:schemeClr val="dk1"/>
                </a:solidFill>
                <a:latin typeface="EB Garamond"/>
                <a:ea typeface="EB Garamond"/>
                <a:cs typeface="EB Garamond"/>
                <a:sym typeface="EB Garamond"/>
              </a:rPr>
              <a:t> for certain communities. Bio Busters aims to utilize efficient and </a:t>
            </a:r>
            <a:r>
              <a:rPr b="1" i="0" lang="en" sz="2800" u="none" cap="none" strike="noStrike">
                <a:solidFill>
                  <a:schemeClr val="dk1"/>
                </a:solidFill>
                <a:latin typeface="EB Garamond"/>
                <a:ea typeface="EB Garamond"/>
                <a:cs typeface="EB Garamond"/>
                <a:sym typeface="EB Garamond"/>
              </a:rPr>
              <a:t>cost-effective </a:t>
            </a:r>
            <a:r>
              <a:rPr b="0" i="0" lang="en" sz="2800" u="none" cap="none" strike="noStrike">
                <a:solidFill>
                  <a:schemeClr val="dk1"/>
                </a:solidFill>
                <a:latin typeface="EB Garamond"/>
                <a:ea typeface="EB Garamond"/>
                <a:cs typeface="EB Garamond"/>
                <a:sym typeface="EB Garamond"/>
              </a:rPr>
              <a:t>technology to resolve the rampant issue of heavy metal water pollution in developing countries. Lambert GA-2 attempts to bioremediate water with particular attention to </a:t>
            </a:r>
            <a:r>
              <a:rPr b="1" i="0" lang="en" sz="2800" u="none" cap="none" strike="noStrike">
                <a:solidFill>
                  <a:schemeClr val="dk1"/>
                </a:solidFill>
                <a:highlight>
                  <a:srgbClr val="FFF2CC"/>
                </a:highlight>
                <a:latin typeface="EB Garamond"/>
                <a:ea typeface="EB Garamond"/>
                <a:cs typeface="EB Garamond"/>
                <a:sym typeface="EB Garamond"/>
              </a:rPr>
              <a:t>copper</a:t>
            </a:r>
            <a:r>
              <a:rPr b="0" i="0" lang="en" sz="2800" u="none" cap="none" strike="noStrike">
                <a:solidFill>
                  <a:schemeClr val="dk1"/>
                </a:solidFill>
                <a:latin typeface="EB Garamond"/>
                <a:ea typeface="EB Garamond"/>
                <a:cs typeface="EB Garamond"/>
                <a:sym typeface="EB Garamond"/>
              </a:rPr>
              <a:t> and </a:t>
            </a:r>
            <a:r>
              <a:rPr b="1" i="0" lang="en" sz="2800" u="none" cap="none" strike="noStrike">
                <a:solidFill>
                  <a:schemeClr val="dk1"/>
                </a:solidFill>
                <a:highlight>
                  <a:srgbClr val="FFF2CC"/>
                </a:highlight>
                <a:latin typeface="EB Garamond"/>
                <a:ea typeface="EB Garamond"/>
                <a:cs typeface="EB Garamond"/>
                <a:sym typeface="EB Garamond"/>
              </a:rPr>
              <a:t>mercury</a:t>
            </a:r>
            <a:r>
              <a:rPr b="0" i="0" lang="en" sz="2800" u="none" cap="none" strike="noStrike">
                <a:solidFill>
                  <a:schemeClr val="dk1"/>
                </a:solidFill>
                <a:latin typeface="EB Garamond"/>
                <a:ea typeface="EB Garamond"/>
                <a:cs typeface="EB Garamond"/>
                <a:sym typeface="EB Garamond"/>
              </a:rPr>
              <a:t> due to their high potency in water bodies worldwide. In our lab, we plan to use genes </a:t>
            </a:r>
            <a:r>
              <a:rPr b="1" i="1" lang="en" sz="3000" u="none" cap="none" strike="noStrike">
                <a:solidFill>
                  <a:schemeClr val="dk1"/>
                </a:solidFill>
                <a:highlight>
                  <a:srgbClr val="D9EAD3"/>
                </a:highlight>
                <a:latin typeface="EB Garamond"/>
                <a:ea typeface="EB Garamond"/>
                <a:cs typeface="EB Garamond"/>
                <a:sym typeface="EB Garamond"/>
              </a:rPr>
              <a:t>ctrA</a:t>
            </a:r>
            <a:r>
              <a:rPr b="0" i="0" lang="en" sz="2800" u="none" cap="none" strike="noStrike">
                <a:solidFill>
                  <a:schemeClr val="dk1"/>
                </a:solidFill>
                <a:latin typeface="EB Garamond"/>
                <a:ea typeface="EB Garamond"/>
                <a:cs typeface="EB Garamond"/>
                <a:sym typeface="EB Garamond"/>
              </a:rPr>
              <a:t> and </a:t>
            </a:r>
            <a:r>
              <a:rPr b="1" i="1" lang="en" sz="3000" u="none" cap="none" strike="noStrike">
                <a:solidFill>
                  <a:schemeClr val="dk1"/>
                </a:solidFill>
                <a:highlight>
                  <a:srgbClr val="D9EAD3"/>
                </a:highlight>
                <a:latin typeface="EB Garamond"/>
                <a:ea typeface="EB Garamond"/>
                <a:cs typeface="EB Garamond"/>
                <a:sym typeface="EB Garamond"/>
              </a:rPr>
              <a:t>ctrB</a:t>
            </a:r>
            <a:r>
              <a:rPr b="0" i="0" lang="en" sz="2800" u="none" cap="none" strike="noStrike">
                <a:solidFill>
                  <a:schemeClr val="dk1"/>
                </a:solidFill>
                <a:latin typeface="EB Garamond"/>
                <a:ea typeface="EB Garamond"/>
                <a:cs typeface="EB Garamond"/>
                <a:sym typeface="EB Garamond"/>
              </a:rPr>
              <a:t> in tandem with </a:t>
            </a:r>
            <a:r>
              <a:rPr b="1" i="1" lang="en" sz="3000" u="none" cap="none" strike="noStrike">
                <a:solidFill>
                  <a:schemeClr val="dk1"/>
                </a:solidFill>
                <a:highlight>
                  <a:srgbClr val="D9EAD3"/>
                </a:highlight>
                <a:latin typeface="EB Garamond"/>
                <a:ea typeface="EB Garamond"/>
                <a:cs typeface="EB Garamond"/>
                <a:sym typeface="EB Garamond"/>
              </a:rPr>
              <a:t>copC</a:t>
            </a:r>
            <a:r>
              <a:rPr b="0" i="0" lang="en" sz="3000" u="none" cap="none" strike="noStrike">
                <a:solidFill>
                  <a:schemeClr val="dk1"/>
                </a:solidFill>
                <a:latin typeface="EB Garamond"/>
                <a:ea typeface="EB Garamond"/>
                <a:cs typeface="EB Garamond"/>
                <a:sym typeface="EB Garamond"/>
              </a:rPr>
              <a:t> </a:t>
            </a:r>
            <a:r>
              <a:rPr b="0" i="0" lang="en" sz="2800" u="none" cap="none" strike="noStrike">
                <a:solidFill>
                  <a:schemeClr val="dk1"/>
                </a:solidFill>
                <a:latin typeface="EB Garamond"/>
                <a:ea typeface="EB Garamond"/>
                <a:cs typeface="EB Garamond"/>
                <a:sym typeface="EB Garamond"/>
              </a:rPr>
              <a:t>and </a:t>
            </a:r>
            <a:r>
              <a:rPr b="1" i="1" lang="en" sz="3000" u="none" cap="none" strike="noStrike">
                <a:solidFill>
                  <a:schemeClr val="dk1"/>
                </a:solidFill>
                <a:highlight>
                  <a:srgbClr val="D9EAD3"/>
                </a:highlight>
                <a:latin typeface="EB Garamond"/>
                <a:ea typeface="EB Garamond"/>
                <a:cs typeface="EB Garamond"/>
                <a:sym typeface="EB Garamond"/>
              </a:rPr>
              <a:t>copD</a:t>
            </a:r>
            <a:r>
              <a:rPr b="0" i="1" lang="en" sz="3000" u="none" cap="none" strike="noStrike">
                <a:solidFill>
                  <a:schemeClr val="dk1"/>
                </a:solidFill>
                <a:latin typeface="EB Garamond"/>
                <a:ea typeface="EB Garamond"/>
                <a:cs typeface="EB Garamond"/>
                <a:sym typeface="EB Garamond"/>
              </a:rPr>
              <a:t> </a:t>
            </a:r>
            <a:r>
              <a:rPr b="0" i="0" lang="en" sz="2800" u="none" cap="none" strike="noStrike">
                <a:solidFill>
                  <a:schemeClr val="dk1"/>
                </a:solidFill>
                <a:latin typeface="EB Garamond"/>
                <a:ea typeface="EB Garamond"/>
                <a:cs typeface="EB Garamond"/>
                <a:sym typeface="EB Garamond"/>
              </a:rPr>
              <a:t>in order to allow </a:t>
            </a:r>
            <a:r>
              <a:rPr b="0" i="1" lang="en" sz="2800" u="none" cap="none" strike="noStrike">
                <a:solidFill>
                  <a:schemeClr val="dk1"/>
                </a:solidFill>
                <a:latin typeface="EB Garamond"/>
                <a:ea typeface="EB Garamond"/>
                <a:cs typeface="EB Garamond"/>
                <a:sym typeface="EB Garamond"/>
              </a:rPr>
              <a:t>E. coli </a:t>
            </a:r>
            <a:r>
              <a:rPr b="0" i="0" lang="en" sz="2800" u="none" cap="none" strike="noStrike">
                <a:solidFill>
                  <a:schemeClr val="dk1"/>
                </a:solidFill>
                <a:latin typeface="EB Garamond"/>
                <a:ea typeface="EB Garamond"/>
                <a:cs typeface="EB Garamond"/>
                <a:sym typeface="EB Garamond"/>
              </a:rPr>
              <a:t>DH5-alpha to diffuse extracellular Cu2+ ions into the cytoplasm. Resistance genes will be introduced as well in order to provide increased defense against the heavy copper influx. This strain will be grown on an agar plate and then colonies will be placed in contaminated water. Once the </a:t>
            </a:r>
            <a:r>
              <a:rPr b="0" i="1" lang="en" sz="2800" u="none" cap="none" strike="noStrike">
                <a:solidFill>
                  <a:schemeClr val="dk1"/>
                </a:solidFill>
                <a:latin typeface="EB Garamond"/>
                <a:ea typeface="EB Garamond"/>
                <a:cs typeface="EB Garamond"/>
                <a:sym typeface="EB Garamond"/>
              </a:rPr>
              <a:t>E. coli</a:t>
            </a:r>
            <a:r>
              <a:rPr b="0" i="0" lang="en" sz="2800" u="none" cap="none" strike="noStrike">
                <a:solidFill>
                  <a:schemeClr val="dk1"/>
                </a:solidFill>
                <a:latin typeface="EB Garamond"/>
                <a:ea typeface="EB Garamond"/>
                <a:cs typeface="EB Garamond"/>
                <a:sym typeface="EB Garamond"/>
              </a:rPr>
              <a:t> takes in the Cu2+ ions, </a:t>
            </a:r>
            <a:r>
              <a:rPr b="1" i="0" lang="en" sz="2800" u="none" cap="none" strike="noStrike">
                <a:solidFill>
                  <a:schemeClr val="dk1"/>
                </a:solidFill>
                <a:latin typeface="EB Garamond"/>
                <a:ea typeface="EB Garamond"/>
                <a:cs typeface="EB Garamond"/>
                <a:sym typeface="EB Garamond"/>
              </a:rPr>
              <a:t>microfiltration</a:t>
            </a:r>
            <a:r>
              <a:rPr b="0" i="0" lang="en" sz="2800" u="none" cap="none" strike="noStrike">
                <a:solidFill>
                  <a:schemeClr val="dk1"/>
                </a:solidFill>
                <a:latin typeface="EB Garamond"/>
                <a:ea typeface="EB Garamond"/>
                <a:cs typeface="EB Garamond"/>
                <a:sym typeface="EB Garamond"/>
              </a:rPr>
              <a:t> techniques supported by material with smaller pore sizes will filter out </a:t>
            </a:r>
            <a:r>
              <a:rPr b="0" i="1" lang="en" sz="2800" u="none" cap="none" strike="noStrike">
                <a:solidFill>
                  <a:schemeClr val="dk1"/>
                </a:solidFill>
                <a:latin typeface="EB Garamond"/>
                <a:ea typeface="EB Garamond"/>
                <a:cs typeface="EB Garamond"/>
                <a:sym typeface="EB Garamond"/>
              </a:rPr>
              <a:t>E. coli</a:t>
            </a:r>
            <a:r>
              <a:rPr b="0" i="0" lang="en" sz="2800" u="none" cap="none" strike="noStrike">
                <a:solidFill>
                  <a:schemeClr val="dk1"/>
                </a:solidFill>
                <a:latin typeface="EB Garamond"/>
                <a:ea typeface="EB Garamond"/>
                <a:cs typeface="EB Garamond"/>
                <a:sym typeface="EB Garamond"/>
              </a:rPr>
              <a:t> and, thus, the heavy metals with it. Lambert GA-2 will use a colorimetric assay reliant on </a:t>
            </a:r>
            <a:r>
              <a:rPr b="1" i="0" lang="en" sz="2800" u="none" cap="none" strike="noStrike">
                <a:solidFill>
                  <a:schemeClr val="dk1"/>
                </a:solidFill>
                <a:highlight>
                  <a:srgbClr val="FFF2CC"/>
                </a:highlight>
                <a:latin typeface="EB Garamond"/>
                <a:ea typeface="EB Garamond"/>
                <a:cs typeface="EB Garamond"/>
                <a:sym typeface="EB Garamond"/>
              </a:rPr>
              <a:t>bathocuproine</a:t>
            </a:r>
            <a:r>
              <a:rPr b="0" i="0" lang="en" sz="2800" u="none" cap="none" strike="noStrike">
                <a:solidFill>
                  <a:schemeClr val="dk1"/>
                </a:solidFill>
                <a:latin typeface="EB Garamond"/>
                <a:ea typeface="EB Garamond"/>
                <a:cs typeface="EB Garamond"/>
                <a:sym typeface="EB Garamond"/>
              </a:rPr>
              <a:t> before and after to measure relative effectiveness. </a:t>
            </a:r>
            <a:endParaRPr b="0" i="0" sz="2800" u="none" cap="none" strike="noStrike">
              <a:solidFill>
                <a:schemeClr val="dk1"/>
              </a:solidFill>
              <a:latin typeface="EB Garamond"/>
              <a:ea typeface="EB Garamond"/>
              <a:cs typeface="EB Garamond"/>
              <a:sym typeface="EB Garamond"/>
            </a:endParaRPr>
          </a:p>
          <a:p>
            <a:pPr indent="0" lvl="0" marL="0" marR="0" rtl="0" algn="l">
              <a:lnSpc>
                <a:spcPct val="115000"/>
              </a:lnSpc>
              <a:spcBef>
                <a:spcPts val="0"/>
              </a:spcBef>
              <a:spcAft>
                <a:spcPts val="0"/>
              </a:spcAft>
              <a:buClr>
                <a:schemeClr val="dk1"/>
              </a:buClr>
              <a:buSzPts val="1100"/>
              <a:buFont typeface="Arial"/>
              <a:buNone/>
            </a:pPr>
            <a:br>
              <a:rPr b="0" i="0" lang="en" sz="2300" u="none" cap="none" strike="noStrike">
                <a:solidFill>
                  <a:schemeClr val="dk1"/>
                </a:solidFill>
                <a:latin typeface="Arial"/>
                <a:ea typeface="Arial"/>
                <a:cs typeface="Arial"/>
                <a:sym typeface="Arial"/>
              </a:rPr>
            </a:br>
            <a:endParaRPr b="0" i="0" sz="4000" u="none" cap="none" strike="noStrike">
              <a:solidFill>
                <a:schemeClr val="dk1"/>
              </a:solidFill>
              <a:latin typeface="Anaheim"/>
              <a:ea typeface="Anaheim"/>
              <a:cs typeface="Anaheim"/>
              <a:sym typeface="Anaheim"/>
            </a:endParaRPr>
          </a:p>
          <a:p>
            <a:pPr indent="0" lvl="0" marL="0" marR="0" rtl="0" algn="ctr">
              <a:lnSpc>
                <a:spcPct val="100000"/>
              </a:lnSpc>
              <a:spcBef>
                <a:spcPts val="0"/>
              </a:spcBef>
              <a:spcAft>
                <a:spcPts val="0"/>
              </a:spcAft>
              <a:buClr>
                <a:srgbClr val="000000"/>
              </a:buClr>
              <a:buSzPts val="3100"/>
              <a:buFont typeface="Arial"/>
              <a:buNone/>
            </a:pPr>
            <a:r>
              <a:t/>
            </a:r>
            <a:endParaRPr b="1" i="0" sz="3100" u="none" cap="none" strike="noStrike">
              <a:solidFill>
                <a:srgbClr val="000000"/>
              </a:solidFill>
              <a:highlight>
                <a:srgbClr val="CFE2F3"/>
              </a:highlight>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1" i="0" lang="en" sz="2400" u="none" cap="none" strike="noStrike">
                <a:solidFill>
                  <a:schemeClr val="dk1"/>
                </a:solidFill>
                <a:latin typeface="Anaheim"/>
                <a:ea typeface="Anaheim"/>
                <a:cs typeface="Anaheim"/>
                <a:sym typeface="Anaheim"/>
              </a:rPr>
              <a:t> </a:t>
            </a:r>
            <a:endParaRPr b="1" i="0" sz="2400" u="sng" cap="none" strike="noStrike">
              <a:solidFill>
                <a:schemeClr val="dk1"/>
              </a:solidFill>
              <a:latin typeface="Anaheim"/>
              <a:ea typeface="Anaheim"/>
              <a:cs typeface="Anaheim"/>
              <a:sym typeface="Anaheim"/>
            </a:endParaRPr>
          </a:p>
          <a:p>
            <a:pPr indent="0" lvl="0" marL="0" marR="0" rtl="0" algn="ctr">
              <a:lnSpc>
                <a:spcPct val="100000"/>
              </a:lnSpc>
              <a:spcBef>
                <a:spcPts val="0"/>
              </a:spcBef>
              <a:spcAft>
                <a:spcPts val="0"/>
              </a:spcAft>
              <a:buClr>
                <a:srgbClr val="000000"/>
              </a:buClr>
              <a:buSzPts val="3100"/>
              <a:buFont typeface="Arial"/>
              <a:buNone/>
            </a:pPr>
            <a:r>
              <a:t/>
            </a:r>
            <a:endParaRPr b="1" i="0" sz="3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Calibri"/>
              <a:ea typeface="Calibri"/>
              <a:cs typeface="Calibri"/>
              <a:sym typeface="Calibri"/>
            </a:endParaRPr>
          </a:p>
        </p:txBody>
      </p:sp>
      <p:sp>
        <p:nvSpPr>
          <p:cNvPr id="55" name="Google Shape;55;g1efd191b55a_0_0"/>
          <p:cNvSpPr txBox="1"/>
          <p:nvPr/>
        </p:nvSpPr>
        <p:spPr>
          <a:xfrm>
            <a:off x="10366410" y="-87525"/>
            <a:ext cx="15656100" cy="25290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chemeClr val="dk1"/>
              </a:buClr>
              <a:buSzPts val="2000"/>
              <a:buFont typeface="Arial"/>
              <a:buNone/>
            </a:pPr>
            <a:r>
              <a:t/>
            </a:r>
            <a:endParaRPr b="1" i="0" sz="3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000"/>
              <a:buFont typeface="Arial"/>
              <a:buNone/>
            </a:pPr>
            <a:r>
              <a:rPr b="1" lang="en" sz="7800">
                <a:solidFill>
                  <a:schemeClr val="dk1"/>
                </a:solidFill>
                <a:latin typeface="EB Garamond"/>
                <a:ea typeface="EB Garamond"/>
                <a:cs typeface="EB Garamond"/>
                <a:sym typeface="EB Garamond"/>
              </a:rPr>
              <a:t>  </a:t>
            </a:r>
            <a:r>
              <a:rPr b="1" i="0" lang="en" sz="7800" u="sng" cap="none" strike="noStrike">
                <a:solidFill>
                  <a:schemeClr val="dk1"/>
                </a:solidFill>
                <a:latin typeface="EB Garamond"/>
                <a:ea typeface="EB Garamond"/>
                <a:cs typeface="EB Garamond"/>
                <a:sym typeface="EB Garamond"/>
              </a:rPr>
              <a:t>Bio Busters</a:t>
            </a:r>
            <a:endParaRPr b="1" i="0" sz="7800" u="sng"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chemeClr val="dk1"/>
              </a:buClr>
              <a:buSzPts val="2000"/>
              <a:buFont typeface="Arial"/>
              <a:buNone/>
            </a:pPr>
            <a:r>
              <a:rPr b="1" i="0" lang="en" sz="3000" u="sng" cap="none" strike="noStrike">
                <a:solidFill>
                  <a:schemeClr val="dk1"/>
                </a:solidFill>
                <a:latin typeface="EB Garamond"/>
                <a:ea typeface="EB Garamond"/>
                <a:cs typeface="EB Garamond"/>
                <a:sym typeface="EB Garamond"/>
              </a:rPr>
              <a:t>Names: </a:t>
            </a:r>
            <a:r>
              <a:rPr lang="en" sz="3000">
                <a:solidFill>
                  <a:schemeClr val="dk1"/>
                </a:solidFill>
                <a:latin typeface="EB Garamond"/>
                <a:ea typeface="EB Garamond"/>
                <a:cs typeface="EB Garamond"/>
                <a:sym typeface="EB Garamond"/>
              </a:rPr>
              <a:t>Hansika Ajjarapu, Priyanka Bose, Ayanna Das, Rishik Devana, Alekhya Doddapaneni, Sujaal Gelle, Prisha Karani, Dheyanesh Krishnamoorthy, Aditi, Pabbidi, Advay Shende</a:t>
            </a:r>
            <a:endParaRPr b="0" i="0" sz="30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chemeClr val="dk1"/>
              </a:buClr>
              <a:buSzPts val="1500"/>
              <a:buFont typeface="Arial"/>
              <a:buNone/>
            </a:pPr>
            <a:r>
              <a:rPr b="1" i="1" lang="en" sz="3000" u="none" cap="none" strike="noStrike">
                <a:solidFill>
                  <a:schemeClr val="dk1"/>
                </a:solidFill>
                <a:latin typeface="EB Garamond"/>
                <a:ea typeface="EB Garamond"/>
                <a:cs typeface="EB Garamond"/>
                <a:sym typeface="EB Garamond"/>
              </a:rPr>
              <a:t>Lambert High School, Suwanee, Georgia, United States</a:t>
            </a:r>
            <a:endParaRPr b="1" i="1" sz="6700" u="none" cap="none" strike="noStrike">
              <a:solidFill>
                <a:schemeClr val="dk1"/>
              </a:solidFill>
              <a:highlight>
                <a:srgbClr val="9FC5E8"/>
              </a:highlight>
              <a:latin typeface="EB Garamond"/>
              <a:ea typeface="EB Garamond"/>
              <a:cs typeface="EB Garamond"/>
              <a:sym typeface="EB Garamond"/>
            </a:endParaRPr>
          </a:p>
          <a:p>
            <a:pPr indent="0" lvl="0" marL="0" marR="0" rtl="0" algn="ctr">
              <a:lnSpc>
                <a:spcPct val="100000"/>
              </a:lnSpc>
              <a:spcBef>
                <a:spcPts val="0"/>
              </a:spcBef>
              <a:spcAft>
                <a:spcPts val="0"/>
              </a:spcAft>
              <a:buClr>
                <a:schemeClr val="dk1"/>
              </a:buClr>
              <a:buSzPts val="1500"/>
              <a:buFont typeface="Arial"/>
              <a:buNone/>
            </a:pPr>
            <a:r>
              <a:rPr b="0" i="0" lang="en" sz="3000" u="none" cap="none" strike="noStrike">
                <a:solidFill>
                  <a:schemeClr val="dk1"/>
                </a:solidFill>
                <a:latin typeface="EB Garamond"/>
                <a:ea typeface="EB Garamond"/>
                <a:cs typeface="EB Garamond"/>
                <a:sym typeface="EB Garamond"/>
              </a:rPr>
              <a:t>Dr. Meghdad, Bill Schuyler</a:t>
            </a:r>
            <a:r>
              <a:rPr lang="en" sz="3000">
                <a:solidFill>
                  <a:schemeClr val="dk1"/>
                </a:solidFill>
                <a:latin typeface="EB Garamond"/>
                <a:ea typeface="EB Garamond"/>
                <a:cs typeface="EB Garamond"/>
                <a:sym typeface="EB Garamond"/>
              </a:rPr>
              <a:t>, Kate Sharer</a:t>
            </a:r>
            <a:endParaRPr b="0" i="0" sz="3000" u="none" cap="none" strike="noStrike">
              <a:solidFill>
                <a:schemeClr val="dk1"/>
              </a:solidFill>
              <a:latin typeface="EB Garamond"/>
              <a:ea typeface="EB Garamond"/>
              <a:cs typeface="EB Garamond"/>
              <a:sym typeface="EB Garamond"/>
            </a:endParaRPr>
          </a:p>
        </p:txBody>
      </p:sp>
      <p:sp>
        <p:nvSpPr>
          <p:cNvPr id="56" name="Google Shape;56;g1efd191b55a_0_0"/>
          <p:cNvSpPr txBox="1"/>
          <p:nvPr/>
        </p:nvSpPr>
        <p:spPr>
          <a:xfrm>
            <a:off x="700825" y="11785250"/>
            <a:ext cx="10744800" cy="9045600"/>
          </a:xfrm>
          <a:prstGeom prst="rect">
            <a:avLst/>
          </a:prstGeom>
          <a:noFill/>
          <a:ln cap="flat" cmpd="sng" w="76200">
            <a:solidFill>
              <a:srgbClr val="274E13"/>
            </a:solidFill>
            <a:prstDash val="lgDashDot"/>
            <a:round/>
            <a:headEnd len="sm" w="sm" type="none"/>
            <a:tailEnd len="sm" w="sm" type="none"/>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072"/>
              <a:buFont typeface="Arial"/>
              <a:buNone/>
            </a:pPr>
            <a:r>
              <a:t/>
            </a:r>
            <a:endParaRPr b="1" i="0" sz="2800" u="none" cap="none" strike="noStrike">
              <a:solidFill>
                <a:schemeClr val="dk1"/>
              </a:solidFill>
              <a:latin typeface="Anaheim"/>
              <a:ea typeface="Anaheim"/>
              <a:cs typeface="Anaheim"/>
              <a:sym typeface="Anaheim"/>
            </a:endParaRPr>
          </a:p>
          <a:p>
            <a:pPr indent="0" lvl="0" marL="0" marR="0" rtl="0" algn="l">
              <a:lnSpc>
                <a:spcPct val="100000"/>
              </a:lnSpc>
              <a:spcBef>
                <a:spcPts val="0"/>
              </a:spcBef>
              <a:spcAft>
                <a:spcPts val="0"/>
              </a:spcAft>
              <a:buClr>
                <a:srgbClr val="000000"/>
              </a:buClr>
              <a:buSzPts val="3072"/>
              <a:buFont typeface="Arial"/>
              <a:buNone/>
            </a:pPr>
            <a:r>
              <a:rPr b="1" i="0" lang="en" sz="3400" u="none" cap="none" strike="noStrike">
                <a:solidFill>
                  <a:schemeClr val="dk1"/>
                </a:solidFill>
                <a:latin typeface="Anaheim"/>
                <a:ea typeface="Anaheim"/>
                <a:cs typeface="Anaheim"/>
                <a:sym typeface="Anaheim"/>
              </a:rPr>
              <a:t>          </a:t>
            </a:r>
            <a:endParaRPr b="1" i="0" sz="3400" u="none" cap="none" strike="noStrike">
              <a:solidFill>
                <a:schemeClr val="dk1"/>
              </a:solidFill>
              <a:latin typeface="Anaheim"/>
              <a:ea typeface="Anaheim"/>
              <a:cs typeface="Anaheim"/>
              <a:sym typeface="Anaheim"/>
            </a:endParaRPr>
          </a:p>
          <a:p>
            <a:pPr indent="0" lvl="0" marL="0" marR="0" rtl="0" algn="l">
              <a:lnSpc>
                <a:spcPct val="100000"/>
              </a:lnSpc>
              <a:spcBef>
                <a:spcPts val="0"/>
              </a:spcBef>
              <a:spcAft>
                <a:spcPts val="0"/>
              </a:spcAft>
              <a:buClr>
                <a:srgbClr val="000000"/>
              </a:buClr>
              <a:buSzPts val="3072"/>
              <a:buFont typeface="Arial"/>
              <a:buNone/>
            </a:pPr>
            <a:r>
              <a:rPr b="1" i="0" lang="en" sz="3400" u="none" cap="none" strike="noStrike">
                <a:solidFill>
                  <a:schemeClr val="dk1"/>
                </a:solidFill>
                <a:latin typeface="Anaheim"/>
                <a:ea typeface="Anaheim"/>
                <a:cs typeface="Anaheim"/>
                <a:sym typeface="Anaheim"/>
              </a:rPr>
              <a:t>                         </a:t>
            </a:r>
            <a:r>
              <a:rPr b="1" i="0" lang="en" sz="5500" u="none" cap="none" strike="noStrike">
                <a:solidFill>
                  <a:schemeClr val="dk1"/>
                </a:solidFill>
                <a:highlight>
                  <a:srgbClr val="9FC5E8"/>
                </a:highlight>
                <a:latin typeface="EB Garamond"/>
                <a:ea typeface="EB Garamond"/>
                <a:cs typeface="EB Garamond"/>
                <a:sym typeface="EB Garamond"/>
                <a:extLst>
                  <a:ext uri="http://customooxmlschemas.google.com/">
                    <go:slidesCustomData xmlns:go="http://customooxmlschemas.google.com/" textRoundtripDataId="1"/>
                  </a:ext>
                </a:extLst>
              </a:rPr>
              <a:t>PROBLEM</a:t>
            </a:r>
            <a:endParaRPr b="1" i="0" sz="5500" u="none" cap="none" strike="noStrike">
              <a:solidFill>
                <a:schemeClr val="dk1"/>
              </a:solidFill>
              <a:highlight>
                <a:srgbClr val="9FC5E8"/>
              </a:highlight>
              <a:latin typeface="EB Garamond"/>
              <a:ea typeface="EB Garamond"/>
              <a:cs typeface="EB Garamond"/>
              <a:sym typeface="EB Garamond"/>
            </a:endParaRPr>
          </a:p>
          <a:p>
            <a:pPr indent="-406400" lvl="0" marL="457200" marR="0" rtl="0" algn="l">
              <a:lnSpc>
                <a:spcPct val="115000"/>
              </a:lnSpc>
              <a:spcBef>
                <a:spcPts val="1200"/>
              </a:spcBef>
              <a:spcAft>
                <a:spcPts val="0"/>
              </a:spcAft>
              <a:buClr>
                <a:schemeClr val="dk1"/>
              </a:buClr>
              <a:buSzPts val="2800"/>
              <a:buFont typeface="Anaheim"/>
              <a:buChar char="■"/>
            </a:pPr>
            <a:r>
              <a:rPr b="0" i="0" lang="en" sz="2800" u="none" cap="none" strike="noStrike">
                <a:solidFill>
                  <a:schemeClr val="dk1"/>
                </a:solidFill>
                <a:latin typeface="EB Garamond"/>
                <a:ea typeface="EB Garamond"/>
                <a:cs typeface="EB Garamond"/>
                <a:sym typeface="EB Garamond"/>
              </a:rPr>
              <a:t>Heavy metal contamination </a:t>
            </a:r>
            <a:r>
              <a:rPr b="1" i="0" lang="en" sz="2800" u="none" cap="none" strike="noStrike">
                <a:solidFill>
                  <a:schemeClr val="dk1"/>
                </a:solidFill>
                <a:latin typeface="EB Garamond"/>
                <a:ea typeface="EB Garamond"/>
                <a:cs typeface="EB Garamond"/>
                <a:sym typeface="EB Garamond"/>
              </a:rPr>
              <a:t>(copper, mercury)</a:t>
            </a:r>
            <a:r>
              <a:rPr b="0" i="0" lang="en" sz="2800" u="none" cap="none" strike="noStrike">
                <a:solidFill>
                  <a:schemeClr val="dk1"/>
                </a:solidFill>
                <a:latin typeface="EB Garamond"/>
                <a:ea typeface="EB Garamond"/>
                <a:cs typeface="EB Garamond"/>
                <a:sym typeface="EB Garamond"/>
              </a:rPr>
              <a:t> in water sources is a significant environmental issue.</a:t>
            </a:r>
            <a:endParaRPr b="0" i="0" sz="2800" u="none" cap="none" strike="noStrike">
              <a:solidFill>
                <a:schemeClr val="dk1"/>
              </a:solidFill>
              <a:latin typeface="EB Garamond"/>
              <a:ea typeface="EB Garamond"/>
              <a:cs typeface="EB Garamond"/>
              <a:sym typeface="EB Garamond"/>
            </a:endParaRPr>
          </a:p>
          <a:p>
            <a:pPr indent="-406400" lvl="0" marL="457200" marR="0" rtl="0" algn="l">
              <a:lnSpc>
                <a:spcPct val="115000"/>
              </a:lnSpc>
              <a:spcBef>
                <a:spcPts val="0"/>
              </a:spcBef>
              <a:spcAft>
                <a:spcPts val="0"/>
              </a:spcAft>
              <a:buClr>
                <a:schemeClr val="dk1"/>
              </a:buClr>
              <a:buSzPts val="2800"/>
              <a:buFont typeface="Anaheim"/>
              <a:buChar char="■"/>
            </a:pPr>
            <a:r>
              <a:rPr b="0" i="0" lang="en" sz="2800" u="none" cap="none" strike="noStrike">
                <a:solidFill>
                  <a:schemeClr val="dk1"/>
                </a:solidFill>
                <a:latin typeface="EB Garamond"/>
                <a:ea typeface="EB Garamond"/>
                <a:cs typeface="EB Garamond"/>
                <a:sym typeface="EB Garamond"/>
              </a:rPr>
              <a:t>Toxic metals harm </a:t>
            </a:r>
            <a:r>
              <a:rPr b="1" i="0" lang="en" sz="2800" u="none" cap="none" strike="noStrike">
                <a:solidFill>
                  <a:schemeClr val="dk1"/>
                </a:solidFill>
                <a:highlight>
                  <a:srgbClr val="FFF2CC"/>
                </a:highlight>
                <a:latin typeface="EB Garamond"/>
                <a:ea typeface="EB Garamond"/>
                <a:cs typeface="EB Garamond"/>
                <a:sym typeface="EB Garamond"/>
              </a:rPr>
              <a:t>aquatic life, ecosystems, and human health.</a:t>
            </a:r>
            <a:endParaRPr b="1" i="0" sz="2800" u="none" cap="none" strike="noStrike">
              <a:solidFill>
                <a:schemeClr val="dk1"/>
              </a:solidFill>
              <a:highlight>
                <a:srgbClr val="FFF2CC"/>
              </a:highlight>
              <a:latin typeface="EB Garamond"/>
              <a:ea typeface="EB Garamond"/>
              <a:cs typeface="EB Garamond"/>
              <a:sym typeface="EB Garamond"/>
            </a:endParaRPr>
          </a:p>
          <a:p>
            <a:pPr indent="-406400" lvl="0" marL="457200" marR="0" rtl="0" algn="l">
              <a:lnSpc>
                <a:spcPct val="115000"/>
              </a:lnSpc>
              <a:spcBef>
                <a:spcPts val="0"/>
              </a:spcBef>
              <a:spcAft>
                <a:spcPts val="0"/>
              </a:spcAft>
              <a:buClr>
                <a:schemeClr val="dk1"/>
              </a:buClr>
              <a:buSzPts val="2800"/>
              <a:buFont typeface="EB Garamond"/>
              <a:buChar char="■"/>
            </a:pPr>
            <a:r>
              <a:rPr b="0" i="0" lang="en" sz="2800" u="none" cap="none" strike="noStrike">
                <a:solidFill>
                  <a:schemeClr val="dk1"/>
                </a:solidFill>
                <a:latin typeface="EB Garamond"/>
                <a:ea typeface="EB Garamond"/>
                <a:cs typeface="EB Garamond"/>
                <a:sym typeface="EB Garamond"/>
              </a:rPr>
              <a:t>Traditional methods for metal removal are costly and environmentally harmful.</a:t>
            </a:r>
            <a:endParaRPr b="0" i="0" sz="28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1200"/>
              </a:spcBef>
              <a:spcAft>
                <a:spcPts val="0"/>
              </a:spcAft>
              <a:buClr>
                <a:srgbClr val="000000"/>
              </a:buClr>
              <a:buSzPts val="3200"/>
              <a:buFont typeface="Arial"/>
              <a:buNone/>
            </a:pPr>
            <a:r>
              <a:rPr b="1" i="0" lang="en" sz="5500" u="none" cap="none" strike="noStrike">
                <a:solidFill>
                  <a:srgbClr val="000000"/>
                </a:solidFill>
                <a:highlight>
                  <a:srgbClr val="9FC5E8"/>
                </a:highlight>
                <a:latin typeface="EB Garamond"/>
                <a:ea typeface="EB Garamond"/>
                <a:cs typeface="EB Garamond"/>
                <a:sym typeface="EB Garamond"/>
                <a:extLst>
                  <a:ext uri="http://customooxmlschemas.google.com/">
                    <go:slidesCustomData xmlns:go="http://customooxmlschemas.google.com/" textRoundtripDataId="2"/>
                  </a:ext>
                </a:extLst>
              </a:rPr>
              <a:t>SOLUTION</a:t>
            </a:r>
            <a:endParaRPr b="1" i="0" sz="5500" u="none" cap="none" strike="noStrike">
              <a:solidFill>
                <a:srgbClr val="000000"/>
              </a:solidFill>
              <a:highlight>
                <a:srgbClr val="9FC5E8"/>
              </a:highlight>
              <a:latin typeface="EB Garamond"/>
              <a:ea typeface="EB Garamond"/>
              <a:cs typeface="EB Garamond"/>
              <a:sym typeface="EB Garamond"/>
            </a:endParaRPr>
          </a:p>
          <a:p>
            <a:pPr indent="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EB Garamond"/>
                <a:ea typeface="EB Garamond"/>
                <a:cs typeface="EB Garamond"/>
                <a:sym typeface="EB Garamond"/>
              </a:rPr>
              <a:t>  Use genetically engineered</a:t>
            </a:r>
            <a:r>
              <a:rPr b="1" i="0" lang="en" sz="2800" u="none" cap="none" strike="noStrike">
                <a:solidFill>
                  <a:schemeClr val="dk1"/>
                </a:solidFill>
                <a:latin typeface="EB Garamond"/>
                <a:ea typeface="EB Garamond"/>
                <a:cs typeface="EB Garamond"/>
                <a:sym typeface="EB Garamond"/>
              </a:rPr>
              <a:t> </a:t>
            </a:r>
            <a:r>
              <a:rPr b="1" i="1" lang="en" sz="2800" u="none" cap="none" strike="noStrike">
                <a:solidFill>
                  <a:schemeClr val="dk1"/>
                </a:solidFill>
                <a:latin typeface="EB Garamond"/>
                <a:ea typeface="EB Garamond"/>
                <a:cs typeface="EB Garamond"/>
                <a:sym typeface="EB Garamond"/>
              </a:rPr>
              <a:t>E. coli</a:t>
            </a:r>
            <a:r>
              <a:rPr b="1" i="0" lang="en" sz="2800" u="none" cap="none" strike="noStrike">
                <a:solidFill>
                  <a:schemeClr val="dk1"/>
                </a:solidFill>
                <a:latin typeface="EB Garamond"/>
                <a:ea typeface="EB Garamond"/>
                <a:cs typeface="EB Garamond"/>
                <a:sym typeface="EB Garamond"/>
              </a:rPr>
              <a:t> </a:t>
            </a:r>
            <a:r>
              <a:rPr b="0" i="0" lang="en" sz="2800" u="none" cap="none" strike="noStrike">
                <a:solidFill>
                  <a:schemeClr val="dk1"/>
                </a:solidFill>
                <a:latin typeface="EB Garamond"/>
                <a:ea typeface="EB Garamond"/>
                <a:cs typeface="EB Garamond"/>
                <a:sym typeface="EB Garamond"/>
              </a:rPr>
              <a:t>for bioremediation of </a:t>
            </a:r>
            <a:r>
              <a:rPr b="1" i="0" lang="en" sz="2800" u="none" cap="none" strike="noStrike">
                <a:solidFill>
                  <a:schemeClr val="dk1"/>
                </a:solidFill>
                <a:latin typeface="EB Garamond"/>
                <a:ea typeface="EB Garamond"/>
                <a:cs typeface="EB Garamond"/>
                <a:sym typeface="EB Garamond"/>
              </a:rPr>
              <a:t>copper and mercury.</a:t>
            </a:r>
            <a:endParaRPr b="1" i="0" sz="2800" u="none" cap="none" strike="noStrike">
              <a:solidFill>
                <a:schemeClr val="dk1"/>
              </a:solidFill>
              <a:latin typeface="EB Garamond"/>
              <a:ea typeface="EB Garamond"/>
              <a:cs typeface="EB Garamond"/>
              <a:sym typeface="EB Garamond"/>
            </a:endParaRPr>
          </a:p>
          <a:p>
            <a:pPr indent="-406400" lvl="0" marL="457200" marR="0" rtl="0" algn="l">
              <a:lnSpc>
                <a:spcPct val="115000"/>
              </a:lnSpc>
              <a:spcBef>
                <a:spcPts val="1200"/>
              </a:spcBef>
              <a:spcAft>
                <a:spcPts val="0"/>
              </a:spcAft>
              <a:buClr>
                <a:schemeClr val="dk1"/>
              </a:buClr>
              <a:buSzPts val="2800"/>
              <a:buFont typeface="Anaheim"/>
              <a:buChar char="■"/>
            </a:pPr>
            <a:r>
              <a:rPr b="0" i="0" lang="en" sz="2800" u="sng" cap="none" strike="noStrike">
                <a:solidFill>
                  <a:schemeClr val="dk1"/>
                </a:solidFill>
                <a:latin typeface="EB Garamond"/>
                <a:ea typeface="EB Garamond"/>
                <a:cs typeface="EB Garamond"/>
                <a:sym typeface="EB Garamond"/>
              </a:rPr>
              <a:t>Copper</a:t>
            </a:r>
            <a:r>
              <a:rPr b="0" i="0" lang="en" sz="2800" u="none" cap="none" strike="noStrike">
                <a:solidFill>
                  <a:schemeClr val="dk1"/>
                </a:solidFill>
                <a:latin typeface="EB Garamond"/>
                <a:ea typeface="EB Garamond"/>
                <a:cs typeface="EB Garamond"/>
                <a:sym typeface="EB Garamond"/>
              </a:rPr>
              <a:t>: Express copper-binding proteins </a:t>
            </a:r>
            <a:r>
              <a:rPr b="1" i="0" lang="en" sz="2800" u="none" cap="none" strike="noStrike">
                <a:solidFill>
                  <a:schemeClr val="dk1"/>
                </a:solidFill>
                <a:highlight>
                  <a:srgbClr val="D9EAD3"/>
                </a:highlight>
                <a:latin typeface="EB Garamond"/>
                <a:ea typeface="EB Garamond"/>
                <a:cs typeface="EB Garamond"/>
                <a:sym typeface="EB Garamond"/>
              </a:rPr>
              <a:t>(</a:t>
            </a:r>
            <a:r>
              <a:rPr b="1" i="1" lang="en" sz="2800" u="none" cap="none" strike="noStrike">
                <a:solidFill>
                  <a:schemeClr val="dk1"/>
                </a:solidFill>
                <a:highlight>
                  <a:srgbClr val="D9EAD3"/>
                </a:highlight>
                <a:latin typeface="EB Garamond"/>
                <a:ea typeface="EB Garamond"/>
                <a:cs typeface="EB Garamond"/>
                <a:sym typeface="EB Garamond"/>
              </a:rPr>
              <a:t>copC</a:t>
            </a:r>
            <a:r>
              <a:rPr b="1" i="0" lang="en" sz="2800" u="none" cap="none" strike="noStrike">
                <a:solidFill>
                  <a:schemeClr val="dk1"/>
                </a:solidFill>
                <a:highlight>
                  <a:srgbClr val="D9EAD3"/>
                </a:highlight>
                <a:latin typeface="EB Garamond"/>
                <a:ea typeface="EB Garamond"/>
                <a:cs typeface="EB Garamond"/>
                <a:sym typeface="EB Garamond"/>
              </a:rPr>
              <a:t> and </a:t>
            </a:r>
            <a:r>
              <a:rPr b="1" i="1" lang="en" sz="2800" u="none" cap="none" strike="noStrike">
                <a:solidFill>
                  <a:schemeClr val="dk1"/>
                </a:solidFill>
                <a:highlight>
                  <a:srgbClr val="D9EAD3"/>
                </a:highlight>
                <a:latin typeface="EB Garamond"/>
                <a:ea typeface="EB Garamond"/>
                <a:cs typeface="EB Garamond"/>
                <a:sym typeface="EB Garamond"/>
              </a:rPr>
              <a:t>copD</a:t>
            </a:r>
            <a:r>
              <a:rPr b="1" i="0" lang="en" sz="2800" u="none" cap="none" strike="noStrike">
                <a:solidFill>
                  <a:schemeClr val="dk1"/>
                </a:solidFill>
                <a:highlight>
                  <a:srgbClr val="D9EAD3"/>
                </a:highlight>
                <a:latin typeface="EB Garamond"/>
                <a:ea typeface="EB Garamond"/>
                <a:cs typeface="EB Garamond"/>
                <a:sym typeface="EB Garamond"/>
              </a:rPr>
              <a:t>).</a:t>
            </a:r>
            <a:endParaRPr b="1" i="0" sz="2800" u="none" cap="none" strike="noStrike">
              <a:solidFill>
                <a:schemeClr val="dk1"/>
              </a:solidFill>
              <a:highlight>
                <a:srgbClr val="D9EAD3"/>
              </a:highlight>
              <a:latin typeface="EB Garamond"/>
              <a:ea typeface="EB Garamond"/>
              <a:cs typeface="EB Garamond"/>
              <a:sym typeface="EB Garamond"/>
            </a:endParaRPr>
          </a:p>
          <a:p>
            <a:pPr indent="-406400" lvl="0" marL="457200" marR="0" rtl="0" algn="l">
              <a:lnSpc>
                <a:spcPct val="115000"/>
              </a:lnSpc>
              <a:spcBef>
                <a:spcPts val="0"/>
              </a:spcBef>
              <a:spcAft>
                <a:spcPts val="0"/>
              </a:spcAft>
              <a:buClr>
                <a:schemeClr val="dk1"/>
              </a:buClr>
              <a:buSzPts val="2800"/>
              <a:buFont typeface="Anaheim"/>
              <a:buChar char="■"/>
            </a:pPr>
            <a:r>
              <a:rPr b="0" i="0" lang="en" sz="2800" u="sng" cap="none" strike="noStrike">
                <a:solidFill>
                  <a:schemeClr val="dk1"/>
                </a:solidFill>
                <a:latin typeface="EB Garamond"/>
                <a:ea typeface="EB Garamond"/>
                <a:cs typeface="EB Garamond"/>
                <a:sym typeface="EB Garamond"/>
              </a:rPr>
              <a:t>Mercury</a:t>
            </a:r>
            <a:r>
              <a:rPr b="0" i="0" lang="en" sz="2800" u="none" cap="none" strike="noStrike">
                <a:solidFill>
                  <a:schemeClr val="dk1"/>
                </a:solidFill>
                <a:latin typeface="EB Garamond"/>
                <a:ea typeface="EB Garamond"/>
                <a:cs typeface="EB Garamond"/>
                <a:sym typeface="EB Garamond"/>
              </a:rPr>
              <a:t>: Use mercury transport proteins </a:t>
            </a:r>
            <a:r>
              <a:rPr b="1" i="0" lang="en" sz="2800" u="none" cap="none" strike="noStrike">
                <a:solidFill>
                  <a:schemeClr val="dk1"/>
                </a:solidFill>
                <a:highlight>
                  <a:srgbClr val="D9EAD3"/>
                </a:highlight>
                <a:latin typeface="EB Garamond"/>
                <a:ea typeface="EB Garamond"/>
                <a:cs typeface="EB Garamond"/>
                <a:sym typeface="EB Garamond"/>
              </a:rPr>
              <a:t>(</a:t>
            </a:r>
            <a:r>
              <a:rPr b="1" i="1" lang="en" sz="2800" u="none" cap="none" strike="noStrike">
                <a:solidFill>
                  <a:schemeClr val="dk1"/>
                </a:solidFill>
                <a:highlight>
                  <a:srgbClr val="D9EAD3"/>
                </a:highlight>
                <a:latin typeface="EB Garamond"/>
                <a:ea typeface="EB Garamond"/>
                <a:cs typeface="EB Garamond"/>
                <a:sym typeface="EB Garamond"/>
              </a:rPr>
              <a:t>merP</a:t>
            </a:r>
            <a:r>
              <a:rPr b="1" i="0" lang="en" sz="2800" u="none" cap="none" strike="noStrike">
                <a:solidFill>
                  <a:schemeClr val="dk1"/>
                </a:solidFill>
                <a:highlight>
                  <a:srgbClr val="D9EAD3"/>
                </a:highlight>
                <a:latin typeface="EB Garamond"/>
                <a:ea typeface="EB Garamond"/>
                <a:cs typeface="EB Garamond"/>
                <a:sym typeface="EB Garamond"/>
              </a:rPr>
              <a:t> and </a:t>
            </a:r>
            <a:r>
              <a:rPr b="1" i="1" lang="en" sz="2800" u="none" cap="none" strike="noStrike">
                <a:solidFill>
                  <a:schemeClr val="dk1"/>
                </a:solidFill>
                <a:highlight>
                  <a:srgbClr val="D9EAD3"/>
                </a:highlight>
                <a:latin typeface="EB Garamond"/>
                <a:ea typeface="EB Garamond"/>
                <a:cs typeface="EB Garamond"/>
                <a:sym typeface="EB Garamond"/>
              </a:rPr>
              <a:t>merT</a:t>
            </a:r>
            <a:r>
              <a:rPr b="1" i="0" lang="en" sz="2800" u="none" cap="none" strike="noStrike">
                <a:solidFill>
                  <a:schemeClr val="dk1"/>
                </a:solidFill>
                <a:highlight>
                  <a:srgbClr val="D9EAD3"/>
                </a:highlight>
                <a:latin typeface="EB Garamond"/>
                <a:ea typeface="EB Garamond"/>
                <a:cs typeface="EB Garamond"/>
                <a:sym typeface="EB Garamond"/>
              </a:rPr>
              <a:t>).</a:t>
            </a:r>
            <a:endParaRPr b="1" i="0" sz="2800" u="none" cap="none" strike="noStrike">
              <a:solidFill>
                <a:schemeClr val="dk1"/>
              </a:solidFill>
              <a:highlight>
                <a:srgbClr val="D9EAD3"/>
              </a:highlight>
              <a:latin typeface="EB Garamond"/>
              <a:ea typeface="EB Garamond"/>
              <a:cs typeface="EB Garamond"/>
              <a:sym typeface="EB Garamond"/>
            </a:endParaRPr>
          </a:p>
          <a:p>
            <a:pPr indent="0" lvl="0" marL="0" marR="0" rtl="0" algn="l">
              <a:lnSpc>
                <a:spcPct val="115000"/>
              </a:lnSpc>
              <a:spcBef>
                <a:spcPts val="1200"/>
              </a:spcBef>
              <a:spcAft>
                <a:spcPts val="0"/>
              </a:spcAft>
              <a:buClr>
                <a:schemeClr val="dk1"/>
              </a:buClr>
              <a:buSzPts val="1100"/>
              <a:buFont typeface="Arial"/>
              <a:buNone/>
            </a:pPr>
            <a:r>
              <a:rPr b="1" i="1" lang="en" sz="2800" u="none" cap="none" strike="noStrike">
                <a:solidFill>
                  <a:schemeClr val="dk1"/>
                </a:solidFill>
                <a:latin typeface="EB Garamond"/>
                <a:ea typeface="EB Garamond"/>
                <a:cs typeface="EB Garamond"/>
                <a:sym typeface="EB Garamond"/>
              </a:rPr>
              <a:t>E. coli</a:t>
            </a:r>
            <a:r>
              <a:rPr b="1" i="0" lang="en" sz="2800" u="none" cap="none" strike="noStrike">
                <a:solidFill>
                  <a:schemeClr val="dk1"/>
                </a:solidFill>
                <a:latin typeface="EB Garamond"/>
                <a:ea typeface="EB Garamond"/>
                <a:cs typeface="EB Garamond"/>
                <a:sym typeface="EB Garamond"/>
              </a:rPr>
              <a:t> absorbs</a:t>
            </a:r>
            <a:r>
              <a:rPr b="0" i="0" lang="en" sz="2800" u="none" cap="none" strike="noStrike">
                <a:solidFill>
                  <a:schemeClr val="dk1"/>
                </a:solidFill>
                <a:latin typeface="EB Garamond"/>
                <a:ea typeface="EB Garamond"/>
                <a:cs typeface="EB Garamond"/>
                <a:sym typeface="EB Garamond"/>
              </a:rPr>
              <a:t> copper and mercury from contaminated water.</a:t>
            </a:r>
            <a:endParaRPr b="0" i="0" sz="2800" u="none" cap="none" strike="noStrike">
              <a:solidFill>
                <a:schemeClr val="dk1"/>
              </a:solidFill>
              <a:latin typeface="EB Garamond"/>
              <a:ea typeface="EB Garamond"/>
              <a:cs typeface="EB Garamond"/>
              <a:sym typeface="EB Garamond"/>
            </a:endParaRPr>
          </a:p>
          <a:p>
            <a:pPr indent="-406400" lvl="0" marL="457200" marR="0" rtl="0" algn="l">
              <a:lnSpc>
                <a:spcPct val="115000"/>
              </a:lnSpc>
              <a:spcBef>
                <a:spcPts val="1200"/>
              </a:spcBef>
              <a:spcAft>
                <a:spcPts val="0"/>
              </a:spcAft>
              <a:buClr>
                <a:schemeClr val="dk1"/>
              </a:buClr>
              <a:buSzPts val="2800"/>
              <a:buFont typeface="Anaheim"/>
              <a:buChar char="■"/>
            </a:pPr>
            <a:r>
              <a:rPr b="0" i="0" lang="en" sz="2800" u="none" cap="none" strike="noStrike">
                <a:solidFill>
                  <a:schemeClr val="dk1"/>
                </a:solidFill>
                <a:latin typeface="EB Garamond"/>
                <a:ea typeface="EB Garamond"/>
                <a:cs typeface="EB Garamond"/>
                <a:sym typeface="EB Garamond"/>
              </a:rPr>
              <a:t> </a:t>
            </a:r>
            <a:r>
              <a:rPr b="1" i="0" lang="en" sz="2800" u="none" cap="none" strike="noStrike">
                <a:solidFill>
                  <a:schemeClr val="dk1"/>
                </a:solidFill>
                <a:latin typeface="EB Garamond"/>
                <a:ea typeface="EB Garamond"/>
                <a:cs typeface="EB Garamond"/>
                <a:sym typeface="EB Garamond"/>
              </a:rPr>
              <a:t> </a:t>
            </a:r>
            <a:r>
              <a:rPr b="1" i="0" lang="en" sz="2800" u="none" cap="none" strike="noStrike">
                <a:solidFill>
                  <a:schemeClr val="dk1"/>
                </a:solidFill>
                <a:highlight>
                  <a:srgbClr val="FFF2CC"/>
                </a:highlight>
                <a:latin typeface="EB Garamond"/>
                <a:ea typeface="EB Garamond"/>
                <a:cs typeface="EB Garamond"/>
                <a:sym typeface="EB Garamond"/>
              </a:rPr>
              <a:t>Eco-friendly</a:t>
            </a:r>
            <a:r>
              <a:rPr b="1" i="0" lang="en" sz="2800" u="none" cap="none" strike="noStrike">
                <a:solidFill>
                  <a:schemeClr val="dk1"/>
                </a:solidFill>
                <a:latin typeface="EB Garamond"/>
                <a:ea typeface="EB Garamond"/>
                <a:cs typeface="EB Garamond"/>
                <a:sym typeface="EB Garamond"/>
              </a:rPr>
              <a:t> </a:t>
            </a:r>
            <a:r>
              <a:rPr b="0" i="0" lang="en" sz="2800" u="none" cap="none" strike="noStrike">
                <a:solidFill>
                  <a:schemeClr val="dk1"/>
                </a:solidFill>
                <a:latin typeface="EB Garamond"/>
                <a:ea typeface="EB Garamond"/>
                <a:cs typeface="EB Garamond"/>
                <a:sym typeface="EB Garamond"/>
              </a:rPr>
              <a:t>and </a:t>
            </a:r>
            <a:r>
              <a:rPr b="1" i="0" lang="en" sz="2800" u="none" cap="none" strike="noStrike">
                <a:solidFill>
                  <a:schemeClr val="dk1"/>
                </a:solidFill>
                <a:highlight>
                  <a:srgbClr val="FFF2CC"/>
                </a:highlight>
                <a:latin typeface="EB Garamond"/>
                <a:ea typeface="EB Garamond"/>
                <a:cs typeface="EB Garamond"/>
                <a:sym typeface="EB Garamond"/>
              </a:rPr>
              <a:t>cost-effective</a:t>
            </a:r>
            <a:r>
              <a:rPr b="1" i="0" lang="en" sz="2800" u="none" cap="none" strike="noStrike">
                <a:solidFill>
                  <a:schemeClr val="dk1"/>
                </a:solidFill>
                <a:latin typeface="EB Garamond"/>
                <a:ea typeface="EB Garamond"/>
                <a:cs typeface="EB Garamond"/>
                <a:sym typeface="EB Garamond"/>
              </a:rPr>
              <a:t> </a:t>
            </a:r>
            <a:r>
              <a:rPr b="0" i="0" lang="en" sz="2800" u="none" cap="none" strike="noStrike">
                <a:solidFill>
                  <a:schemeClr val="dk1"/>
                </a:solidFill>
                <a:latin typeface="EB Garamond"/>
                <a:ea typeface="EB Garamond"/>
                <a:cs typeface="EB Garamond"/>
                <a:sym typeface="EB Garamond"/>
              </a:rPr>
              <a:t>approach to heavy metal removal.</a:t>
            </a:r>
            <a:endParaRPr b="0" i="0" sz="2800" u="none" cap="none" strike="noStrike">
              <a:solidFill>
                <a:schemeClr val="dk1"/>
              </a:solidFill>
              <a:latin typeface="EB Garamond"/>
              <a:ea typeface="EB Garamond"/>
              <a:cs typeface="EB Garamond"/>
              <a:sym typeface="EB Garamond"/>
            </a:endParaRPr>
          </a:p>
          <a:p>
            <a:pPr indent="-406400" lvl="0" marL="457200" marR="0" rtl="0" algn="l">
              <a:lnSpc>
                <a:spcPct val="115000"/>
              </a:lnSpc>
              <a:spcBef>
                <a:spcPts val="0"/>
              </a:spcBef>
              <a:spcAft>
                <a:spcPts val="0"/>
              </a:spcAft>
              <a:buClr>
                <a:schemeClr val="dk1"/>
              </a:buClr>
              <a:buSzPts val="2800"/>
              <a:buFont typeface="Anaheim"/>
              <a:buChar char="■"/>
            </a:pPr>
            <a:r>
              <a:rPr b="0" i="0" lang="en" sz="2800" u="none" cap="none" strike="noStrike">
                <a:solidFill>
                  <a:schemeClr val="dk1"/>
                </a:solidFill>
                <a:latin typeface="EB Garamond"/>
                <a:ea typeface="EB Garamond"/>
                <a:cs typeface="EB Garamond"/>
                <a:sym typeface="EB Garamond"/>
              </a:rPr>
              <a:t>  Copper levels detected using a colorimetric assay with </a:t>
            </a:r>
            <a:r>
              <a:rPr b="1" i="0" lang="en" sz="2800" u="none" cap="none" strike="noStrike">
                <a:solidFill>
                  <a:schemeClr val="dk1"/>
                </a:solidFill>
                <a:highlight>
                  <a:srgbClr val="FFF2CC"/>
                </a:highlight>
                <a:latin typeface="EB Garamond"/>
                <a:ea typeface="EB Garamond"/>
                <a:cs typeface="EB Garamond"/>
                <a:sym typeface="EB Garamond"/>
              </a:rPr>
              <a:t>bathocuproine</a:t>
            </a:r>
            <a:r>
              <a:rPr b="0" i="0" lang="en" sz="2800" u="none" cap="none" strike="noStrike">
                <a:solidFill>
                  <a:schemeClr val="dk1"/>
                </a:solidFill>
                <a:latin typeface="EB Garamond"/>
                <a:ea typeface="EB Garamond"/>
                <a:cs typeface="EB Garamond"/>
                <a:sym typeface="EB Garamond"/>
              </a:rPr>
              <a:t>.</a:t>
            </a:r>
            <a:endParaRPr b="0" i="0" sz="2800" u="none" cap="none" strike="noStrike">
              <a:solidFill>
                <a:schemeClr val="dk1"/>
              </a:solidFill>
              <a:latin typeface="EB Garamond"/>
              <a:ea typeface="EB Garamond"/>
              <a:cs typeface="EB Garamond"/>
              <a:sym typeface="EB Garamond"/>
            </a:endParaRPr>
          </a:p>
          <a:p>
            <a:pPr indent="-406400" lvl="0" marL="457200" marR="0" rtl="0" algn="l">
              <a:lnSpc>
                <a:spcPct val="115000"/>
              </a:lnSpc>
              <a:spcBef>
                <a:spcPts val="0"/>
              </a:spcBef>
              <a:spcAft>
                <a:spcPts val="0"/>
              </a:spcAft>
              <a:buClr>
                <a:schemeClr val="dk1"/>
              </a:buClr>
              <a:buSzPts val="2800"/>
              <a:buFont typeface="EB Garamond"/>
              <a:buChar char="■"/>
            </a:pPr>
            <a:r>
              <a:rPr b="0" i="0" lang="en" sz="2800" u="none" cap="none" strike="noStrike">
                <a:solidFill>
                  <a:schemeClr val="dk1"/>
                </a:solidFill>
                <a:latin typeface="EB Garamond"/>
                <a:ea typeface="EB Garamond"/>
                <a:cs typeface="EB Garamond"/>
                <a:sym typeface="EB Garamond"/>
              </a:rPr>
              <a:t>  Potential for scalability in large-scale environmental cleanup.</a:t>
            </a:r>
            <a:endParaRPr b="0" i="0" sz="2800" u="none" cap="none" strike="noStrike">
              <a:solidFill>
                <a:schemeClr val="dk1"/>
              </a:solidFill>
              <a:latin typeface="EB Garamond"/>
              <a:ea typeface="EB Garamond"/>
              <a:cs typeface="EB Garamond"/>
              <a:sym typeface="EB Garamond"/>
            </a:endParaRPr>
          </a:p>
          <a:p>
            <a:pPr indent="0" lvl="0" marL="0" marR="0" rtl="0" algn="l">
              <a:lnSpc>
                <a:spcPct val="100000"/>
              </a:lnSpc>
              <a:spcBef>
                <a:spcPts val="1200"/>
              </a:spcBef>
              <a:spcAft>
                <a:spcPts val="0"/>
              </a:spcAft>
              <a:buClr>
                <a:srgbClr val="000000"/>
              </a:buClr>
              <a:buSzPts val="2800"/>
              <a:buFont typeface="Arial"/>
              <a:buNone/>
            </a:pPr>
            <a:r>
              <a:t/>
            </a:r>
            <a:endParaRPr b="0" i="0" sz="2800" u="none" cap="none" strike="noStrike">
              <a:solidFill>
                <a:schemeClr val="dk1"/>
              </a:solidFill>
              <a:latin typeface="EB Garamond"/>
              <a:ea typeface="EB Garamond"/>
              <a:cs typeface="EB Garamond"/>
              <a:sym typeface="EB Garamond"/>
            </a:endParaRPr>
          </a:p>
          <a:p>
            <a:pPr indent="0" lvl="0" marL="0" marR="0" rtl="0" algn="ctr">
              <a:lnSpc>
                <a:spcPct val="100000"/>
              </a:lnSpc>
              <a:spcBef>
                <a:spcPts val="0"/>
              </a:spcBef>
              <a:spcAft>
                <a:spcPts val="0"/>
              </a:spcAft>
              <a:buClr>
                <a:schemeClr val="dk1"/>
              </a:buClr>
              <a:buSzPts val="3200"/>
              <a:buFont typeface="Arial"/>
              <a:buNone/>
            </a:pPr>
            <a:r>
              <a:t/>
            </a:r>
            <a:endParaRPr b="0" i="0" sz="2800" u="none" cap="none" strike="noStrike">
              <a:solidFill>
                <a:schemeClr val="dk1"/>
              </a:solidFill>
              <a:latin typeface="Anaheim"/>
              <a:ea typeface="Anaheim"/>
              <a:cs typeface="Anaheim"/>
              <a:sym typeface="Anaheim"/>
            </a:endParaRPr>
          </a:p>
          <a:p>
            <a:pPr indent="0" lvl="0" marL="0" marR="0" rtl="0" algn="l">
              <a:lnSpc>
                <a:spcPct val="100000"/>
              </a:lnSpc>
              <a:spcBef>
                <a:spcPts val="0"/>
              </a:spcBef>
              <a:spcAft>
                <a:spcPts val="0"/>
              </a:spcAft>
              <a:buClr>
                <a:srgbClr val="000000"/>
              </a:buClr>
              <a:buSzPts val="3200"/>
              <a:buFont typeface="Arial"/>
              <a:buNone/>
            </a:pPr>
            <a:r>
              <a:t/>
            </a:r>
            <a:endParaRPr b="0" i="0" sz="2800" u="none" cap="none" strike="noStrike">
              <a:solidFill>
                <a:srgbClr val="000000"/>
              </a:solidFill>
              <a:latin typeface="Anaheim"/>
              <a:ea typeface="Anaheim"/>
              <a:cs typeface="Anaheim"/>
              <a:sym typeface="Anaheim"/>
            </a:endParaRPr>
          </a:p>
        </p:txBody>
      </p:sp>
      <p:sp>
        <p:nvSpPr>
          <p:cNvPr id="57" name="Google Shape;57;g1efd191b55a_0_0"/>
          <p:cNvSpPr txBox="1"/>
          <p:nvPr/>
        </p:nvSpPr>
        <p:spPr>
          <a:xfrm>
            <a:off x="11790750" y="3443250"/>
            <a:ext cx="13208400" cy="7253100"/>
          </a:xfrm>
          <a:prstGeom prst="rect">
            <a:avLst/>
          </a:prstGeom>
          <a:noFill/>
          <a:ln cap="flat" cmpd="sng" w="76200">
            <a:solidFill>
              <a:srgbClr val="274E13"/>
            </a:solidFill>
            <a:prstDash val="lgDashDot"/>
            <a:round/>
            <a:headEnd len="sm" w="sm" type="none"/>
            <a:tailEnd len="sm" w="sm" type="none"/>
          </a:ln>
        </p:spPr>
        <p:txBody>
          <a:bodyPr anchorCtr="0" anchor="ctr" bIns="58500" lIns="58500" spcFirstLastPara="1" rIns="58500" wrap="square" tIns="58500">
            <a:noAutofit/>
          </a:bodyPr>
          <a:lstStyle/>
          <a:p>
            <a:pPr indent="0" lvl="0" marL="457200" marR="0" rtl="0" algn="ctr">
              <a:lnSpc>
                <a:spcPct val="100000"/>
              </a:lnSpc>
              <a:spcBef>
                <a:spcPts val="0"/>
              </a:spcBef>
              <a:spcAft>
                <a:spcPts val="0"/>
              </a:spcAft>
              <a:buClr>
                <a:srgbClr val="000000"/>
              </a:buClr>
              <a:buSzPts val="3072"/>
              <a:buFont typeface="Arial"/>
              <a:buNone/>
            </a:pPr>
            <a:r>
              <a:t/>
            </a:r>
            <a:endParaRPr b="0" i="0" sz="3072" u="none" cap="none" strike="noStrike">
              <a:solidFill>
                <a:schemeClr val="dk1"/>
              </a:solidFill>
              <a:latin typeface="Calibri"/>
              <a:ea typeface="Calibri"/>
              <a:cs typeface="Calibri"/>
              <a:sym typeface="Calibri"/>
            </a:endParaRPr>
          </a:p>
          <a:p>
            <a:pPr indent="0" lvl="0" marL="45720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sp>
        <p:nvSpPr>
          <p:cNvPr id="58" name="Google Shape;58;g1efd191b55a_0_0"/>
          <p:cNvSpPr txBox="1"/>
          <p:nvPr/>
        </p:nvSpPr>
        <p:spPr>
          <a:xfrm>
            <a:off x="30864225" y="10865625"/>
            <a:ext cx="5873700" cy="6407700"/>
          </a:xfrm>
          <a:prstGeom prst="rect">
            <a:avLst/>
          </a:prstGeom>
          <a:noFill/>
          <a:ln cap="flat" cmpd="sng" w="76200">
            <a:solidFill>
              <a:srgbClr val="274E13"/>
            </a:solidFill>
            <a:prstDash val="lgDashDot"/>
            <a:round/>
            <a:headEnd len="sm" w="sm" type="none"/>
            <a:tailEnd len="sm" w="sm" type="none"/>
          </a:ln>
        </p:spPr>
        <p:txBody>
          <a:bodyPr anchorCtr="0" anchor="t" bIns="58500" lIns="58500" spcFirstLastPara="1" rIns="58500" wrap="square" tIns="58500">
            <a:noAutofit/>
          </a:bodyPr>
          <a:lstStyle/>
          <a:p>
            <a:pPr indent="0" lvl="0" marL="0" rtl="0" algn="ctr">
              <a:spcBef>
                <a:spcPts val="0"/>
              </a:spcBef>
              <a:spcAft>
                <a:spcPts val="0"/>
              </a:spcAft>
              <a:buClr>
                <a:schemeClr val="dk1"/>
              </a:buClr>
              <a:buSzPts val="3200"/>
              <a:buFont typeface="Arial"/>
              <a:buNone/>
            </a:pPr>
            <a:r>
              <a:rPr b="1" lang="en" sz="4100">
                <a:solidFill>
                  <a:schemeClr val="dk1"/>
                </a:solidFill>
                <a:highlight>
                  <a:srgbClr val="9FC5E8"/>
                </a:highlight>
                <a:latin typeface="EB Garamond"/>
                <a:ea typeface="EB Garamond"/>
                <a:cs typeface="EB Garamond"/>
                <a:sym typeface="EB Garamond"/>
              </a:rPr>
              <a:t>REFERENCES AND ACKNOWLEDGMENTS</a:t>
            </a:r>
            <a:endParaRPr b="1" i="0" sz="4100" u="none" cap="none" strike="noStrike">
              <a:solidFill>
                <a:srgbClr val="000000"/>
              </a:solidFill>
              <a:highlight>
                <a:srgbClr val="9FC5E8"/>
              </a:highlight>
              <a:latin typeface="EB Garamond"/>
              <a:ea typeface="EB Garamond"/>
              <a:cs typeface="EB Garamond"/>
              <a:sym typeface="EB Garamond"/>
            </a:endParaRPr>
          </a:p>
          <a:p>
            <a:pPr indent="0" lvl="0" marL="0" rtl="0" algn="ctr">
              <a:spcBef>
                <a:spcPts val="0"/>
              </a:spcBef>
              <a:spcAft>
                <a:spcPts val="0"/>
              </a:spcAft>
              <a:buClr>
                <a:schemeClr val="dk1"/>
              </a:buClr>
              <a:buSzPts val="3200"/>
              <a:buFont typeface="Arial"/>
              <a:buNone/>
            </a:pPr>
            <a:r>
              <a:t/>
            </a:r>
            <a:endParaRPr sz="5300">
              <a:solidFill>
                <a:schemeClr val="dk1"/>
              </a:solidFill>
              <a:highlight>
                <a:srgbClr val="9FC5E8"/>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4"/>
              <a:buFont typeface="Arial"/>
              <a:buNone/>
            </a:pPr>
            <a:r>
              <a:t/>
            </a:r>
            <a:endParaRPr b="0" i="0" sz="2504" u="none" cap="none" strike="noStrike">
              <a:solidFill>
                <a:schemeClr val="dk1"/>
              </a:solidFill>
              <a:latin typeface="Calibri"/>
              <a:ea typeface="Calibri"/>
              <a:cs typeface="Calibri"/>
              <a:sym typeface="Calibri"/>
            </a:endParaRPr>
          </a:p>
        </p:txBody>
      </p:sp>
      <p:pic>
        <p:nvPicPr>
          <p:cNvPr id="59" name="Google Shape;59;g1efd191b55a_0_0"/>
          <p:cNvPicPr preferRelativeResize="0"/>
          <p:nvPr/>
        </p:nvPicPr>
        <p:blipFill rotWithShape="1">
          <a:blip r:embed="rId3">
            <a:alphaModFix/>
          </a:blip>
          <a:srcRect b="-9660" l="0" r="0" t="0"/>
          <a:stretch/>
        </p:blipFill>
        <p:spPr>
          <a:xfrm>
            <a:off x="593303" y="-218006"/>
            <a:ext cx="7090606" cy="2789977"/>
          </a:xfrm>
          <a:prstGeom prst="rect">
            <a:avLst/>
          </a:prstGeom>
          <a:noFill/>
          <a:ln>
            <a:noFill/>
          </a:ln>
        </p:spPr>
      </p:pic>
      <p:pic>
        <p:nvPicPr>
          <p:cNvPr id="60" name="Google Shape;60;g1efd191b55a_0_0"/>
          <p:cNvPicPr preferRelativeResize="0"/>
          <p:nvPr/>
        </p:nvPicPr>
        <p:blipFill rotWithShape="1">
          <a:blip r:embed="rId4">
            <a:alphaModFix/>
          </a:blip>
          <a:srcRect b="0" l="0" r="0" t="0"/>
          <a:stretch/>
        </p:blipFill>
        <p:spPr>
          <a:xfrm>
            <a:off x="30944452" y="553293"/>
            <a:ext cx="5270308" cy="950342"/>
          </a:xfrm>
          <a:prstGeom prst="rect">
            <a:avLst/>
          </a:prstGeom>
          <a:noFill/>
          <a:ln>
            <a:noFill/>
          </a:ln>
        </p:spPr>
      </p:pic>
      <p:pic>
        <p:nvPicPr>
          <p:cNvPr id="61" name="Google Shape;61;g1efd191b55a_0_0"/>
          <p:cNvPicPr preferRelativeResize="0"/>
          <p:nvPr/>
        </p:nvPicPr>
        <p:blipFill rotWithShape="1">
          <a:blip r:embed="rId5">
            <a:alphaModFix/>
          </a:blip>
          <a:srcRect b="0" l="0" r="-1812" t="0"/>
          <a:stretch/>
        </p:blipFill>
        <p:spPr>
          <a:xfrm>
            <a:off x="11802350" y="10865625"/>
            <a:ext cx="6598718" cy="6202500"/>
          </a:xfrm>
          <a:prstGeom prst="rect">
            <a:avLst/>
          </a:prstGeom>
          <a:noFill/>
          <a:ln cap="flat" cmpd="sng" w="76200">
            <a:solidFill>
              <a:srgbClr val="274E13"/>
            </a:solidFill>
            <a:prstDash val="solid"/>
            <a:round/>
            <a:headEnd len="sm" w="sm" type="none"/>
            <a:tailEnd len="sm" w="sm" type="none"/>
          </a:ln>
        </p:spPr>
      </p:pic>
      <p:sp>
        <p:nvSpPr>
          <p:cNvPr id="62" name="Google Shape;62;g1efd191b55a_0_0"/>
          <p:cNvSpPr txBox="1"/>
          <p:nvPr/>
        </p:nvSpPr>
        <p:spPr>
          <a:xfrm>
            <a:off x="21009100" y="10372700"/>
            <a:ext cx="2928600" cy="252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100"/>
              <a:buFont typeface="Arial"/>
              <a:buNone/>
            </a:pPr>
            <a:r>
              <a:t/>
            </a:r>
            <a:endParaRPr b="0" i="0" sz="5100" u="none" cap="none" strike="noStrike">
              <a:solidFill>
                <a:srgbClr val="FF0000"/>
              </a:solidFill>
              <a:highlight>
                <a:srgbClr val="00FF00"/>
              </a:highlight>
              <a:latin typeface="Arial"/>
              <a:ea typeface="Arial"/>
              <a:cs typeface="Arial"/>
              <a:sym typeface="Arial"/>
            </a:endParaRPr>
          </a:p>
        </p:txBody>
      </p:sp>
      <p:pic>
        <p:nvPicPr>
          <p:cNvPr id="63" name="Google Shape;63;g1efd191b55a_0_0">
            <a:hlinkClick r:id="rId6"/>
          </p:cNvPr>
          <p:cNvPicPr preferRelativeResize="0"/>
          <p:nvPr/>
        </p:nvPicPr>
        <p:blipFill rotWithShape="1">
          <a:blip r:embed="rId7">
            <a:alphaModFix/>
          </a:blip>
          <a:srcRect b="0" l="0" r="0" t="0"/>
          <a:stretch/>
        </p:blipFill>
        <p:spPr>
          <a:xfrm>
            <a:off x="18528476" y="10865625"/>
            <a:ext cx="5270301" cy="7869158"/>
          </a:xfrm>
          <a:prstGeom prst="rect">
            <a:avLst/>
          </a:prstGeom>
          <a:noFill/>
          <a:ln cap="flat" cmpd="sng" w="76200">
            <a:solidFill>
              <a:srgbClr val="274E13"/>
            </a:solidFill>
            <a:prstDash val="solid"/>
            <a:round/>
            <a:headEnd len="sm" w="sm" type="none"/>
            <a:tailEnd len="sm" w="sm" type="none"/>
          </a:ln>
        </p:spPr>
      </p:pic>
      <p:sp>
        <p:nvSpPr>
          <p:cNvPr id="64" name="Google Shape;64;g1efd191b55a_0_0"/>
          <p:cNvSpPr txBox="1"/>
          <p:nvPr/>
        </p:nvSpPr>
        <p:spPr>
          <a:xfrm>
            <a:off x="14478000" y="2993575"/>
            <a:ext cx="70905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500"/>
              <a:buFont typeface="Arial"/>
              <a:buNone/>
            </a:pPr>
            <a:r>
              <a:rPr b="1" i="0" lang="en" sz="5500" u="none" cap="none" strike="noStrike">
                <a:solidFill>
                  <a:schemeClr val="dk1"/>
                </a:solidFill>
                <a:highlight>
                  <a:srgbClr val="9FC5E8"/>
                </a:highlight>
                <a:latin typeface="EB Garamond"/>
                <a:ea typeface="EB Garamond"/>
                <a:cs typeface="EB Garamond"/>
                <a:sym typeface="EB Garamond"/>
              </a:rPr>
              <a:t>SCIENCE CONTENT</a:t>
            </a:r>
            <a:endParaRPr b="1" i="0" sz="5500" u="none" cap="none" strike="noStrike">
              <a:solidFill>
                <a:schemeClr val="dk1"/>
              </a:solidFill>
              <a:highlight>
                <a:srgbClr val="9FC5E8"/>
              </a:highlight>
              <a:latin typeface="EB Garamond"/>
              <a:ea typeface="EB Garamond"/>
              <a:cs typeface="EB Garamond"/>
              <a:sym typeface="EB Garamond"/>
            </a:endParaRPr>
          </a:p>
          <a:p>
            <a:pPr indent="0" lvl="0" marL="0" marR="0" rtl="0" algn="ctr">
              <a:lnSpc>
                <a:spcPct val="100000"/>
              </a:lnSpc>
              <a:spcBef>
                <a:spcPts val="0"/>
              </a:spcBef>
              <a:spcAft>
                <a:spcPts val="0"/>
              </a:spcAft>
              <a:buClr>
                <a:srgbClr val="000000"/>
              </a:buClr>
              <a:buSzPts val="5500"/>
              <a:buFont typeface="Arial"/>
              <a:buNone/>
            </a:pPr>
            <a:r>
              <a:t/>
            </a:r>
            <a:endParaRPr b="1" i="0" sz="5500" u="none" cap="none" strike="noStrike">
              <a:solidFill>
                <a:schemeClr val="dk1"/>
              </a:solidFill>
              <a:highlight>
                <a:srgbClr val="9FC5E8"/>
              </a:highlight>
              <a:latin typeface="EB Garamond"/>
              <a:ea typeface="EB Garamond"/>
              <a:cs typeface="EB Garamond"/>
              <a:sym typeface="EB Garamond"/>
            </a:endParaRPr>
          </a:p>
        </p:txBody>
      </p:sp>
      <p:sp>
        <p:nvSpPr>
          <p:cNvPr id="65" name="Google Shape;65;g1efd191b55a_0_0"/>
          <p:cNvSpPr txBox="1"/>
          <p:nvPr/>
        </p:nvSpPr>
        <p:spPr>
          <a:xfrm>
            <a:off x="11849800" y="3990288"/>
            <a:ext cx="13090200" cy="62184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SzPts val="2800"/>
              <a:buFont typeface="EB Garamond"/>
              <a:buChar char="●"/>
            </a:pPr>
            <a:r>
              <a:rPr i="1" lang="en" sz="2800">
                <a:latin typeface="EB Garamond"/>
                <a:ea typeface="EB Garamond"/>
                <a:cs typeface="EB Garamond"/>
                <a:sym typeface="EB Garamond"/>
              </a:rPr>
              <a:t>E. coli</a:t>
            </a:r>
            <a:r>
              <a:rPr lang="en" sz="2800">
                <a:latin typeface="EB Garamond"/>
                <a:ea typeface="EB Garamond"/>
                <a:cs typeface="EB Garamond"/>
                <a:sym typeface="EB Garamond"/>
              </a:rPr>
              <a:t> was engineered to express copper-transporting </a:t>
            </a:r>
            <a:r>
              <a:rPr b="1" lang="en" sz="2800">
                <a:highlight>
                  <a:srgbClr val="FFF2CC"/>
                </a:highlight>
                <a:latin typeface="EB Garamond"/>
                <a:ea typeface="EB Garamond"/>
                <a:cs typeface="EB Garamond"/>
                <a:sym typeface="EB Garamond"/>
              </a:rPr>
              <a:t>channel proteins</a:t>
            </a:r>
            <a:r>
              <a:rPr lang="en" sz="2800">
                <a:latin typeface="EB Garamond"/>
                <a:ea typeface="EB Garamond"/>
                <a:cs typeface="EB Garamond"/>
                <a:sym typeface="EB Garamond"/>
              </a:rPr>
              <a:t> using the </a:t>
            </a:r>
            <a:r>
              <a:rPr b="1" i="1" lang="en" sz="2800">
                <a:highlight>
                  <a:srgbClr val="D9EAD3"/>
                </a:highlight>
                <a:latin typeface="EB Garamond"/>
                <a:ea typeface="EB Garamond"/>
                <a:cs typeface="EB Garamond"/>
                <a:sym typeface="EB Garamond"/>
              </a:rPr>
              <a:t>copC</a:t>
            </a:r>
            <a:r>
              <a:rPr b="1" lang="en" sz="2800">
                <a:highlight>
                  <a:srgbClr val="D9EAD3"/>
                </a:highlight>
                <a:latin typeface="EB Garamond"/>
                <a:ea typeface="EB Garamond"/>
                <a:cs typeface="EB Garamond"/>
                <a:sym typeface="EB Garamond"/>
              </a:rPr>
              <a:t> and </a:t>
            </a:r>
            <a:r>
              <a:rPr b="1" i="1" lang="en" sz="2800">
                <a:highlight>
                  <a:srgbClr val="D9EAD3"/>
                </a:highlight>
                <a:latin typeface="EB Garamond"/>
                <a:ea typeface="EB Garamond"/>
                <a:cs typeface="EB Garamond"/>
                <a:sym typeface="EB Garamond"/>
              </a:rPr>
              <a:t>copD</a:t>
            </a:r>
            <a:r>
              <a:rPr b="1" lang="en" sz="2800">
                <a:highlight>
                  <a:srgbClr val="D9EAD3"/>
                </a:highlight>
                <a:latin typeface="EB Garamond"/>
                <a:ea typeface="EB Garamond"/>
                <a:cs typeface="EB Garamond"/>
                <a:sym typeface="EB Garamond"/>
              </a:rPr>
              <a:t> genes.</a:t>
            </a:r>
            <a:r>
              <a:rPr lang="en" sz="2800">
                <a:latin typeface="EB Garamond"/>
                <a:ea typeface="EB Garamond"/>
                <a:cs typeface="EB Garamond"/>
                <a:sym typeface="EB Garamond"/>
              </a:rPr>
              <a:t> These genes were introduced into </a:t>
            </a:r>
            <a:r>
              <a:rPr i="1" lang="en" sz="2800">
                <a:latin typeface="EB Garamond"/>
                <a:ea typeface="EB Garamond"/>
                <a:cs typeface="EB Garamond"/>
                <a:sym typeface="EB Garamond"/>
              </a:rPr>
              <a:t>E. coli</a:t>
            </a:r>
            <a:r>
              <a:rPr lang="en" sz="2800">
                <a:latin typeface="EB Garamond"/>
                <a:ea typeface="EB Garamond"/>
                <a:cs typeface="EB Garamond"/>
                <a:sym typeface="EB Garamond"/>
              </a:rPr>
              <a:t> via plasmids using </a:t>
            </a:r>
            <a:r>
              <a:rPr b="1" lang="en" sz="2800">
                <a:latin typeface="EB Garamond"/>
                <a:ea typeface="EB Garamond"/>
                <a:cs typeface="EB Garamond"/>
                <a:sym typeface="EB Garamond"/>
              </a:rPr>
              <a:t>heat shock transformation.</a:t>
            </a:r>
            <a:endParaRPr b="1" sz="2800">
              <a:latin typeface="EB Garamond"/>
              <a:ea typeface="EB Garamond"/>
              <a:cs typeface="EB Garamond"/>
              <a:sym typeface="EB Garamond"/>
            </a:endParaRPr>
          </a:p>
          <a:p>
            <a:pPr indent="-406400" lvl="0" marL="457200" rtl="0" algn="l">
              <a:spcBef>
                <a:spcPts val="0"/>
              </a:spcBef>
              <a:spcAft>
                <a:spcPts val="0"/>
              </a:spcAft>
              <a:buSzPts val="2800"/>
              <a:buFont typeface="EB Garamond"/>
              <a:buChar char="●"/>
            </a:pPr>
            <a:r>
              <a:rPr lang="en" sz="2800">
                <a:latin typeface="EB Garamond"/>
                <a:ea typeface="EB Garamond"/>
                <a:cs typeface="EB Garamond"/>
                <a:sym typeface="EB Garamond"/>
              </a:rPr>
              <a:t>The modified </a:t>
            </a:r>
            <a:r>
              <a:rPr i="1" lang="en" sz="2800">
                <a:latin typeface="EB Garamond"/>
                <a:ea typeface="EB Garamond"/>
                <a:cs typeface="EB Garamond"/>
                <a:sym typeface="EB Garamond"/>
              </a:rPr>
              <a:t>E. coli</a:t>
            </a:r>
            <a:r>
              <a:rPr lang="en" sz="2800">
                <a:latin typeface="EB Garamond"/>
                <a:ea typeface="EB Garamond"/>
                <a:cs typeface="EB Garamond"/>
                <a:sym typeface="EB Garamond"/>
              </a:rPr>
              <a:t> produces channel proteins on the extracellular surface that allow for the </a:t>
            </a:r>
            <a:r>
              <a:rPr b="1" lang="en" sz="2800">
                <a:highlight>
                  <a:srgbClr val="FFF2CC"/>
                </a:highlight>
                <a:latin typeface="EB Garamond"/>
                <a:ea typeface="EB Garamond"/>
                <a:cs typeface="EB Garamond"/>
                <a:sym typeface="EB Garamond"/>
              </a:rPr>
              <a:t>diffusion and sequestration</a:t>
            </a:r>
            <a:r>
              <a:rPr lang="en" sz="2800">
                <a:latin typeface="EB Garamond"/>
                <a:ea typeface="EB Garamond"/>
                <a:cs typeface="EB Garamond"/>
                <a:sym typeface="EB Garamond"/>
              </a:rPr>
              <a:t> of copper ions in the periplasm. This process prevents copper toxicity and facilitates bioremediation.</a:t>
            </a:r>
            <a:endParaRPr sz="2800">
              <a:latin typeface="EB Garamond"/>
              <a:ea typeface="EB Garamond"/>
              <a:cs typeface="EB Garamond"/>
              <a:sym typeface="EB Garamond"/>
            </a:endParaRPr>
          </a:p>
          <a:p>
            <a:pPr indent="-406400" lvl="0" marL="457200" rtl="0" algn="l">
              <a:spcBef>
                <a:spcPts val="0"/>
              </a:spcBef>
              <a:spcAft>
                <a:spcPts val="0"/>
              </a:spcAft>
              <a:buSzPts val="2800"/>
              <a:buFont typeface="EB Garamond"/>
              <a:buChar char="●"/>
            </a:pPr>
            <a:r>
              <a:rPr lang="en" sz="2800">
                <a:latin typeface="EB Garamond"/>
                <a:ea typeface="EB Garamond"/>
                <a:cs typeface="EB Garamond"/>
                <a:sym typeface="EB Garamond"/>
              </a:rPr>
              <a:t>To further enhance copper uptake and regulation, the </a:t>
            </a:r>
            <a:r>
              <a:rPr b="1" i="1" lang="en" sz="2800">
                <a:highlight>
                  <a:srgbClr val="D9EAD3"/>
                </a:highlight>
                <a:latin typeface="EB Garamond"/>
                <a:ea typeface="EB Garamond"/>
                <a:cs typeface="EB Garamond"/>
                <a:sym typeface="EB Garamond"/>
              </a:rPr>
              <a:t>ctrA</a:t>
            </a:r>
            <a:r>
              <a:rPr b="1" lang="en" sz="2800">
                <a:highlight>
                  <a:srgbClr val="D9EAD3"/>
                </a:highlight>
                <a:latin typeface="EB Garamond"/>
                <a:ea typeface="EB Garamond"/>
                <a:cs typeface="EB Garamond"/>
                <a:sym typeface="EB Garamond"/>
              </a:rPr>
              <a:t> and </a:t>
            </a:r>
            <a:r>
              <a:rPr b="1" i="1" lang="en" sz="2800">
                <a:highlight>
                  <a:srgbClr val="D9EAD3"/>
                </a:highlight>
                <a:latin typeface="EB Garamond"/>
                <a:ea typeface="EB Garamond"/>
                <a:cs typeface="EB Garamond"/>
                <a:sym typeface="EB Garamond"/>
              </a:rPr>
              <a:t>ctrB</a:t>
            </a:r>
            <a:r>
              <a:rPr lang="en" sz="2800">
                <a:latin typeface="EB Garamond"/>
                <a:ea typeface="EB Garamond"/>
                <a:cs typeface="EB Garamond"/>
                <a:sym typeface="EB Garamond"/>
              </a:rPr>
              <a:t> genes were introduced, improving the </a:t>
            </a:r>
            <a:r>
              <a:rPr b="1" lang="en" sz="2800">
                <a:highlight>
                  <a:srgbClr val="FFF2CC"/>
                </a:highlight>
                <a:latin typeface="EB Garamond"/>
                <a:ea typeface="EB Garamond"/>
                <a:cs typeface="EB Garamond"/>
                <a:sym typeface="EB Garamond"/>
              </a:rPr>
              <a:t>transport and homeostasis</a:t>
            </a:r>
            <a:r>
              <a:rPr lang="en" sz="2800">
                <a:latin typeface="EB Garamond"/>
                <a:ea typeface="EB Garamond"/>
                <a:cs typeface="EB Garamond"/>
                <a:sym typeface="EB Garamond"/>
              </a:rPr>
              <a:t> of copper within the bacterial cells.</a:t>
            </a:r>
            <a:endParaRPr sz="2800">
              <a:latin typeface="EB Garamond"/>
              <a:ea typeface="EB Garamond"/>
              <a:cs typeface="EB Garamond"/>
              <a:sym typeface="EB Garamond"/>
            </a:endParaRPr>
          </a:p>
          <a:p>
            <a:pPr indent="-406400" lvl="0" marL="457200" rtl="0" algn="l">
              <a:spcBef>
                <a:spcPts val="0"/>
              </a:spcBef>
              <a:spcAft>
                <a:spcPts val="0"/>
              </a:spcAft>
              <a:buSzPts val="2800"/>
              <a:buFont typeface="EB Garamond"/>
              <a:buChar char="●"/>
            </a:pPr>
            <a:r>
              <a:rPr lang="en" sz="2800">
                <a:latin typeface="EB Garamond"/>
                <a:ea typeface="EB Garamond"/>
                <a:cs typeface="EB Garamond"/>
                <a:sym typeface="EB Garamond"/>
              </a:rPr>
              <a:t>A </a:t>
            </a:r>
            <a:r>
              <a:rPr b="1" lang="en" sz="2800">
                <a:latin typeface="EB Garamond"/>
                <a:ea typeface="EB Garamond"/>
                <a:cs typeface="EB Garamond"/>
                <a:sym typeface="EB Garamond"/>
              </a:rPr>
              <a:t>colorimetric assay</a:t>
            </a:r>
            <a:r>
              <a:rPr lang="en" sz="2800">
                <a:latin typeface="EB Garamond"/>
                <a:ea typeface="EB Garamond"/>
                <a:cs typeface="EB Garamond"/>
                <a:sym typeface="EB Garamond"/>
              </a:rPr>
              <a:t> using </a:t>
            </a:r>
            <a:r>
              <a:rPr b="1" lang="en" sz="2800">
                <a:highlight>
                  <a:srgbClr val="FFF2CC"/>
                </a:highlight>
                <a:latin typeface="EB Garamond"/>
                <a:ea typeface="EB Garamond"/>
                <a:cs typeface="EB Garamond"/>
                <a:sym typeface="EB Garamond"/>
              </a:rPr>
              <a:t>bathocuproine </a:t>
            </a:r>
            <a:r>
              <a:rPr lang="en" sz="2800">
                <a:latin typeface="EB Garamond"/>
                <a:ea typeface="EB Garamond"/>
                <a:cs typeface="EB Garamond"/>
                <a:sym typeface="EB Garamond"/>
              </a:rPr>
              <a:t>was employed to detect and measure copper levels in treated water. </a:t>
            </a:r>
            <a:endParaRPr sz="2800">
              <a:latin typeface="EB Garamond"/>
              <a:ea typeface="EB Garamond"/>
              <a:cs typeface="EB Garamond"/>
              <a:sym typeface="EB Garamond"/>
            </a:endParaRPr>
          </a:p>
          <a:p>
            <a:pPr indent="-406400" lvl="0" marL="457200" rtl="0" algn="l">
              <a:spcBef>
                <a:spcPts val="0"/>
              </a:spcBef>
              <a:spcAft>
                <a:spcPts val="0"/>
              </a:spcAft>
              <a:buSzPts val="2800"/>
              <a:buFont typeface="EB Garamond"/>
              <a:buChar char="●"/>
            </a:pPr>
            <a:r>
              <a:rPr lang="en" sz="2800">
                <a:latin typeface="EB Garamond"/>
                <a:ea typeface="EB Garamond"/>
                <a:cs typeface="EB Garamond"/>
                <a:sym typeface="EB Garamond"/>
              </a:rPr>
              <a:t>This approach provides a </a:t>
            </a:r>
            <a:r>
              <a:rPr b="1" lang="en" sz="2800">
                <a:latin typeface="EB Garamond"/>
                <a:ea typeface="EB Garamond"/>
                <a:cs typeface="EB Garamond"/>
                <a:sym typeface="EB Garamond"/>
              </a:rPr>
              <a:t>sustainable and eco-friendly</a:t>
            </a:r>
            <a:r>
              <a:rPr lang="en" sz="2800">
                <a:latin typeface="EB Garamond"/>
                <a:ea typeface="EB Garamond"/>
                <a:cs typeface="EB Garamond"/>
                <a:sym typeface="EB Garamond"/>
              </a:rPr>
              <a:t> solution for reducing copper contamination in water systems.</a:t>
            </a:r>
            <a:endParaRPr sz="2800">
              <a:latin typeface="EB Garamond"/>
              <a:ea typeface="EB Garamond"/>
              <a:cs typeface="EB Garamond"/>
              <a:sym typeface="EB Garamond"/>
            </a:endParaRPr>
          </a:p>
          <a:p>
            <a:pPr indent="-406400" lvl="0" marL="457200" rtl="0" algn="l">
              <a:spcBef>
                <a:spcPts val="0"/>
              </a:spcBef>
              <a:spcAft>
                <a:spcPts val="0"/>
              </a:spcAft>
              <a:buSzPts val="2800"/>
              <a:buFont typeface="EB Garamond"/>
              <a:buChar char="●"/>
            </a:pPr>
            <a:r>
              <a:rPr lang="en" sz="2800">
                <a:latin typeface="EB Garamond"/>
                <a:ea typeface="EB Garamond"/>
                <a:cs typeface="EB Garamond"/>
                <a:sym typeface="EB Garamond"/>
              </a:rPr>
              <a:t>These modifications improve bioremediation effectiveness and offer potential expansion to other heavy metal contaminants in polluted water sources.</a:t>
            </a:r>
            <a:endParaRPr i="1" sz="2800">
              <a:latin typeface="EB Garamond"/>
              <a:ea typeface="EB Garamond"/>
              <a:cs typeface="EB Garamond"/>
              <a:sym typeface="EB Garamond"/>
            </a:endParaRPr>
          </a:p>
        </p:txBody>
      </p:sp>
      <p:sp>
        <p:nvSpPr>
          <p:cNvPr id="66" name="Google Shape;66;g1efd191b55a_0_0"/>
          <p:cNvSpPr txBox="1"/>
          <p:nvPr/>
        </p:nvSpPr>
        <p:spPr>
          <a:xfrm>
            <a:off x="25221800" y="2122600"/>
            <a:ext cx="11510400" cy="3012900"/>
          </a:xfrm>
          <a:prstGeom prst="rect">
            <a:avLst/>
          </a:prstGeom>
          <a:noFill/>
          <a:ln cap="flat" cmpd="sng" w="76200">
            <a:solidFill>
              <a:srgbClr val="274E13"/>
            </a:solidFill>
            <a:prstDash val="lgDashDot"/>
            <a:round/>
            <a:headEnd len="sm" w="sm" type="none"/>
            <a:tailEnd len="sm" w="sm" type="none"/>
          </a:ln>
        </p:spPr>
        <p:txBody>
          <a:bodyPr anchorCtr="0" anchor="ctr" bIns="58500" lIns="58500" spcFirstLastPara="1" rIns="58500" wrap="square" tIns="58500">
            <a:noAutofit/>
          </a:bodyPr>
          <a:lstStyle/>
          <a:p>
            <a:pPr indent="0" lvl="0" marL="0" marR="0" rtl="0" algn="l">
              <a:lnSpc>
                <a:spcPct val="115000"/>
              </a:lnSpc>
              <a:spcBef>
                <a:spcPts val="0"/>
              </a:spcBef>
              <a:spcAft>
                <a:spcPts val="0"/>
              </a:spcAft>
              <a:buClr>
                <a:schemeClr val="dk1"/>
              </a:buClr>
              <a:buSzPts val="1100"/>
              <a:buFont typeface="Arial"/>
              <a:buNone/>
            </a:pPr>
            <a:r>
              <a:rPr b="0" i="0" lang="en" sz="3100" u="none" cap="none" strike="noStrike">
                <a:solidFill>
                  <a:srgbClr val="000000"/>
                </a:solidFill>
                <a:latin typeface="EB Garamond"/>
                <a:ea typeface="EB Garamond"/>
                <a:cs typeface="EB Garamond"/>
                <a:sym typeface="EB Garamond"/>
              </a:rPr>
              <a:t>We are a new team with </a:t>
            </a:r>
            <a:r>
              <a:rPr b="1" i="0" lang="en" sz="3100" u="none" cap="none" strike="noStrike">
                <a:solidFill>
                  <a:srgbClr val="000000"/>
                </a:solidFill>
                <a:latin typeface="EB Garamond"/>
                <a:ea typeface="EB Garamond"/>
                <a:cs typeface="EB Garamond"/>
                <a:sym typeface="EB Garamond"/>
              </a:rPr>
              <a:t>10 members</a:t>
            </a:r>
            <a:r>
              <a:rPr b="0" i="0" lang="en" sz="3100" u="none" cap="none" strike="noStrike">
                <a:solidFill>
                  <a:srgbClr val="000000"/>
                </a:solidFill>
                <a:latin typeface="EB Garamond"/>
                <a:ea typeface="EB Garamond"/>
                <a:cs typeface="EB Garamond"/>
                <a:sym typeface="EB Garamond"/>
              </a:rPr>
              <a:t>, with </a:t>
            </a:r>
            <a:r>
              <a:rPr b="1" i="0" lang="en" sz="3100" u="none" cap="none" strike="noStrike">
                <a:solidFill>
                  <a:srgbClr val="000000"/>
                </a:solidFill>
                <a:latin typeface="EB Garamond"/>
                <a:ea typeface="EB Garamond"/>
                <a:cs typeface="EB Garamond"/>
                <a:sym typeface="EB Garamond"/>
              </a:rPr>
              <a:t>two </a:t>
            </a:r>
            <a:r>
              <a:rPr b="0" i="0" lang="en" sz="3100" u="none" cap="none" strike="noStrike">
                <a:solidFill>
                  <a:srgbClr val="000000"/>
                </a:solidFill>
                <a:latin typeface="EB Garamond"/>
                <a:ea typeface="EB Garamond"/>
                <a:cs typeface="EB Garamond"/>
                <a:sym typeface="EB Garamond"/>
              </a:rPr>
              <a:t>returning from last year.  </a:t>
            </a:r>
            <a:r>
              <a:rPr b="0" i="0" lang="en" sz="3100" cap="none" strike="noStrike">
                <a:solidFill>
                  <a:srgbClr val="000000"/>
                </a:solidFill>
                <a:latin typeface="EB Garamond"/>
                <a:ea typeface="EB Garamond"/>
                <a:cs typeface="EB Garamond"/>
                <a:sym typeface="EB Garamond"/>
              </a:rPr>
              <a:t>Our experience with </a:t>
            </a:r>
            <a:r>
              <a:rPr b="1" i="1" lang="en" sz="3100" cap="none" strike="noStrike">
                <a:solidFill>
                  <a:srgbClr val="000000"/>
                </a:solidFill>
                <a:latin typeface="EB Garamond"/>
                <a:ea typeface="EB Garamond"/>
                <a:cs typeface="EB Garamond"/>
                <a:sym typeface="EB Garamond"/>
              </a:rPr>
              <a:t>iGEM and BioBuilder </a:t>
            </a:r>
            <a:r>
              <a:rPr b="0" i="0" lang="en" sz="3100" cap="none" strike="noStrike">
                <a:solidFill>
                  <a:srgbClr val="000000"/>
                </a:solidFill>
                <a:latin typeface="EB Garamond"/>
                <a:ea typeface="EB Garamond"/>
                <a:cs typeface="EB Garamond"/>
                <a:sym typeface="EB Garamond"/>
              </a:rPr>
              <a:t>has been very inspiring, and we have enjoyed working together to find new solutions.</a:t>
            </a:r>
            <a:endParaRPr b="0" i="0" sz="3100" cap="none" strike="noStrike">
              <a:solidFill>
                <a:srgbClr val="000000"/>
              </a:solidFill>
              <a:latin typeface="EB Garamond"/>
              <a:ea typeface="EB Garamond"/>
              <a:cs typeface="EB Garamond"/>
              <a:sym typeface="EB Garamond"/>
            </a:endParaRPr>
          </a:p>
          <a:p>
            <a:pPr indent="0" lvl="0" marL="0" marR="0" rtl="0" algn="l">
              <a:lnSpc>
                <a:spcPct val="115000"/>
              </a:lnSpc>
              <a:spcBef>
                <a:spcPts val="0"/>
              </a:spcBef>
              <a:spcAft>
                <a:spcPts val="0"/>
              </a:spcAft>
              <a:buClr>
                <a:schemeClr val="dk1"/>
              </a:buClr>
              <a:buSzPts val="1100"/>
              <a:buFont typeface="Arial"/>
              <a:buNone/>
            </a:pPr>
            <a:r>
              <a:t/>
            </a:r>
            <a:endParaRPr b="0" i="0" sz="2800" u="none" cap="none" strike="noStrike">
              <a:solidFill>
                <a:srgbClr val="000000"/>
              </a:solidFill>
              <a:latin typeface="Anaheim"/>
              <a:ea typeface="Anaheim"/>
              <a:cs typeface="Anaheim"/>
              <a:sym typeface="Anaheim"/>
            </a:endParaRPr>
          </a:p>
        </p:txBody>
      </p:sp>
      <p:sp>
        <p:nvSpPr>
          <p:cNvPr id="67" name="Google Shape;67;g1efd191b55a_0_0"/>
          <p:cNvSpPr txBox="1"/>
          <p:nvPr/>
        </p:nvSpPr>
        <p:spPr>
          <a:xfrm>
            <a:off x="26968075" y="1503625"/>
            <a:ext cx="7090500" cy="1031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500"/>
              <a:buFont typeface="Arial"/>
              <a:buNone/>
            </a:pPr>
            <a:r>
              <a:rPr b="1" lang="en" sz="5500">
                <a:solidFill>
                  <a:schemeClr val="dk1"/>
                </a:solidFill>
                <a:latin typeface="EB Garamond"/>
                <a:ea typeface="EB Garamond"/>
                <a:cs typeface="EB Garamond"/>
                <a:sym typeface="EB Garamond"/>
              </a:rPr>
              <a:t>      </a:t>
            </a:r>
            <a:r>
              <a:rPr b="1" i="0" lang="en" sz="5500" u="none" cap="none" strike="noStrike">
                <a:solidFill>
                  <a:schemeClr val="dk1"/>
                </a:solidFill>
                <a:latin typeface="EB Garamond"/>
                <a:ea typeface="EB Garamond"/>
                <a:cs typeface="EB Garamond"/>
                <a:sym typeface="EB Garamond"/>
              </a:rPr>
              <a:t> </a:t>
            </a:r>
            <a:r>
              <a:rPr b="1" i="0" lang="en" sz="5500" u="none" cap="none" strike="noStrike">
                <a:solidFill>
                  <a:schemeClr val="dk1"/>
                </a:solidFill>
                <a:highlight>
                  <a:srgbClr val="9FC5E8"/>
                </a:highlight>
                <a:latin typeface="EB Garamond"/>
                <a:ea typeface="EB Garamond"/>
                <a:cs typeface="EB Garamond"/>
                <a:sym typeface="EB Garamond"/>
              </a:rPr>
              <a:t>TEAM CONTENT</a:t>
            </a:r>
            <a:endParaRPr b="1" i="0" sz="5500" u="none" cap="none" strike="noStrike">
              <a:solidFill>
                <a:schemeClr val="dk1"/>
              </a:solidFill>
              <a:highlight>
                <a:srgbClr val="9FC5E8"/>
              </a:highlight>
              <a:latin typeface="EB Garamond"/>
              <a:ea typeface="EB Garamond"/>
              <a:cs typeface="EB Garamond"/>
              <a:sym typeface="EB Garamond"/>
            </a:endParaRPr>
          </a:p>
        </p:txBody>
      </p:sp>
      <p:sp>
        <p:nvSpPr>
          <p:cNvPr id="68" name="Google Shape;68;g1efd191b55a_0_0"/>
          <p:cNvSpPr txBox="1"/>
          <p:nvPr/>
        </p:nvSpPr>
        <p:spPr>
          <a:xfrm>
            <a:off x="25221800" y="5297713"/>
            <a:ext cx="11510400" cy="5398500"/>
          </a:xfrm>
          <a:prstGeom prst="rect">
            <a:avLst/>
          </a:prstGeom>
          <a:noFill/>
          <a:ln cap="flat" cmpd="sng" w="76200">
            <a:solidFill>
              <a:srgbClr val="274E13"/>
            </a:solidFill>
            <a:prstDash val="lgDashDot"/>
            <a:round/>
            <a:headEnd len="sm" w="sm" type="none"/>
            <a:tailEnd len="sm" w="sm" type="none"/>
          </a:ln>
        </p:spPr>
        <p:txBody>
          <a:bodyPr anchorCtr="0" anchor="ctr" bIns="58500" lIns="58500" spcFirstLastPara="1" rIns="58500" wrap="square" tIns="58500">
            <a:noAutofit/>
          </a:bodyPr>
          <a:lstStyle/>
          <a:p>
            <a:pPr indent="0" lvl="0" marL="457200" marR="0" rtl="0" algn="ctr">
              <a:lnSpc>
                <a:spcPct val="100000"/>
              </a:lnSpc>
              <a:spcBef>
                <a:spcPts val="0"/>
              </a:spcBef>
              <a:spcAft>
                <a:spcPts val="0"/>
              </a:spcAft>
              <a:buClr>
                <a:srgbClr val="000000"/>
              </a:buClr>
              <a:buSzPts val="3072"/>
              <a:buFont typeface="Arial"/>
              <a:buNone/>
            </a:pPr>
            <a:r>
              <a:t/>
            </a:r>
            <a:endParaRPr i="0" sz="2800" u="none" cap="none" strike="noStrike">
              <a:latin typeface="EB Garamond"/>
              <a:ea typeface="EB Garamond"/>
              <a:cs typeface="EB Garamond"/>
              <a:sym typeface="EB Garamond"/>
            </a:endParaRPr>
          </a:p>
          <a:p>
            <a:pPr indent="0" lvl="0" marL="457200" marR="0" rtl="0" algn="ctr">
              <a:lnSpc>
                <a:spcPct val="100000"/>
              </a:lnSpc>
              <a:spcBef>
                <a:spcPts val="0"/>
              </a:spcBef>
              <a:spcAft>
                <a:spcPts val="0"/>
              </a:spcAft>
              <a:buClr>
                <a:srgbClr val="000000"/>
              </a:buClr>
              <a:buSzPts val="3200"/>
              <a:buFont typeface="Arial"/>
              <a:buNone/>
            </a:pPr>
            <a:r>
              <a:t/>
            </a:r>
            <a:endParaRPr i="0" sz="2800" u="none" cap="none" strike="noStrike">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en" sz="2800">
                <a:latin typeface="EB Garamond"/>
                <a:ea typeface="EB Garamond"/>
                <a:cs typeface="EB Garamond"/>
                <a:sym typeface="EB Garamond"/>
              </a:rPr>
              <a:t>Optimizing mercury bioremediation allows us to expand our project’s impact, providing a sustainable solution for heavy metal contamination. Using the</a:t>
            </a:r>
            <a:r>
              <a:rPr b="1" lang="en" sz="2800">
                <a:latin typeface="EB Garamond"/>
                <a:ea typeface="EB Garamond"/>
                <a:cs typeface="EB Garamond"/>
                <a:sym typeface="EB Garamond"/>
              </a:rPr>
              <a:t> </a:t>
            </a:r>
            <a:r>
              <a:rPr b="1" i="1" lang="en" sz="2800">
                <a:highlight>
                  <a:srgbClr val="D9EAD3"/>
                </a:highlight>
                <a:latin typeface="EB Garamond"/>
                <a:ea typeface="EB Garamond"/>
                <a:cs typeface="EB Garamond"/>
                <a:sym typeface="EB Garamond"/>
              </a:rPr>
              <a:t>merP</a:t>
            </a:r>
            <a:r>
              <a:rPr b="1" lang="en" sz="2800">
                <a:highlight>
                  <a:srgbClr val="D9EAD3"/>
                </a:highlight>
                <a:latin typeface="EB Garamond"/>
                <a:ea typeface="EB Garamond"/>
                <a:cs typeface="EB Garamond"/>
                <a:sym typeface="EB Garamond"/>
              </a:rPr>
              <a:t> and </a:t>
            </a:r>
            <a:r>
              <a:rPr b="1" i="1" lang="en" sz="2800">
                <a:highlight>
                  <a:srgbClr val="D9EAD3"/>
                </a:highlight>
                <a:latin typeface="EB Garamond"/>
                <a:ea typeface="EB Garamond"/>
                <a:cs typeface="EB Garamond"/>
                <a:sym typeface="EB Garamond"/>
              </a:rPr>
              <a:t>merT</a:t>
            </a:r>
            <a:r>
              <a:rPr b="1" lang="en" sz="2800">
                <a:highlight>
                  <a:srgbClr val="D9EAD3"/>
                </a:highlight>
                <a:latin typeface="EB Garamond"/>
                <a:ea typeface="EB Garamond"/>
                <a:cs typeface="EB Garamond"/>
                <a:sym typeface="EB Garamond"/>
              </a:rPr>
              <a:t> system</a:t>
            </a:r>
            <a:r>
              <a:rPr b="1" lang="en" sz="2800">
                <a:latin typeface="EB Garamond"/>
                <a:ea typeface="EB Garamond"/>
                <a:cs typeface="EB Garamond"/>
                <a:sym typeface="EB Garamond"/>
              </a:rPr>
              <a:t>,</a:t>
            </a:r>
            <a:r>
              <a:rPr lang="en" sz="2800">
                <a:latin typeface="EB Garamond"/>
                <a:ea typeface="EB Garamond"/>
                <a:cs typeface="EB Garamond"/>
                <a:sym typeface="EB Garamond"/>
              </a:rPr>
              <a:t> our engineered </a:t>
            </a:r>
            <a:r>
              <a:rPr i="1" lang="en" sz="2800">
                <a:latin typeface="EB Garamond"/>
                <a:ea typeface="EB Garamond"/>
                <a:cs typeface="EB Garamond"/>
                <a:sym typeface="EB Garamond"/>
              </a:rPr>
              <a:t>E. coli</a:t>
            </a:r>
            <a:r>
              <a:rPr lang="en" sz="2800">
                <a:latin typeface="EB Garamond"/>
                <a:ea typeface="EB Garamond"/>
                <a:cs typeface="EB Garamond"/>
                <a:sym typeface="EB Garamond"/>
              </a:rPr>
              <a:t> can efficiently </a:t>
            </a:r>
            <a:r>
              <a:rPr b="1" lang="en" sz="2800">
                <a:highlight>
                  <a:srgbClr val="FFF2CC"/>
                </a:highlight>
                <a:latin typeface="EB Garamond"/>
                <a:ea typeface="EB Garamond"/>
                <a:cs typeface="EB Garamond"/>
                <a:sym typeface="EB Garamond"/>
              </a:rPr>
              <a:t>absorb and detoxify mercury,</a:t>
            </a:r>
            <a:r>
              <a:rPr lang="en" sz="2800">
                <a:latin typeface="EB Garamond"/>
                <a:ea typeface="EB Garamond"/>
                <a:cs typeface="EB Garamond"/>
                <a:sym typeface="EB Garamond"/>
              </a:rPr>
              <a:t> reducing its environmental and health risks. To implement this technology globally, we seek collaborations with environmental companies like </a:t>
            </a:r>
            <a:r>
              <a:rPr b="1" lang="en" sz="2800">
                <a:highlight>
                  <a:srgbClr val="FFF2CC"/>
                </a:highlight>
                <a:latin typeface="EB Garamond"/>
                <a:ea typeface="EB Garamond"/>
                <a:cs typeface="EB Garamond"/>
                <a:sym typeface="EB Garamond"/>
              </a:rPr>
              <a:t>Intertek</a:t>
            </a:r>
            <a:r>
              <a:rPr lang="en" sz="2800">
                <a:latin typeface="EB Garamond"/>
                <a:ea typeface="EB Garamond"/>
                <a:cs typeface="EB Garamond"/>
                <a:sym typeface="EB Garamond"/>
              </a:rPr>
              <a:t>, as well as nonprofit and industrial partners, ensuring commercialization and regulatory compliance. Through these efforts, our modified </a:t>
            </a:r>
            <a:r>
              <a:rPr i="1" lang="en" sz="2800">
                <a:latin typeface="EB Garamond"/>
                <a:ea typeface="EB Garamond"/>
                <a:cs typeface="EB Garamond"/>
                <a:sym typeface="EB Garamond"/>
              </a:rPr>
              <a:t>E. coli</a:t>
            </a:r>
            <a:r>
              <a:rPr lang="en" sz="2800">
                <a:latin typeface="EB Garamond"/>
                <a:ea typeface="EB Garamond"/>
                <a:cs typeface="EB Garamond"/>
                <a:sym typeface="EB Garamond"/>
              </a:rPr>
              <a:t> presents a </a:t>
            </a:r>
            <a:r>
              <a:rPr b="1" lang="en" sz="2800">
                <a:latin typeface="EB Garamond"/>
                <a:ea typeface="EB Garamond"/>
                <a:cs typeface="EB Garamond"/>
                <a:sym typeface="EB Garamond"/>
              </a:rPr>
              <a:t>scalable, eco-friendly solution for mercury contamination</a:t>
            </a:r>
            <a:r>
              <a:rPr lang="en" sz="2800">
                <a:latin typeface="EB Garamond"/>
                <a:ea typeface="EB Garamond"/>
                <a:cs typeface="EB Garamond"/>
                <a:sym typeface="EB Garamond"/>
              </a:rPr>
              <a:t>, advancing global water safety.</a:t>
            </a:r>
            <a:endParaRPr sz="2800">
              <a:latin typeface="EB Garamond"/>
              <a:ea typeface="EB Garamond"/>
              <a:cs typeface="EB Garamond"/>
              <a:sym typeface="EB Garamond"/>
            </a:endParaRPr>
          </a:p>
          <a:p>
            <a:pPr indent="0" lvl="0" marL="0" marR="0" rtl="0" algn="l">
              <a:lnSpc>
                <a:spcPct val="115000"/>
              </a:lnSpc>
              <a:spcBef>
                <a:spcPts val="1200"/>
              </a:spcBef>
              <a:spcAft>
                <a:spcPts val="0"/>
              </a:spcAft>
              <a:buClr>
                <a:schemeClr val="dk1"/>
              </a:buClr>
              <a:buSzPts val="1100"/>
              <a:buFont typeface="Arial"/>
              <a:buNone/>
            </a:pPr>
            <a:r>
              <a:rPr i="0" lang="en" sz="2800" u="none" cap="none" strike="noStrike">
                <a:latin typeface="EB Garamond"/>
                <a:ea typeface="EB Garamond"/>
                <a:cs typeface="EB Garamond"/>
                <a:sym typeface="EB Garamond"/>
              </a:rPr>
              <a:t>a</a:t>
            </a:r>
            <a:endParaRPr i="0" sz="2800" u="none" cap="none" strike="noStrike">
              <a:latin typeface="EB Garamond"/>
              <a:ea typeface="EB Garamond"/>
              <a:cs typeface="EB Garamond"/>
              <a:sym typeface="EB Garamond"/>
            </a:endParaRPr>
          </a:p>
          <a:p>
            <a:pPr indent="0" lvl="0" marL="0" marR="0" rtl="0" algn="l">
              <a:lnSpc>
                <a:spcPct val="100000"/>
              </a:lnSpc>
              <a:spcBef>
                <a:spcPts val="0"/>
              </a:spcBef>
              <a:spcAft>
                <a:spcPts val="0"/>
              </a:spcAft>
              <a:buClr>
                <a:srgbClr val="000000"/>
              </a:buClr>
              <a:buSzPts val="3200"/>
              <a:buFont typeface="Arial"/>
              <a:buNone/>
            </a:pPr>
            <a:r>
              <a:t/>
            </a:r>
            <a:endParaRPr i="0" sz="2800" u="none" cap="none" strike="noStrike">
              <a:latin typeface="EB Garamond"/>
              <a:ea typeface="EB Garamond"/>
              <a:cs typeface="EB Garamond"/>
              <a:sym typeface="EB Garamond"/>
            </a:endParaRPr>
          </a:p>
        </p:txBody>
      </p:sp>
      <p:sp>
        <p:nvSpPr>
          <p:cNvPr id="69" name="Google Shape;69;g1efd191b55a_0_0"/>
          <p:cNvSpPr txBox="1"/>
          <p:nvPr/>
        </p:nvSpPr>
        <p:spPr>
          <a:xfrm>
            <a:off x="28556000" y="4642575"/>
            <a:ext cx="70905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100"/>
              <a:buFont typeface="Arial"/>
              <a:buNone/>
            </a:pPr>
            <a:r>
              <a:rPr b="1" i="0" lang="en" sz="5100" u="none" cap="none" strike="noStrike">
                <a:solidFill>
                  <a:schemeClr val="dk1"/>
                </a:solidFill>
                <a:latin typeface="EB Garamond"/>
                <a:ea typeface="EB Garamond"/>
                <a:cs typeface="EB Garamond"/>
                <a:sym typeface="EB Garamond"/>
              </a:rPr>
              <a:t>   </a:t>
            </a:r>
            <a:r>
              <a:rPr b="1" i="0" lang="en" sz="5100" u="none" cap="none" strike="noStrike">
                <a:solidFill>
                  <a:schemeClr val="dk1"/>
                </a:solidFill>
                <a:highlight>
                  <a:srgbClr val="9FC5E8"/>
                </a:highlight>
                <a:latin typeface="EB Garamond"/>
                <a:ea typeface="EB Garamond"/>
                <a:cs typeface="EB Garamond"/>
                <a:sym typeface="EB Garamond"/>
              </a:rPr>
              <a:t>NEXT STEPS</a:t>
            </a:r>
            <a:endParaRPr b="1" i="0" sz="5100" u="none" cap="none" strike="noStrike">
              <a:solidFill>
                <a:schemeClr val="dk1"/>
              </a:solidFill>
              <a:highlight>
                <a:srgbClr val="9FC5E8"/>
              </a:highlight>
              <a:latin typeface="EB Garamond"/>
              <a:ea typeface="EB Garamond"/>
              <a:cs typeface="EB Garamond"/>
              <a:sym typeface="EB Garamond"/>
            </a:endParaRPr>
          </a:p>
        </p:txBody>
      </p:sp>
      <p:pic>
        <p:nvPicPr>
          <p:cNvPr id="70" name="Google Shape;70;g1efd191b55a_0_0"/>
          <p:cNvPicPr preferRelativeResize="0"/>
          <p:nvPr/>
        </p:nvPicPr>
        <p:blipFill rotWithShape="1">
          <a:blip r:embed="rId8">
            <a:alphaModFix/>
          </a:blip>
          <a:srcRect b="0" l="0" r="0" t="0"/>
          <a:stretch/>
        </p:blipFill>
        <p:spPr>
          <a:xfrm>
            <a:off x="23914425" y="10865625"/>
            <a:ext cx="6672925" cy="5606700"/>
          </a:xfrm>
          <a:prstGeom prst="rect">
            <a:avLst/>
          </a:prstGeom>
          <a:noFill/>
          <a:ln cap="flat" cmpd="sng" w="76200">
            <a:solidFill>
              <a:srgbClr val="274E13"/>
            </a:solidFill>
            <a:prstDash val="solid"/>
            <a:round/>
            <a:headEnd len="sm" w="sm" type="none"/>
            <a:tailEnd len="sm" w="sm" type="none"/>
          </a:ln>
        </p:spPr>
      </p:pic>
      <p:pic>
        <p:nvPicPr>
          <p:cNvPr id="71" name="Google Shape;71;g1efd191b55a_0_0"/>
          <p:cNvPicPr preferRelativeResize="0"/>
          <p:nvPr/>
        </p:nvPicPr>
        <p:blipFill rotWithShape="1">
          <a:blip r:embed="rId9">
            <a:alphaModFix/>
          </a:blip>
          <a:srcRect b="0" l="0" r="7621" t="0"/>
          <a:stretch/>
        </p:blipFill>
        <p:spPr>
          <a:xfrm>
            <a:off x="18733125" y="19451087"/>
            <a:ext cx="4417828" cy="1460942"/>
          </a:xfrm>
          <a:prstGeom prst="rect">
            <a:avLst/>
          </a:prstGeom>
          <a:noFill/>
          <a:ln>
            <a:noFill/>
          </a:ln>
        </p:spPr>
      </p:pic>
      <p:pic>
        <p:nvPicPr>
          <p:cNvPr id="72" name="Google Shape;72;g1efd191b55a_0_0"/>
          <p:cNvPicPr preferRelativeResize="0"/>
          <p:nvPr/>
        </p:nvPicPr>
        <p:blipFill rotWithShape="1">
          <a:blip r:embed="rId10">
            <a:alphaModFix/>
          </a:blip>
          <a:srcRect b="0" l="0" r="0" t="0"/>
          <a:stretch/>
        </p:blipFill>
        <p:spPr>
          <a:xfrm>
            <a:off x="16981650" y="19486600"/>
            <a:ext cx="1523976" cy="1389924"/>
          </a:xfrm>
          <a:prstGeom prst="rect">
            <a:avLst/>
          </a:prstGeom>
          <a:noFill/>
          <a:ln>
            <a:noFill/>
          </a:ln>
        </p:spPr>
      </p:pic>
      <p:pic>
        <p:nvPicPr>
          <p:cNvPr id="73" name="Google Shape;73;g1efd191b55a_0_0"/>
          <p:cNvPicPr preferRelativeResize="0"/>
          <p:nvPr/>
        </p:nvPicPr>
        <p:blipFill rotWithShape="1">
          <a:blip r:embed="rId11">
            <a:alphaModFix/>
          </a:blip>
          <a:srcRect b="12033" l="0" r="0" t="13551"/>
          <a:stretch/>
        </p:blipFill>
        <p:spPr>
          <a:xfrm>
            <a:off x="23378449" y="19822350"/>
            <a:ext cx="5279981" cy="1031400"/>
          </a:xfrm>
          <a:prstGeom prst="rect">
            <a:avLst/>
          </a:prstGeom>
          <a:noFill/>
          <a:ln>
            <a:noFill/>
          </a:ln>
        </p:spPr>
      </p:pic>
      <p:pic>
        <p:nvPicPr>
          <p:cNvPr id="74" name="Google Shape;74;g1efd191b55a_0_0"/>
          <p:cNvPicPr preferRelativeResize="0"/>
          <p:nvPr/>
        </p:nvPicPr>
        <p:blipFill rotWithShape="1">
          <a:blip r:embed="rId12">
            <a:alphaModFix/>
          </a:blip>
          <a:srcRect b="0" l="0" r="0" t="0"/>
          <a:stretch/>
        </p:blipFill>
        <p:spPr>
          <a:xfrm>
            <a:off x="11802350" y="19630350"/>
            <a:ext cx="4951798" cy="1031399"/>
          </a:xfrm>
          <a:prstGeom prst="rect">
            <a:avLst/>
          </a:prstGeom>
          <a:noFill/>
          <a:ln>
            <a:noFill/>
          </a:ln>
        </p:spPr>
      </p:pic>
      <p:pic>
        <p:nvPicPr>
          <p:cNvPr id="75" name="Google Shape;75;g1efd191b55a_0_0"/>
          <p:cNvPicPr preferRelativeResize="0"/>
          <p:nvPr/>
        </p:nvPicPr>
        <p:blipFill rotWithShape="1">
          <a:blip r:embed="rId13">
            <a:alphaModFix/>
          </a:blip>
          <a:srcRect b="0" l="0" r="0" t="0"/>
          <a:stretch/>
        </p:blipFill>
        <p:spPr>
          <a:xfrm>
            <a:off x="33531249" y="19451084"/>
            <a:ext cx="3823588" cy="1389930"/>
          </a:xfrm>
          <a:prstGeom prst="rect">
            <a:avLst/>
          </a:prstGeom>
          <a:noFill/>
          <a:ln>
            <a:noFill/>
          </a:ln>
        </p:spPr>
      </p:pic>
      <p:pic>
        <p:nvPicPr>
          <p:cNvPr id="76" name="Google Shape;76;g1efd191b55a_0_0"/>
          <p:cNvPicPr preferRelativeResize="0"/>
          <p:nvPr/>
        </p:nvPicPr>
        <p:blipFill rotWithShape="1">
          <a:blip r:embed="rId14">
            <a:alphaModFix/>
          </a:blip>
          <a:srcRect b="23600" l="9561" r="11287" t="23329"/>
          <a:stretch/>
        </p:blipFill>
        <p:spPr>
          <a:xfrm>
            <a:off x="28885925" y="19438355"/>
            <a:ext cx="4417825" cy="1415383"/>
          </a:xfrm>
          <a:prstGeom prst="rect">
            <a:avLst/>
          </a:prstGeom>
          <a:noFill/>
          <a:ln>
            <a:noFill/>
          </a:ln>
        </p:spPr>
      </p:pic>
      <p:pic>
        <p:nvPicPr>
          <p:cNvPr id="77" name="Google Shape;77;g1efd191b55a_0_0"/>
          <p:cNvPicPr preferRelativeResize="0"/>
          <p:nvPr/>
        </p:nvPicPr>
        <p:blipFill>
          <a:blip r:embed="rId15">
            <a:alphaModFix/>
          </a:blip>
          <a:stretch>
            <a:fillRect/>
          </a:stretch>
        </p:blipFill>
        <p:spPr>
          <a:xfrm>
            <a:off x="31741115" y="12432213"/>
            <a:ext cx="4119925" cy="4119925"/>
          </a:xfrm>
          <a:prstGeom prst="rect">
            <a:avLst/>
          </a:prstGeom>
          <a:noFill/>
          <a:ln>
            <a:noFill/>
          </a:ln>
        </p:spPr>
      </p:pic>
      <p:sp>
        <p:nvSpPr>
          <p:cNvPr id="78" name="Google Shape;78;g1efd191b55a_0_0"/>
          <p:cNvSpPr txBox="1"/>
          <p:nvPr/>
        </p:nvSpPr>
        <p:spPr>
          <a:xfrm>
            <a:off x="23914437" y="16641600"/>
            <a:ext cx="6672900" cy="10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highlight>
                  <a:srgbClr val="9FC5E8"/>
                </a:highlight>
                <a:latin typeface="EB Garamond"/>
                <a:ea typeface="EB Garamond"/>
                <a:cs typeface="EB Garamond"/>
                <a:sym typeface="EB Garamond"/>
                <a:extLst>
                  <a:ext uri="http://customooxmlschemas.google.com/">
                    <go:slidesCustomData xmlns:go="http://customooxmlschemas.google.com/" textRoundtripDataId="3"/>
                  </a:ext>
                </a:extLst>
              </a:rPr>
              <a:t>PLASMID MADE WITH BIORENDER</a:t>
            </a:r>
            <a:endParaRPr b="1" sz="3000">
              <a:solidFill>
                <a:schemeClr val="dk2"/>
              </a:solidFill>
              <a:highlight>
                <a:srgbClr val="9FC5E8"/>
              </a:highlight>
            </a:endParaRPr>
          </a:p>
        </p:txBody>
      </p:sp>
      <p:sp>
        <p:nvSpPr>
          <p:cNvPr id="79" name="Google Shape;79;g1efd191b55a_0_0"/>
          <p:cNvSpPr txBox="1"/>
          <p:nvPr/>
        </p:nvSpPr>
        <p:spPr>
          <a:xfrm>
            <a:off x="11675562" y="17068850"/>
            <a:ext cx="6672900" cy="10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u="sng">
                <a:solidFill>
                  <a:schemeClr val="dk1"/>
                </a:solidFill>
                <a:highlight>
                  <a:srgbClr val="9FC5E8"/>
                </a:highlight>
                <a:latin typeface="EB Garamond"/>
                <a:ea typeface="EB Garamond"/>
                <a:cs typeface="EB Garamond"/>
                <a:sym typeface="EB Garamond"/>
                <a:hlinkClick r:id="rId16">
                  <a:extLst>
                    <a:ext uri="{A12FA001-AC4F-418D-AE19-62706E023703}">
                      <ahyp:hlinkClr val="tx"/>
                    </a:ext>
                  </a:extLst>
                </a:hlinkClick>
                <a:extLst>
                  <a:ext uri="http://customooxmlschemas.google.com/">
                    <go:slidesCustomData xmlns:go="http://customooxmlschemas.google.com/" textRoundtripDataId="4"/>
                  </a:ext>
                </a:extLst>
              </a:rPr>
              <a:t>HOW COPPER AND MERCURY AFFECTS THE HUMAN BODY</a:t>
            </a:r>
            <a:endParaRPr b="1" sz="3000">
              <a:solidFill>
                <a:schemeClr val="dk1"/>
              </a:solidFill>
              <a:highlight>
                <a:srgbClr val="9FC5E8"/>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