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7" roundtripDataSignature="AMtx7mj9a0G8cTQvXms+tnJDW52pcTC6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fd191b5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efd191b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12.png"/><Relationship Id="rId13" Type="http://schemas.openxmlformats.org/officeDocument/2006/relationships/image" Target="../media/image13.jpg"/><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4.png"/><Relationship Id="rId15" Type="http://schemas.openxmlformats.org/officeDocument/2006/relationships/image" Target="../media/image14.png"/><Relationship Id="rId14" Type="http://schemas.openxmlformats.org/officeDocument/2006/relationships/image" Target="../media/image7.png"/><Relationship Id="rId16" Type="http://schemas.openxmlformats.org/officeDocument/2006/relationships/image" Target="../media/image8.png"/><Relationship Id="rId5" Type="http://schemas.openxmlformats.org/officeDocument/2006/relationships/image" Target="../media/image2.jpg"/><Relationship Id="rId6" Type="http://schemas.openxmlformats.org/officeDocument/2006/relationships/image" Target="../media/image3.png"/><Relationship Id="rId7" Type="http://schemas.openxmlformats.org/officeDocument/2006/relationships/image" Target="../media/image9.jp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g1efd191b55a_0_0"/>
          <p:cNvPicPr preferRelativeResize="0"/>
          <p:nvPr/>
        </p:nvPicPr>
        <p:blipFill rotWithShape="1">
          <a:blip r:embed="rId3">
            <a:alphaModFix/>
          </a:blip>
          <a:srcRect b="0" l="0" r="0" t="0"/>
          <a:stretch/>
        </p:blipFill>
        <p:spPr>
          <a:xfrm>
            <a:off x="33882775" y="15882988"/>
            <a:ext cx="2446200" cy="2446200"/>
          </a:xfrm>
          <a:prstGeom prst="rect">
            <a:avLst/>
          </a:prstGeom>
          <a:noFill/>
          <a:ln>
            <a:noFill/>
          </a:ln>
        </p:spPr>
      </p:pic>
      <p:sp>
        <p:nvSpPr>
          <p:cNvPr id="55" name="Google Shape;55;g1efd191b55a_0_0"/>
          <p:cNvSpPr txBox="1"/>
          <p:nvPr/>
        </p:nvSpPr>
        <p:spPr>
          <a:xfrm>
            <a:off x="24243000" y="15895550"/>
            <a:ext cx="12216900" cy="2446200"/>
          </a:xfrm>
          <a:prstGeom prst="rect">
            <a:avLst/>
          </a:prstGeom>
          <a:no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rgbClr val="000000"/>
                </a:solidFill>
                <a:latin typeface="Times New Roman"/>
                <a:ea typeface="Times New Roman"/>
                <a:cs typeface="Times New Roman"/>
                <a:sym typeface="Times New Roman"/>
              </a:rPr>
              <a:t>References and acknowledgements</a:t>
            </a:r>
            <a:endParaRPr b="0" i="0" sz="3000" u="none" cap="none" strike="noStrike">
              <a:solidFill>
                <a:schemeClr val="dk1"/>
              </a:solidFill>
              <a:latin typeface="Times New Roman"/>
              <a:ea typeface="Times New Roman"/>
              <a:cs typeface="Times New Roman"/>
              <a:sym typeface="Times New Roman"/>
            </a:endParaRPr>
          </a:p>
          <a:p>
            <a:pPr indent="0" lvl="0" marL="292608" marR="0" rtl="0" algn="l">
              <a:lnSpc>
                <a:spcPct val="115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We’d really like to thank Dr. Pethel and Mr. Switzer </a:t>
            </a:r>
            <a:endParaRPr b="0" i="0" sz="2800" u="none" cap="none" strike="noStrike">
              <a:solidFill>
                <a:schemeClr val="dk1"/>
              </a:solidFill>
              <a:latin typeface="Times New Roman"/>
              <a:ea typeface="Times New Roman"/>
              <a:cs typeface="Times New Roman"/>
              <a:sym typeface="Times New Roman"/>
            </a:endParaRPr>
          </a:p>
          <a:p>
            <a:pPr indent="0" lvl="0" marL="292608" marR="0" rtl="0" algn="l">
              <a:lnSpc>
                <a:spcPct val="115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for their unwavering support and guidance throughout </a:t>
            </a:r>
            <a:endParaRPr b="0" i="0" sz="2800" u="none" cap="none" strike="noStrike">
              <a:solidFill>
                <a:schemeClr val="dk1"/>
              </a:solidFill>
              <a:latin typeface="Times New Roman"/>
              <a:ea typeface="Times New Roman"/>
              <a:cs typeface="Times New Roman"/>
              <a:sym typeface="Times New Roman"/>
            </a:endParaRPr>
          </a:p>
          <a:p>
            <a:pPr indent="0" lvl="0" marL="292608" marR="0" rtl="0" algn="l">
              <a:lnSpc>
                <a:spcPct val="115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this project. Their effort made this project possible. </a:t>
            </a:r>
            <a:endParaRPr b="0" i="0" sz="2800" u="none" cap="none" strike="noStrike">
              <a:solidFill>
                <a:schemeClr val="dk1"/>
              </a:solidFill>
              <a:latin typeface="Times New Roman"/>
              <a:ea typeface="Times New Roman"/>
              <a:cs typeface="Times New Roman"/>
              <a:sym typeface="Times New Roman"/>
            </a:endParaRPr>
          </a:p>
        </p:txBody>
      </p:sp>
      <p:pic>
        <p:nvPicPr>
          <p:cNvPr id="56" name="Google Shape;56;g1efd191b55a_0_0"/>
          <p:cNvPicPr preferRelativeResize="0"/>
          <p:nvPr/>
        </p:nvPicPr>
        <p:blipFill rotWithShape="1">
          <a:blip r:embed="rId4">
            <a:alphaModFix/>
          </a:blip>
          <a:srcRect b="16510" l="0" r="1545" t="4977"/>
          <a:stretch/>
        </p:blipFill>
        <p:spPr>
          <a:xfrm rot="9972824">
            <a:off x="24770894" y="9845482"/>
            <a:ext cx="4448767" cy="1678536"/>
          </a:xfrm>
          <a:prstGeom prst="rect">
            <a:avLst/>
          </a:prstGeom>
          <a:noFill/>
          <a:ln>
            <a:noFill/>
          </a:ln>
        </p:spPr>
      </p:pic>
      <p:sp>
        <p:nvSpPr>
          <p:cNvPr id="57" name="Google Shape;57;g1efd191b55a_0_0"/>
          <p:cNvSpPr txBox="1"/>
          <p:nvPr/>
        </p:nvSpPr>
        <p:spPr>
          <a:xfrm>
            <a:off x="24243000" y="2494400"/>
            <a:ext cx="4992300" cy="9271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300"/>
              <a:buFont typeface="Arial"/>
              <a:buNone/>
            </a:pPr>
            <a:r>
              <a:t/>
            </a:r>
            <a:endParaRPr b="0" i="0" sz="7300" u="none" cap="none" strike="noStrike">
              <a:solidFill>
                <a:schemeClr val="dk2"/>
              </a:solidFill>
              <a:latin typeface="Arial"/>
              <a:ea typeface="Arial"/>
              <a:cs typeface="Arial"/>
              <a:sym typeface="Arial"/>
            </a:endParaRPr>
          </a:p>
        </p:txBody>
      </p:sp>
      <p:sp>
        <p:nvSpPr>
          <p:cNvPr id="58" name="Google Shape;58;g1efd191b55a_0_0"/>
          <p:cNvSpPr txBox="1"/>
          <p:nvPr/>
        </p:nvSpPr>
        <p:spPr>
          <a:xfrm>
            <a:off x="24243000" y="12595513"/>
            <a:ext cx="12116100" cy="3586200"/>
          </a:xfrm>
          <a:prstGeom prst="rect">
            <a:avLst/>
          </a:prstGeom>
          <a:noFill/>
          <a:ln>
            <a:noFill/>
          </a:ln>
        </p:spPr>
        <p:txBody>
          <a:bodyPr anchorCtr="0" anchor="ctr" bIns="91425" lIns="91425" spcFirstLastPara="1" rIns="91425" wrap="square" tIns="91425">
            <a:noAutofit/>
          </a:bodyPr>
          <a:lstStyle/>
          <a:p>
            <a:pPr indent="0" lvl="0" marL="457200" marR="0" rtl="0" algn="ctr">
              <a:lnSpc>
                <a:spcPct val="100000"/>
              </a:lnSpc>
              <a:spcBef>
                <a:spcPts val="0"/>
              </a:spcBef>
              <a:spcAft>
                <a:spcPts val="0"/>
              </a:spcAft>
              <a:buClr>
                <a:schemeClr val="dk1"/>
              </a:buClr>
              <a:buSzPts val="1100"/>
              <a:buFont typeface="Arial"/>
              <a:buNone/>
            </a:pPr>
            <a:r>
              <a:rPr b="1" i="0" lang="en" sz="3000" u="none" cap="none" strike="noStrike">
                <a:solidFill>
                  <a:schemeClr val="dk1"/>
                </a:solidFill>
                <a:latin typeface="Times New Roman"/>
                <a:ea typeface="Times New Roman"/>
                <a:cs typeface="Times New Roman"/>
                <a:sym typeface="Times New Roman"/>
              </a:rPr>
              <a:t>Team Content</a:t>
            </a:r>
            <a:endParaRPr b="1" i="0" sz="3000" u="none" cap="none" strike="noStrike">
              <a:solidFill>
                <a:schemeClr val="dk1"/>
              </a:solidFill>
              <a:latin typeface="Times New Roman"/>
              <a:ea typeface="Times New Roman"/>
              <a:cs typeface="Times New Roman"/>
              <a:sym typeface="Times New Roman"/>
            </a:endParaRPr>
          </a:p>
          <a:p>
            <a:pPr indent="-4064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We are a new team made up of 4 members </a:t>
            </a:r>
            <a:endParaRPr b="0" i="0" sz="28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from Western Reserve Academy. </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All of us have a love for biology and </a:t>
            </a:r>
            <a:endParaRPr b="0" i="0" sz="28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scientific research connecting us to </a:t>
            </a:r>
            <a:endParaRPr b="0" i="0" sz="28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synthetic biology. Since we are all seniors, </a:t>
            </a:r>
            <a:endParaRPr b="0" i="0" sz="28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this project will likely be picked up by </a:t>
            </a:r>
            <a:endParaRPr b="0" i="0" sz="28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new students next year.</a:t>
            </a:r>
            <a:endParaRPr b="1" i="0" sz="3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7300"/>
              <a:buFont typeface="Arial"/>
              <a:buNone/>
            </a:pPr>
            <a:r>
              <a:t/>
            </a:r>
            <a:endParaRPr b="0" i="0" sz="7300" u="none" cap="none" strike="noStrike">
              <a:solidFill>
                <a:schemeClr val="dk2"/>
              </a:solidFill>
              <a:latin typeface="Arial"/>
              <a:ea typeface="Arial"/>
              <a:cs typeface="Arial"/>
              <a:sym typeface="Arial"/>
            </a:endParaRPr>
          </a:p>
        </p:txBody>
      </p:sp>
      <p:sp>
        <p:nvSpPr>
          <p:cNvPr id="59" name="Google Shape;59;g1efd191b55a_0_0"/>
          <p:cNvSpPr txBox="1"/>
          <p:nvPr/>
        </p:nvSpPr>
        <p:spPr>
          <a:xfrm>
            <a:off x="12088625" y="7800150"/>
            <a:ext cx="11602500" cy="10223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300"/>
              <a:buFont typeface="Arial"/>
              <a:buNone/>
            </a:pPr>
            <a:r>
              <a:t/>
            </a:r>
            <a:endParaRPr b="0" i="0" sz="73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300"/>
              <a:buFont typeface="Arial"/>
              <a:buNone/>
            </a:pPr>
            <a:r>
              <a:t/>
            </a:r>
            <a:endParaRPr b="0" i="0" sz="73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300"/>
              <a:buFont typeface="Arial"/>
              <a:buNone/>
            </a:pPr>
            <a:r>
              <a:t/>
            </a:r>
            <a:endParaRPr b="0" i="0" sz="73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300"/>
              <a:buFont typeface="Arial"/>
              <a:buNone/>
            </a:pPr>
            <a:r>
              <a:t/>
            </a:r>
            <a:endParaRPr b="0" i="0" sz="73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300"/>
              <a:buFont typeface="Arial"/>
              <a:buNone/>
            </a:pPr>
            <a:r>
              <a:t/>
            </a:r>
            <a:endParaRPr b="0" i="0" sz="73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300"/>
              <a:buFont typeface="Arial"/>
              <a:buNone/>
            </a:pPr>
            <a:r>
              <a:t/>
            </a:r>
            <a:endParaRPr b="0" i="0" sz="7300" u="none" cap="none" strike="noStrike">
              <a:solidFill>
                <a:schemeClr val="dk2"/>
              </a:solidFill>
              <a:latin typeface="Arial"/>
              <a:ea typeface="Arial"/>
              <a:cs typeface="Arial"/>
              <a:sym typeface="Arial"/>
            </a:endParaRPr>
          </a:p>
          <a:p>
            <a:pPr indent="0" lvl="0" marL="914400" marR="0" rtl="0" algn="ctr">
              <a:lnSpc>
                <a:spcPct val="100000"/>
              </a:lnSpc>
              <a:spcBef>
                <a:spcPts val="0"/>
              </a:spcBef>
              <a:spcAft>
                <a:spcPts val="0"/>
              </a:spcAft>
              <a:buClr>
                <a:srgbClr val="000000"/>
              </a:buClr>
              <a:buSzPts val="3000"/>
              <a:buFont typeface="Arial"/>
              <a:buNone/>
            </a:pPr>
            <a:r>
              <a:t/>
            </a:r>
            <a:endParaRPr b="1" i="0" sz="3000" u="none" cap="none" strike="noStrike">
              <a:solidFill>
                <a:schemeClr val="dk1"/>
              </a:solidFill>
              <a:latin typeface="Times New Roman"/>
              <a:ea typeface="Times New Roman"/>
              <a:cs typeface="Times New Roman"/>
              <a:sym typeface="Times New Roman"/>
            </a:endParaRPr>
          </a:p>
          <a:p>
            <a:pPr indent="0" lvl="0" marL="914400" marR="0" rtl="0" algn="ctr">
              <a:lnSpc>
                <a:spcPct val="100000"/>
              </a:lnSpc>
              <a:spcBef>
                <a:spcPts val="0"/>
              </a:spcBef>
              <a:spcAft>
                <a:spcPts val="0"/>
              </a:spcAft>
              <a:buClr>
                <a:schemeClr val="dk1"/>
              </a:buClr>
              <a:buSzPts val="1100"/>
              <a:buFont typeface="Arial"/>
              <a:buNone/>
            </a:pPr>
            <a:r>
              <a:t/>
            </a:r>
            <a:endParaRPr b="1" i="0" sz="3000" u="none" cap="none" strike="noStrike">
              <a:solidFill>
                <a:schemeClr val="dk1"/>
              </a:solidFill>
              <a:latin typeface="Times New Roman"/>
              <a:ea typeface="Times New Roman"/>
              <a:cs typeface="Times New Roman"/>
              <a:sym typeface="Times New Roman"/>
            </a:endParaRPr>
          </a:p>
          <a:p>
            <a:pPr indent="0" lvl="0" marL="914400" marR="0" rtl="0" algn="ctr">
              <a:lnSpc>
                <a:spcPct val="100000"/>
              </a:lnSpc>
              <a:spcBef>
                <a:spcPts val="0"/>
              </a:spcBef>
              <a:spcAft>
                <a:spcPts val="0"/>
              </a:spcAft>
              <a:buClr>
                <a:schemeClr val="dk1"/>
              </a:buClr>
              <a:buSzPts val="1100"/>
              <a:buFont typeface="Arial"/>
              <a:buNone/>
            </a:pPr>
            <a:r>
              <a:rPr b="1" i="0" lang="en" sz="3000" u="none" cap="none" strike="noStrike">
                <a:solidFill>
                  <a:schemeClr val="dk1"/>
                </a:solidFill>
                <a:latin typeface="Times New Roman"/>
                <a:ea typeface="Times New Roman"/>
                <a:cs typeface="Times New Roman"/>
                <a:sym typeface="Times New Roman"/>
              </a:rPr>
              <a:t>Next Steps</a:t>
            </a:r>
            <a:endParaRPr b="1" i="0" sz="3000" u="none" cap="none" strike="noStrike">
              <a:solidFill>
                <a:schemeClr val="dk1"/>
              </a:solidFill>
              <a:latin typeface="Times New Roman"/>
              <a:ea typeface="Times New Roman"/>
              <a:cs typeface="Times New Roman"/>
              <a:sym typeface="Times New Roman"/>
            </a:endParaRPr>
          </a:p>
          <a:p>
            <a:pPr indent="-406400" lvl="0" marL="457200" marR="0" rtl="0" algn="l">
              <a:lnSpc>
                <a:spcPct val="115000"/>
              </a:lnSpc>
              <a:spcBef>
                <a:spcPts val="0"/>
              </a:spcBef>
              <a:spcAft>
                <a:spcPts val="0"/>
              </a:spcAft>
              <a:buSzPts val="2800"/>
              <a:buChar char="●"/>
            </a:pPr>
            <a:r>
              <a:rPr lang="en" sz="2800">
                <a:solidFill>
                  <a:schemeClr val="dk1"/>
                </a:solidFill>
                <a:latin typeface="Times New Roman"/>
                <a:ea typeface="Times New Roman"/>
                <a:cs typeface="Times New Roman"/>
                <a:sym typeface="Times New Roman"/>
              </a:rPr>
              <a:t>Quantify the transformation efficiency of the plasmid in the E. coli. </a:t>
            </a:r>
            <a:endParaRPr sz="2800">
              <a:solidFill>
                <a:schemeClr val="dk1"/>
              </a:solidFill>
              <a:latin typeface="Times New Roman"/>
              <a:ea typeface="Times New Roman"/>
              <a:cs typeface="Times New Roman"/>
              <a:sym typeface="Times New Roman"/>
            </a:endParaRPr>
          </a:p>
          <a:p>
            <a:pPr indent="-406400" lvl="0" marL="457200" marR="0" rtl="0" algn="l">
              <a:lnSpc>
                <a:spcPct val="115000"/>
              </a:lnSpc>
              <a:spcBef>
                <a:spcPts val="0"/>
              </a:spcBef>
              <a:spcAft>
                <a:spcPts val="0"/>
              </a:spcAft>
              <a:buSzPts val="2800"/>
              <a:buChar char="●"/>
            </a:pPr>
            <a:r>
              <a:rPr lang="en" sz="2800">
                <a:solidFill>
                  <a:schemeClr val="dk1"/>
                </a:solidFill>
                <a:latin typeface="Times New Roman"/>
                <a:ea typeface="Times New Roman"/>
                <a:cs typeface="Times New Roman"/>
                <a:sym typeface="Times New Roman"/>
              </a:rPr>
              <a:t>Quantify the efficiency of ECM proteins produced by E. coli. </a:t>
            </a:r>
            <a:endParaRPr sz="28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lang="en" sz="2800">
                <a:solidFill>
                  <a:schemeClr val="dk1"/>
                </a:solidFill>
                <a:latin typeface="Times New Roman"/>
                <a:ea typeface="Times New Roman"/>
                <a:cs typeface="Times New Roman"/>
                <a:sym typeface="Times New Roman"/>
              </a:rPr>
              <a:t>Optimize the affinity chromatography system to isolate fibronectin and fibrinogen from bacteria culture.</a:t>
            </a:r>
            <a:endParaRPr b="0" i="0" sz="7300" u="none" cap="none" strike="noStrike">
              <a:solidFill>
                <a:schemeClr val="dk2"/>
              </a:solidFill>
              <a:latin typeface="Arial"/>
              <a:ea typeface="Arial"/>
              <a:cs typeface="Arial"/>
              <a:sym typeface="Arial"/>
            </a:endParaRPr>
          </a:p>
        </p:txBody>
      </p:sp>
      <p:sp>
        <p:nvSpPr>
          <p:cNvPr id="60" name="Google Shape;60;g1efd191b55a_0_0"/>
          <p:cNvSpPr txBox="1"/>
          <p:nvPr/>
        </p:nvSpPr>
        <p:spPr>
          <a:xfrm>
            <a:off x="393550" y="2535100"/>
            <a:ext cx="11189700" cy="99123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l">
              <a:lnSpc>
                <a:spcPct val="100000"/>
              </a:lnSpc>
              <a:spcBef>
                <a:spcPts val="0"/>
              </a:spcBef>
              <a:spcAft>
                <a:spcPts val="0"/>
              </a:spcAft>
              <a:buClr>
                <a:schemeClr val="dk1"/>
              </a:buClr>
              <a:buSzPts val="1100"/>
              <a:buFont typeface="Arial"/>
              <a:buNone/>
            </a:pPr>
            <a:r>
              <a:t/>
            </a:r>
            <a:endParaRPr b="0" i="0" sz="3200" u="none" cap="none" strike="noStrike">
              <a:solidFill>
                <a:srgbClr val="000000"/>
              </a:solidFill>
              <a:latin typeface="Arial"/>
              <a:ea typeface="Arial"/>
              <a:cs typeface="Arial"/>
              <a:sym typeface="Arial"/>
            </a:endParaRPr>
          </a:p>
        </p:txBody>
      </p:sp>
      <p:sp>
        <p:nvSpPr>
          <p:cNvPr id="61" name="Google Shape;61;g1efd191b55a_0_0"/>
          <p:cNvSpPr txBox="1"/>
          <p:nvPr/>
        </p:nvSpPr>
        <p:spPr>
          <a:xfrm>
            <a:off x="393550" y="12083800"/>
            <a:ext cx="11143200" cy="6822900"/>
          </a:xfrm>
          <a:prstGeom prst="rect">
            <a:avLst/>
          </a:prstGeom>
          <a:noFill/>
          <a:ln>
            <a:noFill/>
          </a:ln>
        </p:spPr>
        <p:txBody>
          <a:bodyPr anchorCtr="0" anchor="ctr" bIns="91425" lIns="91425" spcFirstLastPara="1" rIns="91425" wrap="square" tIns="91425">
            <a:noAutofit/>
          </a:bodyPr>
          <a:lstStyle/>
          <a:p>
            <a:pPr indent="0" lvl="0" marL="457200" marR="0" rtl="0" algn="ctr">
              <a:lnSpc>
                <a:spcPct val="100000"/>
              </a:lnSpc>
              <a:spcBef>
                <a:spcPts val="0"/>
              </a:spcBef>
              <a:spcAft>
                <a:spcPts val="0"/>
              </a:spcAft>
              <a:buClr>
                <a:srgbClr val="000000"/>
              </a:buClr>
              <a:buSzPts val="3200"/>
              <a:buFont typeface="Arial"/>
              <a:buNone/>
            </a:pPr>
            <a:r>
              <a:rPr b="1" i="0" lang="en" sz="3200" u="none" cap="none" strike="noStrike">
                <a:solidFill>
                  <a:schemeClr val="dk1"/>
                </a:solidFill>
                <a:latin typeface="Times New Roman"/>
                <a:ea typeface="Times New Roman"/>
                <a:cs typeface="Times New Roman"/>
                <a:sym typeface="Times New Roman"/>
              </a:rPr>
              <a:t>Introduction/Background</a:t>
            </a:r>
            <a:endParaRPr b="1" i="0" sz="3200" u="none" cap="none" strike="noStrike">
              <a:solidFill>
                <a:schemeClr val="dk1"/>
              </a:solidFill>
              <a:latin typeface="Arial"/>
              <a:ea typeface="Arial"/>
              <a:cs typeface="Arial"/>
              <a:sym typeface="Arial"/>
            </a:endParaRPr>
          </a:p>
          <a:p>
            <a:pPr indent="-234950" lvl="0" marL="457200" marR="0" rtl="0" algn="l">
              <a:lnSpc>
                <a:spcPct val="115000"/>
              </a:lnSpc>
              <a:spcBef>
                <a:spcPts val="0"/>
              </a:spcBef>
              <a:spcAft>
                <a:spcPts val="0"/>
              </a:spcAft>
              <a:buClr>
                <a:schemeClr val="dk1"/>
              </a:buClr>
              <a:buSzPts val="100"/>
              <a:buFont typeface="Times New Roman"/>
              <a:buChar char="●"/>
            </a:pPr>
            <a:r>
              <a:t/>
            </a:r>
            <a:endParaRPr b="0" i="0" sz="100" u="none" cap="none" strike="noStrike">
              <a:solidFill>
                <a:schemeClr val="dk1"/>
              </a:solidFill>
              <a:latin typeface="Times New Roman"/>
              <a:ea typeface="Times New Roman"/>
              <a:cs typeface="Times New Roman"/>
              <a:sym typeface="Times New Roman"/>
            </a:endParaRPr>
          </a:p>
          <a:p>
            <a:pPr indent="-406400" lvl="0" marL="457200" rtl="0" algn="l">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Approximately 200,000 people in the United States die annually from unintentional injuries, with burns, falls, and motor vehicle accidents ranking the top three causes of death. Among injuries, blood loss is a leading cause of death in trauma cases, with more than 30 percent of trauma patients experiencing infections during their initial hospital stay. </a:t>
            </a:r>
            <a:endParaRPr sz="2800">
              <a:solidFill>
                <a:schemeClr val="dk1"/>
              </a:solidFill>
              <a:latin typeface="Times New Roman"/>
              <a:ea typeface="Times New Roman"/>
              <a:cs typeface="Times New Roman"/>
              <a:sym typeface="Times New Roman"/>
            </a:endParaRPr>
          </a:p>
          <a:p>
            <a:pPr indent="-406400" lvl="0" marL="457200" rtl="0" algn="l">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In 2019, the estimated economic impact of injuries in the U.S. reached 4.2 trillion dollars.  Moreover, visits to emergency departments and physicians’ offices for injuries total around 50 million annually.</a:t>
            </a:r>
            <a:endParaRPr sz="2800">
              <a:solidFill>
                <a:schemeClr val="dk1"/>
              </a:solidFill>
              <a:latin typeface="Times New Roman"/>
              <a:ea typeface="Times New Roman"/>
              <a:cs typeface="Times New Roman"/>
              <a:sym typeface="Times New Roman"/>
            </a:endParaRPr>
          </a:p>
          <a:p>
            <a:pPr indent="-406400" lvl="0" marL="457200" rtl="0" algn="l">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Current wound care methods such as debridement methods, bandage, and surgical stitching each have particular drawbacks: debridement actions are not suitable for large and severely infected wounds; bandage and surgical stitching lack the ability to refill the diluted healing factors. </a:t>
            </a:r>
            <a:endParaRPr sz="2800">
              <a:solidFill>
                <a:schemeClr val="dk1"/>
              </a:solidFill>
              <a:latin typeface="Times New Roman"/>
              <a:ea typeface="Times New Roman"/>
              <a:cs typeface="Times New Roman"/>
              <a:sym typeface="Times New Roman"/>
            </a:endParaRPr>
          </a:p>
        </p:txBody>
      </p:sp>
      <p:sp>
        <p:nvSpPr>
          <p:cNvPr id="62" name="Google Shape;62;g1efd191b55a_0_0"/>
          <p:cNvSpPr txBox="1"/>
          <p:nvPr/>
        </p:nvSpPr>
        <p:spPr>
          <a:xfrm>
            <a:off x="12088625" y="2611350"/>
            <a:ext cx="11602500" cy="4477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dk1"/>
                </a:solidFill>
                <a:highlight>
                  <a:schemeClr val="lt1"/>
                </a:highlight>
                <a:latin typeface="Times New Roman"/>
                <a:ea typeface="Times New Roman"/>
                <a:cs typeface="Times New Roman"/>
                <a:sym typeface="Times New Roman"/>
              </a:rPr>
              <a:t>Science Content</a:t>
            </a:r>
            <a:endParaRPr b="0" i="0" sz="2800" u="none" cap="none" strike="noStrike">
              <a:solidFill>
                <a:schemeClr val="dk1"/>
              </a:solidFill>
              <a:highlight>
                <a:schemeClr val="lt1"/>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Our project aims to construct a sustainable ECM supply line by utilizing the efficient strain BL21 (DE3) Escherichia coli as chassis to produce fibronectin, fibrinogen, and thrombin. The system involves the insertion of the pETFN-OI666 plasmid into </a:t>
            </a:r>
            <a:r>
              <a:rPr b="0" i="1" lang="en" sz="2800" u="none" cap="none" strike="noStrike">
                <a:solidFill>
                  <a:schemeClr val="dk1"/>
                </a:solidFill>
                <a:latin typeface="Times New Roman"/>
                <a:ea typeface="Times New Roman"/>
                <a:cs typeface="Times New Roman"/>
                <a:sym typeface="Times New Roman"/>
              </a:rPr>
              <a:t>E. coli</a:t>
            </a:r>
            <a:r>
              <a:rPr b="0" i="0" lang="en" sz="2800" u="none" cap="none" strike="noStrike">
                <a:solidFill>
                  <a:schemeClr val="dk1"/>
                </a:solidFill>
                <a:latin typeface="Times New Roman"/>
                <a:ea typeface="Times New Roman"/>
                <a:cs typeface="Times New Roman"/>
                <a:sym typeface="Times New Roman"/>
              </a:rPr>
              <a:t> for protein production. This will allow surplus fibrin and fibronectin to be available for accelerated wound healing. Additionally, after lysating the </a:t>
            </a:r>
            <a:r>
              <a:rPr b="0" i="1" lang="en" sz="2800" u="none" cap="none" strike="noStrike">
                <a:solidFill>
                  <a:schemeClr val="dk1"/>
                </a:solidFill>
                <a:latin typeface="Times New Roman"/>
                <a:ea typeface="Times New Roman"/>
                <a:cs typeface="Times New Roman"/>
                <a:sym typeface="Times New Roman"/>
              </a:rPr>
              <a:t>E. coli</a:t>
            </a:r>
            <a:r>
              <a:rPr b="0" i="0" lang="en" sz="2800" u="none" cap="none" strike="noStrike">
                <a:solidFill>
                  <a:schemeClr val="dk1"/>
                </a:solidFill>
                <a:latin typeface="Times New Roman"/>
                <a:ea typeface="Times New Roman"/>
                <a:cs typeface="Times New Roman"/>
                <a:sym typeface="Times New Roman"/>
              </a:rPr>
              <a:t>, by utilizing the Glutathione-S-Transferase (GST) Protein Tag, thrombin can be filtered via an affinity chromatography system, leaving only polymerized fibrin and fibronectin.</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highlight>
                <a:schemeClr val="lt1"/>
              </a:highlight>
              <a:latin typeface="Times New Roman"/>
              <a:ea typeface="Times New Roman"/>
              <a:cs typeface="Times New Roman"/>
              <a:sym typeface="Times New Roman"/>
            </a:endParaRPr>
          </a:p>
        </p:txBody>
      </p:sp>
      <p:pic>
        <p:nvPicPr>
          <p:cNvPr id="63" name="Google Shape;63;g1efd191b55a_0_0"/>
          <p:cNvPicPr preferRelativeResize="0"/>
          <p:nvPr/>
        </p:nvPicPr>
        <p:blipFill rotWithShape="1">
          <a:blip r:embed="rId5">
            <a:alphaModFix/>
          </a:blip>
          <a:srcRect b="21909" l="9561" r="11287" t="13888"/>
          <a:stretch/>
        </p:blipFill>
        <p:spPr>
          <a:xfrm>
            <a:off x="1781434" y="18396253"/>
            <a:ext cx="5963315" cy="2446248"/>
          </a:xfrm>
          <a:prstGeom prst="rect">
            <a:avLst/>
          </a:prstGeom>
          <a:noFill/>
          <a:ln>
            <a:noFill/>
          </a:ln>
        </p:spPr>
      </p:pic>
      <p:sp>
        <p:nvSpPr>
          <p:cNvPr id="64" name="Google Shape;64;g1efd191b55a_0_0"/>
          <p:cNvSpPr txBox="1"/>
          <p:nvPr/>
        </p:nvSpPr>
        <p:spPr>
          <a:xfrm>
            <a:off x="469750" y="2363200"/>
            <a:ext cx="11189700" cy="11018100"/>
          </a:xfrm>
          <a:prstGeom prst="rect">
            <a:avLst/>
          </a:prstGeom>
          <a:noFill/>
          <a:ln cap="flat" cmpd="sng" w="9525">
            <a:solidFill>
              <a:schemeClr val="lt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chemeClr val="dk1"/>
              </a:buClr>
              <a:buSzPts val="1100"/>
              <a:buFont typeface="Arial"/>
              <a:buNone/>
            </a:pPr>
            <a:r>
              <a:rPr b="1" i="0" lang="en" sz="3200" u="none" cap="none" strike="noStrike">
                <a:solidFill>
                  <a:schemeClr val="dk1"/>
                </a:solidFill>
                <a:latin typeface="Times New Roman"/>
                <a:ea typeface="Times New Roman"/>
                <a:cs typeface="Times New Roman"/>
                <a:sym typeface="Times New Roman"/>
              </a:rPr>
              <a:t>Abstract</a:t>
            </a:r>
            <a:endParaRPr b="1"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 sz="2800" u="none" cap="none" strike="noStrike">
                <a:solidFill>
                  <a:schemeClr val="dk1"/>
                </a:solidFill>
                <a:latin typeface="Times New Roman"/>
                <a:ea typeface="Times New Roman"/>
                <a:cs typeface="Times New Roman"/>
                <a:sym typeface="Times New Roman"/>
              </a:rPr>
              <a:t>Injuries pose a significant safety issue in daily life. Annually, unintentional injuries cause approximately 200,000 deaths in the U.S. and affect around 11 million people in the world. The risks of open wounds come from bacterial infection and over-bleeding, causing inflammatory reactions and dilution of healing factors. Current debridement methods that remove damaged tissues from the wound site are unsuitable for large or severely infected wounds, and the lack of healing factors extend the wound exposure. Fibrin and fibronectin, proteins naturally found in the human body, are critical in the wound-healing process. Fibrin supports clot formation and cell migration, while fibronectin stimulates angiogenesis, enhances the integrity of the extracellular matrix (ECM), and recruits macrophages to clean the wound site. Unlike fibronectin which is directly encoded by a gene, thrombin is needed to cleave fibrinogen to form fibrin monomers which then polymerize. Our project aims to establish a system that simultaneously produces fibronectin, fibrin, and thrombin, proteins essential for the wound healing process. The BL21 (DE3) strain of </a:t>
            </a:r>
            <a:r>
              <a:rPr b="0" i="1" lang="en" sz="2800" u="none" cap="none" strike="noStrike">
                <a:solidFill>
                  <a:schemeClr val="dk1"/>
                </a:solidFill>
                <a:latin typeface="Times New Roman"/>
                <a:ea typeface="Times New Roman"/>
                <a:cs typeface="Times New Roman"/>
                <a:sym typeface="Times New Roman"/>
              </a:rPr>
              <a:t>Escherichia coli</a:t>
            </a:r>
            <a:r>
              <a:rPr b="0" i="0" lang="en" sz="2800" u="none" cap="none" strike="noStrike">
                <a:solidFill>
                  <a:schemeClr val="dk1"/>
                </a:solidFill>
                <a:latin typeface="Times New Roman"/>
                <a:ea typeface="Times New Roman"/>
                <a:cs typeface="Times New Roman"/>
                <a:sym typeface="Times New Roman"/>
              </a:rPr>
              <a:t> functions as the chassis for a genetically engineered plasmid that possesses the genes encoding fibronectin, fibrinogen, and thrombin. By enabling the stable production of key wound healing proteins and advancing fibrin cleavage and polymerization, this project will enhance advanced wound care, significantly lowering death rates and setting a new standard in medical innovation.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t/>
            </a:r>
            <a:endParaRPr b="0" i="0" sz="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
        <p:nvSpPr>
          <p:cNvPr id="65" name="Google Shape;65;g1efd191b55a_0_0"/>
          <p:cNvSpPr txBox="1"/>
          <p:nvPr/>
        </p:nvSpPr>
        <p:spPr>
          <a:xfrm>
            <a:off x="7744750" y="-11312"/>
            <a:ext cx="18745200" cy="25290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1868"/>
              <a:buFont typeface="Arial"/>
              <a:buNone/>
            </a:pPr>
            <a:r>
              <a:rPr b="1" i="0" lang="en" sz="3900" u="none" cap="none" strike="noStrike">
                <a:solidFill>
                  <a:schemeClr val="dk1"/>
                </a:solidFill>
                <a:latin typeface="Arial"/>
                <a:ea typeface="Arial"/>
                <a:cs typeface="Arial"/>
                <a:sym typeface="Arial"/>
              </a:rPr>
              <a:t>Wound Healing Enhancement Using Recombinant Extracellular Matrix Proteins Produced by </a:t>
            </a:r>
            <a:r>
              <a:rPr b="1" i="1" lang="en" sz="3900" u="none" cap="none" strike="noStrike">
                <a:solidFill>
                  <a:schemeClr val="dk1"/>
                </a:solidFill>
                <a:latin typeface="Arial"/>
                <a:ea typeface="Arial"/>
                <a:cs typeface="Arial"/>
                <a:sym typeface="Arial"/>
              </a:rPr>
              <a:t>Escherichia coli</a:t>
            </a:r>
            <a:r>
              <a:rPr b="1" i="0" lang="en" sz="3900" u="none" cap="none" strike="noStrike">
                <a:solidFill>
                  <a:schemeClr val="dk1"/>
                </a:solidFill>
                <a:latin typeface="Arial"/>
                <a:ea typeface="Arial"/>
                <a:cs typeface="Arial"/>
                <a:sym typeface="Arial"/>
              </a:rPr>
              <a:t>   </a:t>
            </a:r>
            <a:endParaRPr b="1" i="0" sz="3968"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500"/>
              <a:buFont typeface="Arial"/>
              <a:buNone/>
            </a:pPr>
            <a:r>
              <a:rPr b="0" i="0" lang="en" sz="3000" u="none" cap="none" strike="noStrike">
                <a:solidFill>
                  <a:schemeClr val="dk1"/>
                </a:solidFill>
                <a:latin typeface="Arial"/>
                <a:ea typeface="Arial"/>
                <a:cs typeface="Arial"/>
                <a:sym typeface="Arial"/>
              </a:rPr>
              <a:t>Zhongchen Cai, Chun Chan, Ruiwen Wang, Xinyu You, Dr. Beth Pethel, Joe Switzer (</a:t>
            </a:r>
            <a:r>
              <a:rPr lang="en" sz="3000">
                <a:solidFill>
                  <a:schemeClr val="dk1"/>
                </a:solidFill>
              </a:rPr>
              <a:t>BioBuilder</a:t>
            </a:r>
            <a:r>
              <a:rPr b="0" i="0" lang="en" sz="3000" u="none" cap="none" strike="noStrike">
                <a:solidFill>
                  <a:schemeClr val="dk1"/>
                </a:solidFill>
                <a:latin typeface="Arial"/>
                <a:ea typeface="Arial"/>
                <a:cs typeface="Arial"/>
                <a:sym typeface="Arial"/>
              </a:rPr>
              <a:t>)</a:t>
            </a:r>
            <a:endParaRPr b="0" i="0" sz="3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500"/>
              <a:buFont typeface="Arial"/>
              <a:buNone/>
            </a:pPr>
            <a:r>
              <a:rPr b="0" i="0" lang="en" sz="3000" u="none" cap="none" strike="noStrike">
                <a:solidFill>
                  <a:schemeClr val="dk1"/>
                </a:solidFill>
                <a:latin typeface="Arial"/>
                <a:ea typeface="Arial"/>
                <a:cs typeface="Arial"/>
                <a:sym typeface="Arial"/>
              </a:rPr>
              <a:t>Western Reserve Academy, Hudson, OH, USA</a:t>
            </a:r>
            <a:endParaRPr b="0" i="0" sz="3000" u="none" cap="none" strike="noStrike">
              <a:solidFill>
                <a:srgbClr val="000000"/>
              </a:solidFill>
              <a:latin typeface="Arial"/>
              <a:ea typeface="Arial"/>
              <a:cs typeface="Arial"/>
              <a:sym typeface="Arial"/>
            </a:endParaRPr>
          </a:p>
        </p:txBody>
      </p:sp>
      <p:pic>
        <p:nvPicPr>
          <p:cNvPr id="66" name="Google Shape;66;g1efd191b55a_0_0"/>
          <p:cNvPicPr preferRelativeResize="0"/>
          <p:nvPr/>
        </p:nvPicPr>
        <p:blipFill rotWithShape="1">
          <a:blip r:embed="rId6">
            <a:alphaModFix/>
          </a:blip>
          <a:srcRect b="-9660" l="0" r="0" t="0"/>
          <a:stretch/>
        </p:blipFill>
        <p:spPr>
          <a:xfrm>
            <a:off x="1050503" y="-599006"/>
            <a:ext cx="7090606" cy="2789977"/>
          </a:xfrm>
          <a:prstGeom prst="rect">
            <a:avLst/>
          </a:prstGeom>
          <a:noFill/>
          <a:ln>
            <a:noFill/>
          </a:ln>
        </p:spPr>
      </p:pic>
      <p:pic>
        <p:nvPicPr>
          <p:cNvPr id="67" name="Google Shape;67;g1efd191b55a_0_0"/>
          <p:cNvPicPr preferRelativeResize="0"/>
          <p:nvPr/>
        </p:nvPicPr>
        <p:blipFill rotWithShape="1">
          <a:blip r:embed="rId7">
            <a:alphaModFix/>
          </a:blip>
          <a:srcRect b="0" l="0" r="0" t="0"/>
          <a:stretch/>
        </p:blipFill>
        <p:spPr>
          <a:xfrm>
            <a:off x="15983316" y="18909250"/>
            <a:ext cx="3678297" cy="1792600"/>
          </a:xfrm>
          <a:prstGeom prst="rect">
            <a:avLst/>
          </a:prstGeom>
          <a:noFill/>
          <a:ln>
            <a:noFill/>
          </a:ln>
        </p:spPr>
      </p:pic>
      <p:pic>
        <p:nvPicPr>
          <p:cNvPr id="68" name="Google Shape;68;g1efd191b55a_0_0"/>
          <p:cNvPicPr preferRelativeResize="0"/>
          <p:nvPr/>
        </p:nvPicPr>
        <p:blipFill rotWithShape="1">
          <a:blip r:embed="rId8">
            <a:alphaModFix/>
          </a:blip>
          <a:srcRect b="0" l="0" r="0" t="0"/>
          <a:stretch/>
        </p:blipFill>
        <p:spPr>
          <a:xfrm>
            <a:off x="21690171" y="18851801"/>
            <a:ext cx="4192620" cy="1653309"/>
          </a:xfrm>
          <a:prstGeom prst="rect">
            <a:avLst/>
          </a:prstGeom>
          <a:noFill/>
          <a:ln>
            <a:noFill/>
          </a:ln>
        </p:spPr>
      </p:pic>
      <p:pic>
        <p:nvPicPr>
          <p:cNvPr id="69" name="Google Shape;69;g1efd191b55a_0_0"/>
          <p:cNvPicPr preferRelativeResize="0"/>
          <p:nvPr/>
        </p:nvPicPr>
        <p:blipFill rotWithShape="1">
          <a:blip r:embed="rId9">
            <a:alphaModFix/>
          </a:blip>
          <a:srcRect b="0" l="0" r="0" t="0"/>
          <a:stretch/>
        </p:blipFill>
        <p:spPr>
          <a:xfrm>
            <a:off x="8974352" y="18992903"/>
            <a:ext cx="5524448" cy="1792600"/>
          </a:xfrm>
          <a:prstGeom prst="rect">
            <a:avLst/>
          </a:prstGeom>
          <a:noFill/>
          <a:ln>
            <a:noFill/>
          </a:ln>
        </p:spPr>
      </p:pic>
      <p:pic>
        <p:nvPicPr>
          <p:cNvPr id="70" name="Google Shape;70;g1efd191b55a_0_0"/>
          <p:cNvPicPr preferRelativeResize="0"/>
          <p:nvPr/>
        </p:nvPicPr>
        <p:blipFill rotWithShape="1">
          <a:blip r:embed="rId10">
            <a:alphaModFix/>
          </a:blip>
          <a:srcRect b="0" l="0" r="0" t="0"/>
          <a:stretch/>
        </p:blipFill>
        <p:spPr>
          <a:xfrm>
            <a:off x="30448427" y="778031"/>
            <a:ext cx="5270308" cy="950342"/>
          </a:xfrm>
          <a:prstGeom prst="rect">
            <a:avLst/>
          </a:prstGeom>
          <a:noFill/>
          <a:ln>
            <a:noFill/>
          </a:ln>
        </p:spPr>
      </p:pic>
      <p:pic>
        <p:nvPicPr>
          <p:cNvPr id="71" name="Google Shape;71;g1efd191b55a_0_0"/>
          <p:cNvPicPr preferRelativeResize="0"/>
          <p:nvPr/>
        </p:nvPicPr>
        <p:blipFill rotWithShape="1">
          <a:blip r:embed="rId11">
            <a:alphaModFix/>
          </a:blip>
          <a:srcRect b="0" l="0" r="0" t="0"/>
          <a:stretch/>
        </p:blipFill>
        <p:spPr>
          <a:xfrm>
            <a:off x="27812059" y="18756850"/>
            <a:ext cx="1836814" cy="1843210"/>
          </a:xfrm>
          <a:prstGeom prst="rect">
            <a:avLst/>
          </a:prstGeom>
          <a:noFill/>
          <a:ln>
            <a:noFill/>
          </a:ln>
        </p:spPr>
      </p:pic>
      <p:pic>
        <p:nvPicPr>
          <p:cNvPr descr="A close-up of a logo&#10;&#10;Description automatically generated" id="72" name="Google Shape;72;g1efd191b55a_0_0"/>
          <p:cNvPicPr preferRelativeResize="0"/>
          <p:nvPr/>
        </p:nvPicPr>
        <p:blipFill rotWithShape="1">
          <a:blip r:embed="rId12">
            <a:alphaModFix/>
          </a:blip>
          <a:srcRect b="0" l="0" r="0" t="0"/>
          <a:stretch/>
        </p:blipFill>
        <p:spPr>
          <a:xfrm>
            <a:off x="31578141" y="18826668"/>
            <a:ext cx="3925125" cy="1703574"/>
          </a:xfrm>
          <a:prstGeom prst="rect">
            <a:avLst/>
          </a:prstGeom>
          <a:noFill/>
          <a:ln>
            <a:noFill/>
          </a:ln>
        </p:spPr>
      </p:pic>
      <p:cxnSp>
        <p:nvCxnSpPr>
          <p:cNvPr id="73" name="Google Shape;73;g1efd191b55a_0_0"/>
          <p:cNvCxnSpPr/>
          <p:nvPr/>
        </p:nvCxnSpPr>
        <p:spPr>
          <a:xfrm>
            <a:off x="26579125" y="8957575"/>
            <a:ext cx="785400" cy="852300"/>
          </a:xfrm>
          <a:prstGeom prst="straightConnector1">
            <a:avLst/>
          </a:prstGeom>
          <a:noFill/>
          <a:ln cap="flat" cmpd="sng" w="9525">
            <a:solidFill>
              <a:schemeClr val="dk2"/>
            </a:solidFill>
            <a:prstDash val="solid"/>
            <a:round/>
            <a:headEnd len="sm" w="sm" type="none"/>
            <a:tailEnd len="med" w="med" type="triangle"/>
          </a:ln>
        </p:spPr>
      </p:cxnSp>
      <p:sp>
        <p:nvSpPr>
          <p:cNvPr id="74" name="Google Shape;74;g1efd191b55a_0_0"/>
          <p:cNvSpPr txBox="1"/>
          <p:nvPr/>
        </p:nvSpPr>
        <p:spPr>
          <a:xfrm>
            <a:off x="364650" y="12586200"/>
            <a:ext cx="11189700" cy="61155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l">
              <a:lnSpc>
                <a:spcPct val="115000"/>
              </a:lnSpc>
              <a:spcBef>
                <a:spcPts val="0"/>
              </a:spcBef>
              <a:spcAft>
                <a:spcPts val="0"/>
              </a:spcAft>
              <a:buClr>
                <a:schemeClr val="dk1"/>
              </a:buClr>
              <a:buSzPts val="1100"/>
              <a:buFont typeface="Arial"/>
              <a:buNone/>
            </a:pPr>
            <a:r>
              <a:t/>
            </a:r>
            <a:endParaRPr b="0" i="0" sz="2800" u="none" cap="none" strike="noStrike">
              <a:solidFill>
                <a:srgbClr val="000000"/>
              </a:solidFill>
              <a:latin typeface="Arial"/>
              <a:ea typeface="Arial"/>
              <a:cs typeface="Arial"/>
              <a:sym typeface="Arial"/>
            </a:endParaRPr>
          </a:p>
        </p:txBody>
      </p:sp>
      <p:pic>
        <p:nvPicPr>
          <p:cNvPr id="75" name="Google Shape;75;g1efd191b55a_0_0"/>
          <p:cNvPicPr preferRelativeResize="0"/>
          <p:nvPr/>
        </p:nvPicPr>
        <p:blipFill rotWithShape="1">
          <a:blip r:embed="rId13">
            <a:alphaModFix/>
          </a:blip>
          <a:srcRect b="32983" l="4828" r="19009" t="29862"/>
          <a:stretch/>
        </p:blipFill>
        <p:spPr>
          <a:xfrm>
            <a:off x="31578151" y="12595525"/>
            <a:ext cx="4289902" cy="2789975"/>
          </a:xfrm>
          <a:prstGeom prst="rect">
            <a:avLst/>
          </a:prstGeom>
          <a:noFill/>
          <a:ln cap="flat" cmpd="sng" w="9525">
            <a:solidFill>
              <a:schemeClr val="dk1"/>
            </a:solidFill>
            <a:prstDash val="solid"/>
            <a:round/>
            <a:headEnd len="sm" w="sm" type="none"/>
            <a:tailEnd len="sm" w="sm" type="none"/>
          </a:ln>
        </p:spPr>
      </p:pic>
      <p:sp>
        <p:nvSpPr>
          <p:cNvPr id="76" name="Google Shape;76;g1efd191b55a_0_0"/>
          <p:cNvSpPr txBox="1"/>
          <p:nvPr/>
        </p:nvSpPr>
        <p:spPr>
          <a:xfrm>
            <a:off x="12149975" y="7876362"/>
            <a:ext cx="11602500" cy="95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dk1"/>
                </a:solidFill>
                <a:highlight>
                  <a:schemeClr val="lt1"/>
                </a:highlight>
                <a:latin typeface="Times New Roman"/>
                <a:ea typeface="Times New Roman"/>
                <a:cs typeface="Times New Roman"/>
                <a:sym typeface="Times New Roman"/>
              </a:rPr>
              <a:t>Design and Experiment</a:t>
            </a:r>
            <a:endParaRPr b="0" i="0" sz="2800" u="none" cap="none" strike="noStrike">
              <a:solidFill>
                <a:schemeClr val="dk1"/>
              </a:solidFill>
              <a:highlight>
                <a:schemeClr val="lt1"/>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highlight>
                <a:schemeClr val="lt1"/>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highlight>
                <a:schemeClr val="lt1"/>
              </a:highlight>
              <a:latin typeface="Times New Roman"/>
              <a:ea typeface="Times New Roman"/>
              <a:cs typeface="Times New Roman"/>
              <a:sym typeface="Times New Roman"/>
            </a:endParaRPr>
          </a:p>
        </p:txBody>
      </p:sp>
      <p:sp>
        <p:nvSpPr>
          <p:cNvPr id="77" name="Google Shape;77;g1efd191b55a_0_0"/>
          <p:cNvSpPr txBox="1"/>
          <p:nvPr/>
        </p:nvSpPr>
        <p:spPr>
          <a:xfrm>
            <a:off x="24378902" y="2648175"/>
            <a:ext cx="4720500" cy="82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dk1"/>
                </a:solidFill>
                <a:highlight>
                  <a:schemeClr val="lt1"/>
                </a:highlight>
                <a:latin typeface="Times New Roman"/>
                <a:ea typeface="Times New Roman"/>
                <a:cs typeface="Times New Roman"/>
                <a:sym typeface="Times New Roman"/>
              </a:rPr>
              <a:t>Plasmid Transformation of </a:t>
            </a:r>
            <a:r>
              <a:rPr b="1" i="1" lang="en" sz="3200" u="none" cap="none" strike="noStrike">
                <a:solidFill>
                  <a:schemeClr val="dk1"/>
                </a:solidFill>
                <a:highlight>
                  <a:schemeClr val="lt1"/>
                </a:highlight>
                <a:latin typeface="Times New Roman"/>
                <a:ea typeface="Times New Roman"/>
                <a:cs typeface="Times New Roman"/>
                <a:sym typeface="Times New Roman"/>
              </a:rPr>
              <a:t>E. coli</a:t>
            </a:r>
            <a:endParaRPr b="0" i="1" sz="2800" u="none" cap="none" strike="noStrike">
              <a:solidFill>
                <a:schemeClr val="dk1"/>
              </a:solidFill>
              <a:highlight>
                <a:schemeClr val="lt1"/>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highlight>
                <a:schemeClr val="lt1"/>
              </a:highlight>
              <a:latin typeface="Times New Roman"/>
              <a:ea typeface="Times New Roman"/>
              <a:cs typeface="Times New Roman"/>
              <a:sym typeface="Times New Roman"/>
            </a:endParaRPr>
          </a:p>
        </p:txBody>
      </p:sp>
      <p:sp>
        <p:nvSpPr>
          <p:cNvPr id="78" name="Google Shape;78;g1efd191b55a_0_0"/>
          <p:cNvSpPr txBox="1"/>
          <p:nvPr/>
        </p:nvSpPr>
        <p:spPr>
          <a:xfrm>
            <a:off x="29355575" y="2494400"/>
            <a:ext cx="7090500" cy="9271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300"/>
              <a:buFont typeface="Arial"/>
              <a:buNone/>
            </a:pPr>
            <a:r>
              <a:t/>
            </a:r>
            <a:endParaRPr b="0" i="0" sz="7300" u="none" cap="none" strike="noStrike">
              <a:solidFill>
                <a:schemeClr val="dk2"/>
              </a:solidFill>
              <a:latin typeface="Arial"/>
              <a:ea typeface="Arial"/>
              <a:cs typeface="Arial"/>
              <a:sym typeface="Arial"/>
            </a:endParaRPr>
          </a:p>
        </p:txBody>
      </p:sp>
      <p:sp>
        <p:nvSpPr>
          <p:cNvPr id="79" name="Google Shape;79;g1efd191b55a_0_0"/>
          <p:cNvSpPr txBox="1"/>
          <p:nvPr/>
        </p:nvSpPr>
        <p:spPr>
          <a:xfrm>
            <a:off x="24253975" y="11910125"/>
            <a:ext cx="12216900" cy="38409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p:txBody>
      </p:sp>
      <p:grpSp>
        <p:nvGrpSpPr>
          <p:cNvPr id="80" name="Google Shape;80;g1efd191b55a_0_0"/>
          <p:cNvGrpSpPr/>
          <p:nvPr/>
        </p:nvGrpSpPr>
        <p:grpSpPr>
          <a:xfrm>
            <a:off x="29438879" y="3365013"/>
            <a:ext cx="6890101" cy="8252470"/>
            <a:chOff x="26220925" y="2980129"/>
            <a:chExt cx="8019205" cy="8730925"/>
          </a:xfrm>
        </p:grpSpPr>
        <p:sp>
          <p:nvSpPr>
            <p:cNvPr id="81" name="Google Shape;81;g1efd191b55a_0_0"/>
            <p:cNvSpPr/>
            <p:nvPr/>
          </p:nvSpPr>
          <p:spPr>
            <a:xfrm>
              <a:off x="28298562" y="3043096"/>
              <a:ext cx="1488000" cy="627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82" name="Google Shape;82;g1efd191b55a_0_0"/>
            <p:cNvSpPr/>
            <p:nvPr/>
          </p:nvSpPr>
          <p:spPr>
            <a:xfrm>
              <a:off x="27524482" y="3888147"/>
              <a:ext cx="1488000" cy="627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83" name="Google Shape;83;g1efd191b55a_0_0"/>
            <p:cNvSpPr/>
            <p:nvPr/>
          </p:nvSpPr>
          <p:spPr>
            <a:xfrm>
              <a:off x="28215043" y="5072853"/>
              <a:ext cx="1488000" cy="627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84" name="Google Shape;84;g1efd191b55a_0_0"/>
            <p:cNvSpPr/>
            <p:nvPr/>
          </p:nvSpPr>
          <p:spPr>
            <a:xfrm>
              <a:off x="28215043" y="6641423"/>
              <a:ext cx="1488000" cy="627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85" name="Google Shape;85;g1efd191b55a_0_0"/>
            <p:cNvSpPr/>
            <p:nvPr/>
          </p:nvSpPr>
          <p:spPr>
            <a:xfrm>
              <a:off x="28869851" y="8572440"/>
              <a:ext cx="603000" cy="384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86" name="Google Shape;86;g1efd191b55a_0_0"/>
            <p:cNvPicPr preferRelativeResize="0"/>
            <p:nvPr/>
          </p:nvPicPr>
          <p:blipFill rotWithShape="1">
            <a:blip r:embed="rId14">
              <a:alphaModFix/>
            </a:blip>
            <a:srcRect b="0" l="0" r="0" t="0"/>
            <a:stretch/>
          </p:blipFill>
          <p:spPr>
            <a:xfrm>
              <a:off x="26220925" y="2980129"/>
              <a:ext cx="8019205" cy="8730925"/>
            </a:xfrm>
            <a:prstGeom prst="rect">
              <a:avLst/>
            </a:prstGeom>
            <a:noFill/>
            <a:ln>
              <a:noFill/>
            </a:ln>
          </p:spPr>
        </p:pic>
      </p:grpSp>
      <p:sp>
        <p:nvSpPr>
          <p:cNvPr id="87" name="Google Shape;87;g1efd191b55a_0_0"/>
          <p:cNvSpPr txBox="1"/>
          <p:nvPr/>
        </p:nvSpPr>
        <p:spPr>
          <a:xfrm>
            <a:off x="30509575" y="2535150"/>
            <a:ext cx="5148000" cy="82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chemeClr val="dk1"/>
                </a:solidFill>
                <a:highlight>
                  <a:schemeClr val="lt1"/>
                </a:highlight>
                <a:latin typeface="Times New Roman"/>
                <a:ea typeface="Times New Roman"/>
                <a:cs typeface="Times New Roman"/>
                <a:sym typeface="Times New Roman"/>
              </a:rPr>
              <a:t>Protein Purification</a:t>
            </a:r>
            <a:r>
              <a:rPr b="1" i="0" lang="en" sz="3800" u="none" cap="none" strike="noStrike">
                <a:solidFill>
                  <a:schemeClr val="dk2"/>
                </a:solidFill>
                <a:latin typeface="Times New Roman"/>
                <a:ea typeface="Times New Roman"/>
                <a:cs typeface="Times New Roman"/>
                <a:sym typeface="Times New Roman"/>
              </a:rPr>
              <a:t> </a:t>
            </a:r>
            <a:r>
              <a:rPr b="1" i="0" lang="en" sz="3200" u="none" cap="none" strike="noStrike">
                <a:solidFill>
                  <a:schemeClr val="dk1"/>
                </a:solidFill>
                <a:highlight>
                  <a:schemeClr val="lt1"/>
                </a:highlight>
                <a:latin typeface="Times New Roman"/>
                <a:ea typeface="Times New Roman"/>
                <a:cs typeface="Times New Roman"/>
                <a:sym typeface="Times New Roman"/>
              </a:rPr>
              <a:t>Process</a:t>
            </a:r>
            <a:endParaRPr b="1" i="0" sz="3800" u="none" cap="none" strike="noStrike">
              <a:solidFill>
                <a:schemeClr val="dk2"/>
              </a:solidFill>
              <a:latin typeface="Times New Roman"/>
              <a:ea typeface="Times New Roman"/>
              <a:cs typeface="Times New Roman"/>
              <a:sym typeface="Times New Roman"/>
            </a:endParaRPr>
          </a:p>
        </p:txBody>
      </p:sp>
      <p:pic>
        <p:nvPicPr>
          <p:cNvPr id="88" name="Google Shape;88;g1efd191b55a_0_0"/>
          <p:cNvPicPr preferRelativeResize="0"/>
          <p:nvPr/>
        </p:nvPicPr>
        <p:blipFill rotWithShape="1">
          <a:blip r:embed="rId15">
            <a:alphaModFix/>
          </a:blip>
          <a:srcRect b="0" l="6431" r="4734" t="0"/>
          <a:stretch/>
        </p:blipFill>
        <p:spPr>
          <a:xfrm>
            <a:off x="24378900" y="3785525"/>
            <a:ext cx="4720500" cy="4716476"/>
          </a:xfrm>
          <a:prstGeom prst="rect">
            <a:avLst/>
          </a:prstGeom>
          <a:noFill/>
          <a:ln>
            <a:noFill/>
          </a:ln>
        </p:spPr>
      </p:pic>
      <p:pic>
        <p:nvPicPr>
          <p:cNvPr id="89" name="Google Shape;89;g1efd191b55a_0_0"/>
          <p:cNvPicPr preferRelativeResize="0"/>
          <p:nvPr/>
        </p:nvPicPr>
        <p:blipFill rotWithShape="1">
          <a:blip r:embed="rId16">
            <a:alphaModFix/>
          </a:blip>
          <a:srcRect b="0" l="0" r="0" t="0"/>
          <a:stretch/>
        </p:blipFill>
        <p:spPr>
          <a:xfrm>
            <a:off x="12188050" y="8533000"/>
            <a:ext cx="11421245" cy="6424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