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7" roundtripDataSignature="AMtx7miDENotL3quZtiiwdsr7v+9BMr0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jpg"/><Relationship Id="rId15" Type="http://schemas.openxmlformats.org/officeDocument/2006/relationships/image" Target="../media/image12.jpg"/><Relationship Id="rId1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efd191b55a_0_0"/>
          <p:cNvSpPr txBox="1"/>
          <p:nvPr/>
        </p:nvSpPr>
        <p:spPr>
          <a:xfrm>
            <a:off x="13887475" y="11030813"/>
            <a:ext cx="12165900" cy="76710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Calibri"/>
              <a:ea typeface="Calibri"/>
              <a:cs typeface="Calibri"/>
              <a:sym typeface="Calibri"/>
            </a:endParaRPr>
          </a:p>
        </p:txBody>
      </p:sp>
      <p:pic>
        <p:nvPicPr>
          <p:cNvPr id="55" name="Google Shape;55;g1efd191b55a_0_0"/>
          <p:cNvPicPr preferRelativeResize="0"/>
          <p:nvPr/>
        </p:nvPicPr>
        <p:blipFill rotWithShape="1">
          <a:blip r:embed="rId3">
            <a:alphaModFix/>
          </a:blip>
          <a:srcRect b="-2539" l="-2134" r="0" t="2539"/>
          <a:stretch/>
        </p:blipFill>
        <p:spPr>
          <a:xfrm>
            <a:off x="14516150" y="11180775"/>
            <a:ext cx="11013800" cy="7548875"/>
          </a:xfrm>
          <a:prstGeom prst="rect">
            <a:avLst/>
          </a:prstGeom>
          <a:noFill/>
          <a:ln>
            <a:noFill/>
          </a:ln>
        </p:spPr>
      </p:pic>
      <p:pic>
        <p:nvPicPr>
          <p:cNvPr id="56" name="Google Shape;56;g1efd191b55a_0_0"/>
          <p:cNvPicPr preferRelativeResize="0"/>
          <p:nvPr/>
        </p:nvPicPr>
        <p:blipFill rotWithShape="1">
          <a:blip r:embed="rId4">
            <a:alphaModFix/>
          </a:blip>
          <a:srcRect b="0" l="0" r="0" t="0"/>
          <a:stretch/>
        </p:blipFill>
        <p:spPr>
          <a:xfrm>
            <a:off x="6279650" y="12870150"/>
            <a:ext cx="7546424" cy="5382450"/>
          </a:xfrm>
          <a:prstGeom prst="rect">
            <a:avLst/>
          </a:prstGeom>
          <a:noFill/>
          <a:ln>
            <a:noFill/>
          </a:ln>
        </p:spPr>
      </p:pic>
      <p:pic>
        <p:nvPicPr>
          <p:cNvPr id="57" name="Google Shape;57;g1efd191b55a_0_0"/>
          <p:cNvPicPr preferRelativeResize="0"/>
          <p:nvPr/>
        </p:nvPicPr>
        <p:blipFill rotWithShape="1">
          <a:blip r:embed="rId5">
            <a:alphaModFix/>
          </a:blip>
          <a:srcRect b="0" l="0" r="0" t="0"/>
          <a:stretch/>
        </p:blipFill>
        <p:spPr>
          <a:xfrm>
            <a:off x="26417662" y="11076760"/>
            <a:ext cx="4426075" cy="4426190"/>
          </a:xfrm>
          <a:prstGeom prst="rect">
            <a:avLst/>
          </a:prstGeom>
          <a:noFill/>
          <a:ln>
            <a:noFill/>
          </a:ln>
        </p:spPr>
      </p:pic>
      <p:sp>
        <p:nvSpPr>
          <p:cNvPr id="58" name="Google Shape;58;g1efd191b55a_0_0"/>
          <p:cNvSpPr txBox="1"/>
          <p:nvPr/>
        </p:nvSpPr>
        <p:spPr>
          <a:xfrm>
            <a:off x="361300" y="2487225"/>
            <a:ext cx="13161900" cy="98928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chemeClr val="dk1"/>
              </a:buClr>
              <a:buSzPts val="1100"/>
              <a:buFont typeface="Arial"/>
              <a:buNone/>
            </a:pPr>
            <a:r>
              <a:rPr b="1" i="0" lang="en" sz="2800" u="none" cap="none" strike="noStrike">
                <a:solidFill>
                  <a:schemeClr val="dk1"/>
                </a:solidFill>
                <a:latin typeface="Calibri"/>
                <a:ea typeface="Calibri"/>
                <a:cs typeface="Calibri"/>
                <a:sym typeface="Calibri"/>
              </a:rPr>
              <a:t>Abstract</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2800" u="none" cap="none" strike="noStrike">
                <a:solidFill>
                  <a:schemeClr val="dk1"/>
                </a:solidFill>
                <a:latin typeface="Calibri"/>
                <a:ea typeface="Calibri"/>
                <a:cs typeface="Calibri"/>
                <a:sym typeface="Calibri"/>
              </a:rPr>
              <a:t>The widespread use of conventional hair dye pigments raises significant concerns regarding their safety and long-term effects. Many hair dyes include harmful chemicals such as ammonia, hydrogen peroxide, and p-Phenylenediamine, which have adverse side effects, including allergic reactions, skin irritation, and potential carcinogenicity. Our design addresses these safety issues through a new lens: creating a hair dye using melanin–the natural pigment responsible for hair coloration– and chromoproteins produced via genetically modified </a:t>
            </a:r>
            <a:r>
              <a:rPr b="0" i="1" lang="en" sz="2800" u="none" cap="none" strike="noStrike">
                <a:solidFill>
                  <a:schemeClr val="dk1"/>
                </a:solidFill>
                <a:latin typeface="Calibri"/>
                <a:ea typeface="Calibri"/>
                <a:cs typeface="Calibri"/>
                <a:sym typeface="Calibri"/>
              </a:rPr>
              <a:t>Escherichia coli</a:t>
            </a:r>
            <a:r>
              <a:rPr b="0" i="0" lang="en" sz="2800" u="none" cap="none" strike="noStrike">
                <a:solidFill>
                  <a:schemeClr val="dk1"/>
                </a:solidFill>
                <a:latin typeface="Calibri"/>
                <a:ea typeface="Calibri"/>
                <a:cs typeface="Calibri"/>
                <a:sym typeface="Calibri"/>
              </a:rPr>
              <a:t>. Chromoproteins are proteins that contain a colored prosthetic group, giving them a vivid color to enhance </a:t>
            </a:r>
            <a:r>
              <a:rPr b="0" i="1" lang="en" sz="2800" u="none" cap="none" strike="noStrike">
                <a:solidFill>
                  <a:schemeClr val="dk1"/>
                </a:solidFill>
                <a:latin typeface="Calibri"/>
                <a:ea typeface="Calibri"/>
                <a:cs typeface="Calibri"/>
                <a:sym typeface="Calibri"/>
              </a:rPr>
              <a:t>E. coli</a:t>
            </a:r>
            <a:r>
              <a:rPr b="0" i="0" lang="en" sz="2800" u="none" cap="none" strike="noStrike">
                <a:solidFill>
                  <a:schemeClr val="dk1"/>
                </a:solidFill>
                <a:latin typeface="Calibri"/>
                <a:ea typeface="Calibri"/>
                <a:cs typeface="Calibri"/>
                <a:sym typeface="Calibri"/>
              </a:rPr>
              <a:t>’s color variety. A team in the United Kingdom, Cutiful, designed an </a:t>
            </a:r>
            <a:r>
              <a:rPr b="0" i="1" lang="en" sz="2800" u="none" cap="none" strike="noStrike">
                <a:solidFill>
                  <a:schemeClr val="dk1"/>
                </a:solidFill>
                <a:latin typeface="Calibri"/>
                <a:ea typeface="Calibri"/>
                <a:cs typeface="Calibri"/>
                <a:sym typeface="Calibri"/>
              </a:rPr>
              <a:t>E. coli</a:t>
            </a:r>
            <a:r>
              <a:rPr b="0" i="0" lang="en" sz="2800" u="none" cap="none" strike="noStrike">
                <a:solidFill>
                  <a:schemeClr val="dk1"/>
                </a:solidFill>
                <a:latin typeface="Calibri"/>
                <a:ea typeface="Calibri"/>
                <a:cs typeface="Calibri"/>
                <a:sym typeface="Calibri"/>
              </a:rPr>
              <a:t> color palette of these proteins on plasmids. Through the utilization of their plasmid palette, we hope to combine their plasmids with our design to produce eumelanin. By extracting the plasmid from </a:t>
            </a:r>
            <a:r>
              <a:rPr b="0" i="1" lang="en" sz="2800" u="none" cap="none" strike="noStrike">
                <a:solidFill>
                  <a:schemeClr val="dk1"/>
                </a:solidFill>
                <a:latin typeface="Calibri"/>
                <a:ea typeface="Calibri"/>
                <a:cs typeface="Calibri"/>
                <a:sym typeface="Calibri"/>
              </a:rPr>
              <a:t>E. coli</a:t>
            </a:r>
            <a:r>
              <a:rPr b="0" i="0" lang="en" sz="2800" u="none" cap="none" strike="noStrike">
                <a:solidFill>
                  <a:schemeClr val="dk1"/>
                </a:solidFill>
                <a:latin typeface="Calibri"/>
                <a:ea typeface="Calibri"/>
                <a:cs typeface="Calibri"/>
                <a:sym typeface="Calibri"/>
              </a:rPr>
              <a:t>, we can utilize th</a:t>
            </a:r>
            <a:r>
              <a:rPr lang="en" sz="2800">
                <a:solidFill>
                  <a:schemeClr val="dk1"/>
                </a:solidFill>
                <a:latin typeface="Calibri"/>
                <a:ea typeface="Calibri"/>
                <a:cs typeface="Calibri"/>
                <a:sym typeface="Calibri"/>
              </a:rPr>
              <a:t>is</a:t>
            </a:r>
            <a:r>
              <a:rPr b="0" i="0" lang="en" sz="2800" u="none" cap="none" strike="noStrike">
                <a:solidFill>
                  <a:schemeClr val="dk1"/>
                </a:solidFill>
                <a:latin typeface="Calibri"/>
                <a:ea typeface="Calibri"/>
                <a:cs typeface="Calibri"/>
                <a:sym typeface="Calibri"/>
              </a:rPr>
              <a:t> innovation to create the desired color through these proteins. Once extracted, the plasmid is cut open, allowing us to insert a melanin-producing DNA sequence. The new modification expands the range of pigments we can generate. When the engineered plasmid is introduced to the pigmented yeast, where we can achieve the optimal hue for our synthetic hair dye, the yeast produces a color we can isolate and extract. This process yields a broad range of hues while reducing health risks associated with typical hair dye chemicals. Using this method, we hope to achieve safer coloring solutions; if further development in our experiment proves viable, melanin-based hair dye could become a feasible alternative in the global hair dye industry.</a:t>
            </a:r>
            <a:endParaRPr b="1" i="0" sz="2800" u="none" cap="none" strike="noStrike">
              <a:solidFill>
                <a:srgbClr val="000000"/>
              </a:solidFill>
              <a:latin typeface="Calibri"/>
              <a:ea typeface="Calibri"/>
              <a:cs typeface="Calibri"/>
              <a:sym typeface="Calibri"/>
            </a:endParaRPr>
          </a:p>
        </p:txBody>
      </p:sp>
      <p:sp>
        <p:nvSpPr>
          <p:cNvPr id="59" name="Google Shape;59;g1efd191b55a_0_0"/>
          <p:cNvSpPr txBox="1"/>
          <p:nvPr/>
        </p:nvSpPr>
        <p:spPr>
          <a:xfrm>
            <a:off x="11013274" y="-11325"/>
            <a:ext cx="169437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968"/>
              <a:buFont typeface="Arial"/>
              <a:buNone/>
            </a:pPr>
            <a:r>
              <a:rPr b="1" i="0" lang="en" sz="4800" u="none" cap="none" strike="noStrike">
                <a:solidFill>
                  <a:srgbClr val="000000"/>
                </a:solidFill>
                <a:latin typeface="Calibri"/>
                <a:ea typeface="Calibri"/>
                <a:cs typeface="Calibri"/>
                <a:sym typeface="Calibri"/>
              </a:rPr>
              <a:t>Die Hard Dyers</a:t>
            </a:r>
            <a:endParaRPr b="1" i="0" sz="4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712"/>
              <a:buFont typeface="Arial"/>
              <a:buNone/>
            </a:pPr>
            <a:r>
              <a:rPr b="0" i="0" lang="en" sz="3712" u="none" cap="none" strike="noStrike">
                <a:solidFill>
                  <a:srgbClr val="000000"/>
                </a:solidFill>
                <a:latin typeface="Calibri"/>
                <a:ea typeface="Calibri"/>
                <a:cs typeface="Calibri"/>
                <a:sym typeface="Calibri"/>
              </a:rPr>
              <a:t>Tavin Jones, Miranda Wang, Alex Le Rouge, Dr. Beth Pethel, Joseph Switzer </a:t>
            </a:r>
            <a:r>
              <a:rPr b="0" i="0" lang="en" sz="3700" u="none" cap="none" strike="noStrike">
                <a:solidFill>
                  <a:schemeClr val="dk1"/>
                </a:solidFill>
                <a:latin typeface="Calibri"/>
                <a:ea typeface="Calibri"/>
                <a:cs typeface="Calibri"/>
                <a:sym typeface="Calibri"/>
              </a:rPr>
              <a:t>(BioBuilder)</a:t>
            </a:r>
            <a:r>
              <a:rPr b="0" i="0" lang="en" sz="3712" u="none" cap="none" strike="noStrike">
                <a:solidFill>
                  <a:srgbClr val="000000"/>
                </a:solidFill>
                <a:latin typeface="Calibri"/>
                <a:ea typeface="Calibri"/>
                <a:cs typeface="Calibri"/>
                <a:sym typeface="Calibri"/>
              </a:rPr>
              <a:t>,</a:t>
            </a:r>
            <a:endParaRPr b="0" i="0" sz="3712"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712"/>
              <a:buFont typeface="Arial"/>
              <a:buNone/>
            </a:pPr>
            <a:r>
              <a:rPr b="0" i="0" lang="en" sz="3712" u="none" cap="none" strike="noStrike">
                <a:solidFill>
                  <a:srgbClr val="000000"/>
                </a:solidFill>
                <a:latin typeface="Calibri"/>
                <a:ea typeface="Calibri"/>
                <a:cs typeface="Calibri"/>
                <a:sym typeface="Calibri"/>
              </a:rPr>
              <a:t>Western Reserve Academy, Hudson, Ohio, United States</a:t>
            </a:r>
            <a:endParaRPr b="0" i="0" sz="3712" u="none" cap="none" strike="noStrike">
              <a:solidFill>
                <a:srgbClr val="000000"/>
              </a:solidFill>
              <a:latin typeface="Calibri"/>
              <a:ea typeface="Calibri"/>
              <a:cs typeface="Calibri"/>
              <a:sym typeface="Calibri"/>
            </a:endParaRPr>
          </a:p>
        </p:txBody>
      </p:sp>
      <p:sp>
        <p:nvSpPr>
          <p:cNvPr id="60" name="Google Shape;60;g1efd191b55a_0_0"/>
          <p:cNvSpPr txBox="1"/>
          <p:nvPr/>
        </p:nvSpPr>
        <p:spPr>
          <a:xfrm>
            <a:off x="361300" y="12677375"/>
            <a:ext cx="6070800" cy="59229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2800" u="none" cap="none" strike="noStrike">
                <a:solidFill>
                  <a:srgbClr val="000000"/>
                </a:solidFill>
                <a:latin typeface="Calibri"/>
                <a:ea typeface="Calibri"/>
                <a:cs typeface="Calibri"/>
                <a:sym typeface="Calibri"/>
              </a:rPr>
              <a:t>Background</a:t>
            </a:r>
            <a:endParaRPr b="0" i="0" sz="2800" u="none" cap="none" strike="noStrike">
              <a:solidFill>
                <a:schemeClr val="dk1"/>
              </a:solidFill>
              <a:latin typeface="Calibri"/>
              <a:ea typeface="Calibri"/>
              <a:cs typeface="Calibri"/>
              <a:sym typeface="Calibri"/>
            </a:endParaRPr>
          </a:p>
          <a:p>
            <a:pPr indent="-406400" lvl="0" marL="914400" marR="0" rtl="0" algn="l">
              <a:lnSpc>
                <a:spcPct val="10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Conventional hair dye provokes concern in the general population for numerous reasons, primarily being safety</a:t>
            </a:r>
            <a:endParaRPr b="0" i="0" sz="28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406400" lvl="0" marL="914400" marR="0" rtl="0" algn="l">
              <a:lnSpc>
                <a:spcPct val="10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Hair dye contains detrimental chemicals which impose various health effects on its consumers</a:t>
            </a:r>
            <a:endParaRPr b="0" i="0" sz="28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406400" lvl="0" marL="914400" marR="0" rtl="0" algn="l">
              <a:lnSpc>
                <a:spcPct val="100000"/>
              </a:lnSpc>
              <a:spcBef>
                <a:spcPts val="0"/>
              </a:spcBef>
              <a:spcAft>
                <a:spcPts val="0"/>
              </a:spcAft>
              <a:buClr>
                <a:schemeClr val="dk1"/>
              </a:buClr>
              <a:buSzPts val="2800"/>
              <a:buFont typeface="Calibri"/>
              <a:buChar char="●"/>
            </a:pPr>
            <a:r>
              <a:rPr b="0" i="0" lang="en" sz="2800" u="none" cap="none" strike="noStrike">
                <a:solidFill>
                  <a:schemeClr val="dk1"/>
                </a:solidFill>
                <a:latin typeface="Calibri"/>
                <a:ea typeface="Calibri"/>
                <a:cs typeface="Calibri"/>
                <a:sym typeface="Calibri"/>
              </a:rPr>
              <a:t>With hair dye’s high demand, a call for a more cost-effective and safer alternative is necessary</a:t>
            </a:r>
            <a:endParaRPr b="0" i="0" sz="2600" u="none" cap="none" strike="noStrike">
              <a:solidFill>
                <a:schemeClr val="dk1"/>
              </a:solidFill>
              <a:latin typeface="Calibri"/>
              <a:ea typeface="Calibri"/>
              <a:cs typeface="Calibri"/>
              <a:sym typeface="Calibri"/>
            </a:endParaRPr>
          </a:p>
        </p:txBody>
      </p:sp>
      <p:sp>
        <p:nvSpPr>
          <p:cNvPr id="61" name="Google Shape;61;g1efd191b55a_0_0"/>
          <p:cNvSpPr txBox="1"/>
          <p:nvPr/>
        </p:nvSpPr>
        <p:spPr>
          <a:xfrm>
            <a:off x="13892725" y="2487225"/>
            <a:ext cx="10784100" cy="83478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Calibri"/>
              <a:ea typeface="Calibri"/>
              <a:cs typeface="Calibri"/>
              <a:sym typeface="Calibri"/>
            </a:endParaRPr>
          </a:p>
        </p:txBody>
      </p:sp>
      <p:sp>
        <p:nvSpPr>
          <p:cNvPr id="62" name="Google Shape;62;g1efd191b55a_0_0"/>
          <p:cNvSpPr txBox="1"/>
          <p:nvPr/>
        </p:nvSpPr>
        <p:spPr>
          <a:xfrm>
            <a:off x="25046350" y="2517950"/>
            <a:ext cx="12165900" cy="76710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2800" u="none" cap="none" strike="noStrike">
                <a:solidFill>
                  <a:srgbClr val="000000"/>
                </a:solidFill>
                <a:latin typeface="Calibri"/>
                <a:ea typeface="Calibri"/>
                <a:cs typeface="Calibri"/>
                <a:sym typeface="Calibri"/>
              </a:rPr>
              <a:t>Team Content</a:t>
            </a:r>
            <a:endParaRPr b="1"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Calibri"/>
                <a:ea typeface="Calibri"/>
                <a:cs typeface="Calibri"/>
                <a:sym typeface="Calibri"/>
              </a:rPr>
              <a:t>The Die Hard Dyers are a new three-person team composed of two seniors and one junior–Miranda Wang, Tavin Jones, and Alex Le Rouge (from left to right). Our team formed in late 2024, where we collectively agreed on the significance of finding an alternative to conventional hair dye due to its detrimental effects on safety. Prior to working on this project, only one of our members had experience writing a scientific paper in a previous class; we faced challenges and difficulties but ultimately overcame them and adapted to one another’s work styles.</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 sz="2800" u="none" cap="none" strike="noStrike">
                <a:solidFill>
                  <a:schemeClr val="dk1"/>
                </a:solidFill>
                <a:latin typeface="Calibri"/>
                <a:ea typeface="Calibri"/>
                <a:cs typeface="Calibri"/>
                <a:sym typeface="Calibri"/>
              </a:rPr>
              <a:t>By working on this project, we learned the significance of allocating time efficiently and effectively both in and out of class. We also learned the importance of communication and contributing our ideas effectively to accomplish our goals.</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 sz="2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0"/>
                  </a:ext>
                </a:extLst>
              </a:rPr>
              <a:t>One experiment that would benefit the project would be to </a:t>
            </a:r>
            <a:r>
              <a:rPr b="0" i="0" lang="en" sz="2800" u="none" cap="none" strike="noStrike">
                <a:solidFill>
                  <a:schemeClr val="dk1"/>
                </a:solidFill>
                <a:latin typeface="Calibri"/>
                <a:ea typeface="Calibri"/>
                <a:cs typeface="Calibri"/>
                <a:sym typeface="Calibri"/>
              </a:rPr>
              <a:t>do a comparison test between the yeast and </a:t>
            </a:r>
            <a:r>
              <a:rPr b="0" i="1" lang="en" sz="2800" u="none" cap="none" strike="noStrike">
                <a:solidFill>
                  <a:schemeClr val="dk1"/>
                </a:solidFill>
                <a:latin typeface="Calibri"/>
                <a:ea typeface="Calibri"/>
                <a:cs typeface="Calibri"/>
                <a:sym typeface="Calibri"/>
              </a:rPr>
              <a:t>E. coli </a:t>
            </a:r>
            <a:r>
              <a:rPr b="0" i="0" lang="en" sz="2800" u="none" cap="none" strike="noStrike">
                <a:solidFill>
                  <a:schemeClr val="dk1"/>
                </a:solidFill>
                <a:latin typeface="Calibri"/>
                <a:ea typeface="Calibri"/>
                <a:cs typeface="Calibri"/>
                <a:sym typeface="Calibri"/>
              </a:rPr>
              <a:t>to see which one provides a better yield when it comes to melanin and protein production.</a:t>
            </a:r>
            <a:endParaRPr b="0" i="0" sz="2900" u="none" cap="none" strike="noStrike">
              <a:solidFill>
                <a:schemeClr val="dk1"/>
              </a:solidFill>
              <a:latin typeface="Calibri"/>
              <a:ea typeface="Calibri"/>
              <a:cs typeface="Calibri"/>
              <a:sym typeface="Calibri"/>
            </a:endParaRPr>
          </a:p>
        </p:txBody>
      </p:sp>
      <p:sp>
        <p:nvSpPr>
          <p:cNvPr id="63" name="Google Shape;63;g1efd191b55a_0_0"/>
          <p:cNvSpPr txBox="1"/>
          <p:nvPr/>
        </p:nvSpPr>
        <p:spPr>
          <a:xfrm>
            <a:off x="26522900" y="16390750"/>
            <a:ext cx="10235400" cy="20163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2800" u="none" cap="none" strike="noStrike">
                <a:solidFill>
                  <a:srgbClr val="000000"/>
                </a:solidFill>
                <a:latin typeface="Calibri"/>
                <a:ea typeface="Calibri"/>
                <a:cs typeface="Calibri"/>
                <a:sym typeface="Calibri"/>
              </a:rPr>
              <a:t>References and acknowledgements</a:t>
            </a:r>
            <a:endParaRPr b="0" i="0" sz="2304"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304"/>
              <a:buFont typeface="Arial"/>
              <a:buNone/>
            </a:pPr>
            <a:r>
              <a:rPr b="0" i="0" lang="en" sz="2804" u="none" cap="none" strike="noStrike">
                <a:solidFill>
                  <a:schemeClr val="dk1"/>
                </a:solidFill>
                <a:latin typeface="Calibri"/>
                <a:ea typeface="Calibri"/>
                <a:cs typeface="Calibri"/>
                <a:sym typeface="Calibri"/>
              </a:rPr>
              <a:t>We’d like to thank Dr. Pethel and Mr. Switzer for their continuous support throughout the creation of this project. </a:t>
            </a:r>
            <a:endParaRPr b="0" i="0" sz="2804" u="none" cap="none" strike="noStrike">
              <a:solidFill>
                <a:schemeClr val="dk1"/>
              </a:solidFill>
              <a:latin typeface="Calibri"/>
              <a:ea typeface="Calibri"/>
              <a:cs typeface="Calibri"/>
              <a:sym typeface="Calibri"/>
            </a:endParaRPr>
          </a:p>
        </p:txBody>
      </p:sp>
      <p:pic>
        <p:nvPicPr>
          <p:cNvPr id="64" name="Google Shape;64;g1efd191b55a_0_0"/>
          <p:cNvPicPr preferRelativeResize="0"/>
          <p:nvPr/>
        </p:nvPicPr>
        <p:blipFill rotWithShape="1">
          <a:blip r:embed="rId6">
            <a:alphaModFix/>
          </a:blip>
          <a:srcRect b="-9660" l="0" r="0" t="0"/>
          <a:stretch/>
        </p:blipFill>
        <p:spPr>
          <a:xfrm>
            <a:off x="1050503" y="-141806"/>
            <a:ext cx="7090607" cy="2789978"/>
          </a:xfrm>
          <a:prstGeom prst="rect">
            <a:avLst/>
          </a:prstGeom>
          <a:noFill/>
          <a:ln>
            <a:noFill/>
          </a:ln>
        </p:spPr>
      </p:pic>
      <p:pic>
        <p:nvPicPr>
          <p:cNvPr id="65" name="Google Shape;65;g1efd191b55a_0_0"/>
          <p:cNvPicPr preferRelativeResize="0"/>
          <p:nvPr/>
        </p:nvPicPr>
        <p:blipFill rotWithShape="1">
          <a:blip r:embed="rId7">
            <a:alphaModFix/>
          </a:blip>
          <a:srcRect b="12032" l="0" r="0" t="13550"/>
          <a:stretch/>
        </p:blipFill>
        <p:spPr>
          <a:xfrm>
            <a:off x="13523250" y="19075412"/>
            <a:ext cx="5075200" cy="1054826"/>
          </a:xfrm>
          <a:prstGeom prst="rect">
            <a:avLst/>
          </a:prstGeom>
          <a:noFill/>
          <a:ln>
            <a:noFill/>
          </a:ln>
        </p:spPr>
      </p:pic>
      <p:pic>
        <p:nvPicPr>
          <p:cNvPr id="66" name="Google Shape;66;g1efd191b55a_0_0"/>
          <p:cNvPicPr preferRelativeResize="0"/>
          <p:nvPr/>
        </p:nvPicPr>
        <p:blipFill rotWithShape="1">
          <a:blip r:embed="rId8">
            <a:alphaModFix/>
          </a:blip>
          <a:srcRect b="21276" l="77022" r="4298" t="16283"/>
          <a:stretch/>
        </p:blipFill>
        <p:spPr>
          <a:xfrm>
            <a:off x="1356850" y="18897625"/>
            <a:ext cx="5075212" cy="1565350"/>
          </a:xfrm>
          <a:prstGeom prst="rect">
            <a:avLst/>
          </a:prstGeom>
          <a:noFill/>
          <a:ln>
            <a:noFill/>
          </a:ln>
        </p:spPr>
      </p:pic>
      <p:pic>
        <p:nvPicPr>
          <p:cNvPr id="67" name="Google Shape;67;g1efd191b55a_0_0"/>
          <p:cNvPicPr preferRelativeResize="0"/>
          <p:nvPr/>
        </p:nvPicPr>
        <p:blipFill rotWithShape="1">
          <a:blip r:embed="rId9">
            <a:alphaModFix/>
          </a:blip>
          <a:srcRect b="23600" l="9561" r="11287" t="23329"/>
          <a:stretch/>
        </p:blipFill>
        <p:spPr>
          <a:xfrm>
            <a:off x="8931213" y="18820162"/>
            <a:ext cx="4592044" cy="1565348"/>
          </a:xfrm>
          <a:prstGeom prst="rect">
            <a:avLst/>
          </a:prstGeom>
          <a:noFill/>
          <a:ln>
            <a:noFill/>
          </a:ln>
        </p:spPr>
      </p:pic>
      <p:pic>
        <p:nvPicPr>
          <p:cNvPr id="68" name="Google Shape;68;g1efd191b55a_0_0"/>
          <p:cNvPicPr preferRelativeResize="0"/>
          <p:nvPr/>
        </p:nvPicPr>
        <p:blipFill rotWithShape="1">
          <a:blip r:embed="rId10">
            <a:alphaModFix/>
          </a:blip>
          <a:srcRect b="0" l="0" r="0" t="0"/>
          <a:stretch/>
        </p:blipFill>
        <p:spPr>
          <a:xfrm>
            <a:off x="26650816" y="18820150"/>
            <a:ext cx="4047247" cy="1565350"/>
          </a:xfrm>
          <a:prstGeom prst="rect">
            <a:avLst/>
          </a:prstGeom>
          <a:noFill/>
          <a:ln>
            <a:noFill/>
          </a:ln>
        </p:spPr>
      </p:pic>
      <p:pic>
        <p:nvPicPr>
          <p:cNvPr id="69" name="Google Shape;69;g1efd191b55a_0_0"/>
          <p:cNvPicPr preferRelativeResize="0"/>
          <p:nvPr/>
        </p:nvPicPr>
        <p:blipFill rotWithShape="1">
          <a:blip r:embed="rId11">
            <a:alphaModFix/>
          </a:blip>
          <a:srcRect b="0" l="0" r="0" t="0"/>
          <a:stretch/>
        </p:blipFill>
        <p:spPr>
          <a:xfrm>
            <a:off x="6795262" y="18742687"/>
            <a:ext cx="1772775" cy="1720275"/>
          </a:xfrm>
          <a:prstGeom prst="rect">
            <a:avLst/>
          </a:prstGeom>
          <a:noFill/>
          <a:ln>
            <a:noFill/>
          </a:ln>
        </p:spPr>
      </p:pic>
      <p:pic>
        <p:nvPicPr>
          <p:cNvPr id="70" name="Google Shape;70;g1efd191b55a_0_0"/>
          <p:cNvPicPr preferRelativeResize="0"/>
          <p:nvPr/>
        </p:nvPicPr>
        <p:blipFill rotWithShape="1">
          <a:blip r:embed="rId12">
            <a:alphaModFix/>
          </a:blip>
          <a:srcRect b="0" l="0" r="0" t="0"/>
          <a:stretch/>
        </p:blipFill>
        <p:spPr>
          <a:xfrm>
            <a:off x="31290425" y="18820149"/>
            <a:ext cx="4816123" cy="1565349"/>
          </a:xfrm>
          <a:prstGeom prst="rect">
            <a:avLst/>
          </a:prstGeom>
          <a:noFill/>
          <a:ln>
            <a:noFill/>
          </a:ln>
        </p:spPr>
      </p:pic>
      <p:pic>
        <p:nvPicPr>
          <p:cNvPr id="71" name="Google Shape;71;g1efd191b55a_0_0"/>
          <p:cNvPicPr preferRelativeResize="0"/>
          <p:nvPr/>
        </p:nvPicPr>
        <p:blipFill rotWithShape="1">
          <a:blip r:embed="rId13">
            <a:alphaModFix/>
          </a:blip>
          <a:srcRect b="0" l="0" r="0" t="0"/>
          <a:stretch/>
        </p:blipFill>
        <p:spPr>
          <a:xfrm>
            <a:off x="18997300" y="18897614"/>
            <a:ext cx="7061181" cy="1565350"/>
          </a:xfrm>
          <a:prstGeom prst="rect">
            <a:avLst/>
          </a:prstGeom>
          <a:noFill/>
          <a:ln>
            <a:noFill/>
          </a:ln>
        </p:spPr>
      </p:pic>
      <p:pic>
        <p:nvPicPr>
          <p:cNvPr id="72" name="Google Shape;72;g1efd191b55a_0_0"/>
          <p:cNvPicPr preferRelativeResize="0"/>
          <p:nvPr/>
        </p:nvPicPr>
        <p:blipFill rotWithShape="1">
          <a:blip r:embed="rId14">
            <a:alphaModFix/>
          </a:blip>
          <a:srcRect b="2123" l="13480" r="16342" t="0"/>
          <a:stretch/>
        </p:blipFill>
        <p:spPr>
          <a:xfrm>
            <a:off x="15744625" y="2540095"/>
            <a:ext cx="8462101" cy="8187743"/>
          </a:xfrm>
          <a:prstGeom prst="rect">
            <a:avLst/>
          </a:prstGeom>
          <a:noFill/>
          <a:ln>
            <a:noFill/>
          </a:ln>
        </p:spPr>
      </p:pic>
      <p:sp>
        <p:nvSpPr>
          <p:cNvPr id="73" name="Google Shape;73;g1efd191b55a_0_0"/>
          <p:cNvSpPr/>
          <p:nvPr/>
        </p:nvSpPr>
        <p:spPr>
          <a:xfrm>
            <a:off x="21612075" y="9165675"/>
            <a:ext cx="2894400" cy="1565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 name="Google Shape;74;g1efd191b55a_0_0" title="IMG_2206.jpg"/>
          <p:cNvPicPr preferRelativeResize="0"/>
          <p:nvPr/>
        </p:nvPicPr>
        <p:blipFill rotWithShape="1">
          <a:blip r:embed="rId15">
            <a:alphaModFix/>
          </a:blip>
          <a:srcRect b="0" l="0" r="0" t="0"/>
          <a:stretch/>
        </p:blipFill>
        <p:spPr>
          <a:xfrm>
            <a:off x="31202775" y="10467396"/>
            <a:ext cx="5529148" cy="5644902"/>
          </a:xfrm>
          <a:prstGeom prst="rect">
            <a:avLst/>
          </a:prstGeom>
          <a:noFill/>
          <a:ln>
            <a:noFill/>
          </a:ln>
        </p:spPr>
      </p:pic>
      <p:sp>
        <p:nvSpPr>
          <p:cNvPr id="75" name="Google Shape;75;g1efd191b55a_0_0"/>
          <p:cNvSpPr txBox="1"/>
          <p:nvPr/>
        </p:nvSpPr>
        <p:spPr>
          <a:xfrm>
            <a:off x="14158200" y="17942675"/>
            <a:ext cx="5691900" cy="65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72"/>
              <a:buFont typeface="Arial"/>
              <a:buNone/>
            </a:pPr>
            <a:r>
              <a:rPr b="1" i="0" lang="en" sz="3072" u="sng" cap="none" strike="noStrike">
                <a:solidFill>
                  <a:srgbClr val="E69138"/>
                </a:solidFill>
                <a:latin typeface="Calibri"/>
                <a:ea typeface="Calibri"/>
                <a:cs typeface="Calibri"/>
                <a:sym typeface="Calibri"/>
              </a:rPr>
              <a:t>The color production process</a:t>
            </a:r>
            <a:endParaRPr b="0" i="0" sz="7300" u="sng" cap="none" strike="noStrike">
              <a:solidFill>
                <a:srgbClr val="E69138"/>
              </a:solidFill>
              <a:latin typeface="Arial"/>
              <a:ea typeface="Arial"/>
              <a:cs typeface="Arial"/>
              <a:sym typeface="Arial"/>
            </a:endParaRPr>
          </a:p>
        </p:txBody>
      </p:sp>
      <p:sp>
        <p:nvSpPr>
          <p:cNvPr id="76" name="Google Shape;76;g1efd191b55a_0_0"/>
          <p:cNvSpPr txBox="1"/>
          <p:nvPr/>
        </p:nvSpPr>
        <p:spPr>
          <a:xfrm>
            <a:off x="14005800" y="9906800"/>
            <a:ext cx="5165400" cy="66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1" i="0" lang="en" sz="3100" u="sng" cap="none" strike="noStrike">
                <a:solidFill>
                  <a:srgbClr val="E69138"/>
                </a:solidFill>
                <a:latin typeface="Calibri"/>
                <a:ea typeface="Calibri"/>
                <a:cs typeface="Calibri"/>
                <a:sym typeface="Calibri"/>
              </a:rPr>
              <a:t>Melanin Production Pathway</a:t>
            </a:r>
            <a:endParaRPr b="1" i="0" sz="3100" u="sng" cap="none" strike="noStrike">
              <a:solidFill>
                <a:srgbClr val="E69138"/>
              </a:solidFill>
              <a:latin typeface="Calibri"/>
              <a:ea typeface="Calibri"/>
              <a:cs typeface="Calibri"/>
              <a:sym typeface="Calibri"/>
            </a:endParaRPr>
          </a:p>
        </p:txBody>
      </p:sp>
      <p:sp>
        <p:nvSpPr>
          <p:cNvPr id="77" name="Google Shape;77;g1efd191b55a_0_0"/>
          <p:cNvSpPr txBox="1"/>
          <p:nvPr/>
        </p:nvSpPr>
        <p:spPr>
          <a:xfrm>
            <a:off x="7533275" y="12870150"/>
            <a:ext cx="4592100" cy="1169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 sz="3200" u="sng" cap="none" strike="noStrike">
                <a:solidFill>
                  <a:srgbClr val="E69138"/>
                </a:solidFill>
                <a:latin typeface="Calibri"/>
                <a:ea typeface="Calibri"/>
                <a:cs typeface="Calibri"/>
                <a:sym typeface="Calibri"/>
              </a:rPr>
              <a:t>Eumelanin Gene Sequence</a:t>
            </a:r>
            <a:endParaRPr b="1" i="0" sz="3000" u="sng" cap="none" strike="noStrike">
              <a:solidFill>
                <a:srgbClr val="E69138"/>
              </a:solidFill>
              <a:latin typeface="Calibri"/>
              <a:ea typeface="Calibri"/>
              <a:cs typeface="Calibri"/>
              <a:sym typeface="Calibri"/>
            </a:endParaRPr>
          </a:p>
        </p:txBody>
      </p:sp>
      <p:sp>
        <p:nvSpPr>
          <p:cNvPr id="78" name="Google Shape;78;g1efd191b55a_0_0"/>
          <p:cNvSpPr txBox="1"/>
          <p:nvPr/>
        </p:nvSpPr>
        <p:spPr>
          <a:xfrm>
            <a:off x="6443200" y="12738950"/>
            <a:ext cx="7383000" cy="5644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