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0JxHAaj2cQXYKUdptiPhuaBd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fd191b55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efd191b5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277084" y="3049771"/>
            <a:ext cx="34909415" cy="8407463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277050" y="11608541"/>
            <a:ext cx="34909415" cy="3246518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1277050" y="4530674"/>
            <a:ext cx="34909415" cy="8042472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1277050" y="12911475"/>
            <a:ext cx="34909415" cy="532798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692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indent="-590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indent="-590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indent="-590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indent="-590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indent="-590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indent="-590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indent="-590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indent="-590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277050" y="8809855"/>
            <a:ext cx="34909415" cy="344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277050" y="4720524"/>
            <a:ext cx="34909415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692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indent="-590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indent="-590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indent="-590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indent="-590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indent="-590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indent="-590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indent="-590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indent="-590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277051" y="4720524"/>
            <a:ext cx="16387939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590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 sz="3648"/>
            </a:lvl1pPr>
            <a:lvl2pPr indent="-539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indent="-539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indent="-539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indent="-539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indent="-539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indent="-539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indent="-539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indent="-539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19798579" y="4720524"/>
            <a:ext cx="16387939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590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 sz="3648"/>
            </a:lvl1pPr>
            <a:lvl2pPr indent="-539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indent="-539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indent="-539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indent="-539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indent="-539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indent="-539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indent="-539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indent="-539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1277051" y="2275731"/>
            <a:ext cx="11504513" cy="3095415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277051" y="5691785"/>
            <a:ext cx="11504513" cy="13022745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539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1pPr>
            <a:lvl2pPr indent="-539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indent="-539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indent="-539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indent="-539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indent="-539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indent="-539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indent="-539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indent="-539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008578" y="1843809"/>
            <a:ext cx="26088982" cy="1675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8731707" y="-511"/>
            <a:ext cx="18731707" cy="21067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7450" lIns="237450" spcFirstLastPara="1" rIns="237450" wrap="square" tIns="237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8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087766" y="5051070"/>
            <a:ext cx="16573586" cy="6071406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1087766" y="11481361"/>
            <a:ext cx="16573586" cy="5058993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0237372" y="2965802"/>
            <a:ext cx="15720376" cy="1513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-692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indent="-590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indent="-590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indent="-590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indent="-590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indent="-590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indent="-590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indent="-590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indent="-590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277051" y="17328384"/>
            <a:ext cx="24577171" cy="2478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77050" y="4720524"/>
            <a:ext cx="34909415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692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●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90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90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90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●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90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90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90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●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90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90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5" Type="http://schemas.openxmlformats.org/officeDocument/2006/relationships/image" Target="../media/image10.png"/><Relationship Id="rId1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efd191b55a_0_0"/>
          <p:cNvPicPr preferRelativeResize="0"/>
          <p:nvPr/>
        </p:nvPicPr>
        <p:blipFill rotWithShape="1">
          <a:blip r:embed="rId3">
            <a:alphaModFix/>
          </a:blip>
          <a:srcRect b="21909" l="9561" r="11287" t="13888"/>
          <a:stretch/>
        </p:blipFill>
        <p:spPr>
          <a:xfrm>
            <a:off x="1781434" y="18396253"/>
            <a:ext cx="5963315" cy="24462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efd191b55a_0_0"/>
          <p:cNvSpPr txBox="1"/>
          <p:nvPr/>
        </p:nvSpPr>
        <p:spPr>
          <a:xfrm>
            <a:off x="685800" y="2529000"/>
            <a:ext cx="12153900" cy="1063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500" lIns="58500" spcFirstLastPara="1" rIns="58500" wrap="square" tIns="585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Abstract</a:t>
            </a:r>
            <a:endParaRPr b="1" sz="31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Coral reefs are critical to marine biodiversity, supporting approximately 25% of marine species and a $2.7 trillion global economy, including fishing and tourism. However, coral bleaching, driven by rising ocean temperatures, threatens ocean ecosystems. Bleaching occurs when thermal stress forces coral to expel their symbiotic algae, </a:t>
            </a:r>
            <a:r>
              <a:rPr i="1"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Symbiodinium</a:t>
            </a: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(Zooxanthellae). These algae are crucial for coral survival as they provide energy, disease protection, and vibrant coloration - critical for photosynthesis and UV protection. Without these algae, corals become vulnerable to disease and death. As of 2024, 77% of corals have experienced bleaching-level heat stress, with temperatures projected to rise by 2.4 </a:t>
            </a:r>
            <a:r>
              <a:rPr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" sz="2800">
                <a:solidFill>
                  <a:srgbClr val="333333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°</a:t>
            </a:r>
            <a:r>
              <a:rPr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by 2050. Current strategies such as reef-safe sunscreens, carbon-sequestration seagrass, and emission cuts offer localized relief but don't tackle coral heat resistance directly. Our design boosts coral heat tolerance by transferring heat shock proteins (HSPs) from </a:t>
            </a:r>
            <a:r>
              <a:rPr i="1"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Arabidopsis thaliana</a:t>
            </a:r>
            <a:r>
              <a:rPr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into </a:t>
            </a:r>
            <a:r>
              <a:rPr i="1"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Symbiodinium</a:t>
            </a:r>
            <a:r>
              <a:rPr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r>
              <a:rPr lang="en" sz="2800">
                <a:solidFill>
                  <a:srgbClr val="0E101A"/>
                </a:solidFill>
                <a:latin typeface="Times"/>
                <a:ea typeface="Times"/>
                <a:cs typeface="Times"/>
                <a:sym typeface="Times"/>
              </a:rPr>
              <a:t>HSPs are proteins that maintain cellular homeostasis under stress, protecting against thermal damage by folding and repairing damaged proteins, preventing cellular dysfunction. </a:t>
            </a:r>
            <a:r>
              <a:rPr i="1" lang="en" sz="2800">
                <a:solidFill>
                  <a:srgbClr val="0E101A"/>
                </a:solidFill>
                <a:latin typeface="Times"/>
                <a:ea typeface="Times"/>
                <a:cs typeface="Times"/>
                <a:sym typeface="Times"/>
              </a:rPr>
              <a:t>A. thaliana </a:t>
            </a:r>
            <a:r>
              <a:rPr lang="en" sz="2800">
                <a:solidFill>
                  <a:srgbClr val="0E101A"/>
                </a:solidFill>
                <a:latin typeface="Times"/>
                <a:ea typeface="Times"/>
                <a:cs typeface="Times"/>
                <a:sym typeface="Times"/>
              </a:rPr>
              <a:t>exhibits advanced HSP mechanisms, including high oxidative stress management and protein repair, making its HSPs ideal candidates for boosting </a:t>
            </a:r>
            <a:r>
              <a:rPr i="1"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Symbiodinium</a:t>
            </a:r>
            <a:r>
              <a:rPr lang="en" sz="2800">
                <a:solidFill>
                  <a:srgbClr val="0E101A"/>
                </a:solidFill>
                <a:latin typeface="Times"/>
                <a:ea typeface="Times"/>
                <a:cs typeface="Times"/>
                <a:sym typeface="Times"/>
              </a:rPr>
              <a:t> heat resistance. Our approach offers a scalable method to increase coral resilience to rising ocean temperatures by strengthening the coral at a cellular level. Unlike short-term emission reductions, our solution strengthens coral biology by enhancing heat resistance mechanisms. </a:t>
            </a:r>
            <a:r>
              <a:rPr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This approach reduces thermal stress on </a:t>
            </a:r>
            <a:r>
              <a:rPr i="1"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Symbiodinium</a:t>
            </a:r>
            <a:r>
              <a:rPr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and promotes long-term coral survival, boosting marine ecosystem health and the global economies reliant on healthy reefs.</a:t>
            </a:r>
            <a:endParaRPr sz="2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" name="Google Shape;56;g1efd191b55a_0_0"/>
          <p:cNvSpPr txBox="1"/>
          <p:nvPr/>
        </p:nvSpPr>
        <p:spPr>
          <a:xfrm>
            <a:off x="8665825" y="0"/>
            <a:ext cx="205890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68"/>
              <a:t>Coral Reef Resilience to Climate Change: Utilizing </a:t>
            </a:r>
            <a:r>
              <a:rPr b="1" i="1" lang="en" sz="3968"/>
              <a:t>Arabidopsis </a:t>
            </a:r>
            <a:r>
              <a:rPr b="1" i="1" lang="en" sz="3968"/>
              <a:t>thaliana</a:t>
            </a:r>
            <a:r>
              <a:rPr b="1" lang="en" sz="3968"/>
              <a:t> HSPs to Improve </a:t>
            </a:r>
            <a:r>
              <a:rPr b="1" i="1" lang="en" sz="3950">
                <a:solidFill>
                  <a:schemeClr val="dk1"/>
                </a:solidFill>
              </a:rPr>
              <a:t>Symbiodinium</a:t>
            </a:r>
            <a:r>
              <a:rPr b="1" lang="en" sz="3968"/>
              <a:t> Thermal Tolerance</a:t>
            </a:r>
            <a:r>
              <a:rPr b="1" lang="en" sz="3968"/>
              <a:t> </a:t>
            </a:r>
            <a:endParaRPr b="1" sz="3968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12"/>
              <a:t>Regina Rubiano, Tucker Marshall, Hayden Walmsley</a:t>
            </a:r>
            <a:r>
              <a:rPr b="0" i="0" lang="en" sz="3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712"/>
              <a:t> Beth Pethel</a:t>
            </a:r>
            <a:r>
              <a:rPr b="0" i="0" lang="en" sz="3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712"/>
              <a:t>Leah Davis (NOAA)</a:t>
            </a:r>
            <a:endParaRPr b="0" i="0" sz="37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12"/>
              <a:t>Western Reserve Academy</a:t>
            </a:r>
            <a:r>
              <a:rPr b="0" i="0" lang="en" sz="3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712"/>
              <a:t>Hudson</a:t>
            </a:r>
            <a:r>
              <a:rPr b="0" i="0" lang="en" sz="3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712"/>
              <a:t>Ohio</a:t>
            </a:r>
            <a:r>
              <a:rPr b="0" i="0" lang="en" sz="3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712"/>
              <a:t>United States of America</a:t>
            </a:r>
            <a:endParaRPr b="0" i="0" sz="37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efd191b55a_0_0"/>
          <p:cNvSpPr txBox="1"/>
          <p:nvPr/>
        </p:nvSpPr>
        <p:spPr>
          <a:xfrm>
            <a:off x="685800" y="13474500"/>
            <a:ext cx="12153900" cy="521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500" lIns="58500" spcFirstLastPara="1" rIns="58500" wrap="square" tIns="58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Times"/>
                <a:ea typeface="Times"/>
                <a:cs typeface="Times"/>
                <a:sym typeface="Times"/>
              </a:rPr>
              <a:t>Introduction</a:t>
            </a:r>
            <a:endParaRPr b="1" sz="3100">
              <a:latin typeface="Times"/>
              <a:ea typeface="Times"/>
              <a:cs typeface="Times"/>
              <a:sym typeface="Times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"/>
              <a:buChar char="●"/>
            </a:pPr>
            <a:r>
              <a:rPr lang="en" sz="2900">
                <a:latin typeface="Times"/>
                <a:ea typeface="Times"/>
                <a:cs typeface="Times"/>
                <a:sym typeface="Times"/>
              </a:rPr>
              <a:t>Corals consist of polyps with stinging tentacles and build limestone skeletons that form reef structures.</a:t>
            </a:r>
            <a:endParaRPr sz="2900">
              <a:latin typeface="Times"/>
              <a:ea typeface="Times"/>
              <a:cs typeface="Times"/>
              <a:sym typeface="Times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"/>
              <a:buChar char="●"/>
            </a:pPr>
            <a:r>
              <a:rPr lang="en" sz="2900">
                <a:latin typeface="Times"/>
                <a:ea typeface="Times"/>
                <a:cs typeface="Times"/>
                <a:sym typeface="Times"/>
              </a:rPr>
              <a:t>Hard corals, which build reefs, are under threat primarily due to coral bleaching caused by rising ocean temperature</a:t>
            </a:r>
            <a:endParaRPr sz="2900">
              <a:latin typeface="Times"/>
              <a:ea typeface="Times"/>
              <a:cs typeface="Times"/>
              <a:sym typeface="Times"/>
            </a:endParaRPr>
          </a:p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"/>
              <a:buChar char="●"/>
            </a:pPr>
            <a:r>
              <a:rPr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Introducing heat shock proteins (HSPs) from </a:t>
            </a:r>
            <a:r>
              <a:rPr i="1"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Arabidopsis thaliana</a:t>
            </a:r>
            <a:r>
              <a:rPr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into </a:t>
            </a:r>
            <a:r>
              <a:rPr i="1"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Symbiodinium</a:t>
            </a:r>
            <a:r>
              <a:rPr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(zooxanthellae) to enhance coral heat resistance.</a:t>
            </a:r>
            <a:endParaRPr sz="29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"/>
              <a:buChar char="●"/>
            </a:pPr>
            <a:r>
              <a:rPr i="1"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A. thaliana</a:t>
            </a:r>
            <a:r>
              <a:rPr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HSPs can potentially improve energy production, reduce oxidative stress, and help corals maintain internal stability during heat events.</a:t>
            </a:r>
            <a:endParaRPr sz="29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"/>
              <a:buChar char="●"/>
            </a:pPr>
            <a:r>
              <a:rPr lang="en" sz="29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Strengthens corals' long-term survival and adaptation to rising temperatures, offering lasting protection for coral ecosystems.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efd191b55a_0_0"/>
          <p:cNvSpPr txBox="1"/>
          <p:nvPr/>
        </p:nvSpPr>
        <p:spPr>
          <a:xfrm>
            <a:off x="30480000" y="2529000"/>
            <a:ext cx="5702700" cy="109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1efd191b55a_0_0"/>
          <p:cNvSpPr txBox="1"/>
          <p:nvPr/>
        </p:nvSpPr>
        <p:spPr>
          <a:xfrm>
            <a:off x="30505900" y="13741150"/>
            <a:ext cx="5702700" cy="493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  </a:t>
            </a:r>
            <a:r>
              <a:rPr b="1" i="0" lang="en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 and </a:t>
            </a:r>
            <a:r>
              <a:rPr b="1" lang="en" sz="3100"/>
              <a:t>A</a:t>
            </a:r>
            <a:r>
              <a:rPr b="1" i="0" lang="en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cknowledgements</a:t>
            </a:r>
            <a:endParaRPr b="1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1efd191b55a_0_0"/>
          <p:cNvPicPr preferRelativeResize="0"/>
          <p:nvPr/>
        </p:nvPicPr>
        <p:blipFill rotWithShape="1">
          <a:blip r:embed="rId4">
            <a:alphaModFix/>
          </a:blip>
          <a:srcRect b="-9660" l="0" r="0" t="0"/>
          <a:stretch/>
        </p:blipFill>
        <p:spPr>
          <a:xfrm>
            <a:off x="1050503" y="-141806"/>
            <a:ext cx="7090606" cy="278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1efd191b55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83316" y="18756850"/>
            <a:ext cx="3678297" cy="1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efd191b55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90171" y="18851801"/>
            <a:ext cx="4192620" cy="165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efd191b55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4352" y="18992903"/>
            <a:ext cx="5524448" cy="1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efd191b55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836252" y="577718"/>
            <a:ext cx="5270308" cy="95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efd191b55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12072" y="18967600"/>
            <a:ext cx="1836813" cy="1843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66" name="Google Shape;66;g1efd191b55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578141" y="18826668"/>
            <a:ext cx="3925125" cy="17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efd191b55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179650" y="15377675"/>
            <a:ext cx="2789975" cy="27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efd191b55a_0_0"/>
          <p:cNvPicPr preferRelativeResize="0"/>
          <p:nvPr/>
        </p:nvPicPr>
        <p:blipFill rotWithShape="1">
          <a:blip r:embed="rId12">
            <a:alphaModFix/>
          </a:blip>
          <a:srcRect b="0" l="14707" r="14785" t="0"/>
          <a:stretch/>
        </p:blipFill>
        <p:spPr>
          <a:xfrm>
            <a:off x="30884700" y="2707725"/>
            <a:ext cx="4893299" cy="47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efd191b55a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211375" y="2616917"/>
            <a:ext cx="6437501" cy="64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efd191b55a_0_0"/>
          <p:cNvSpPr txBox="1"/>
          <p:nvPr/>
        </p:nvSpPr>
        <p:spPr>
          <a:xfrm>
            <a:off x="30696150" y="7456427"/>
            <a:ext cx="5270400" cy="60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31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Team Content:</a:t>
            </a:r>
            <a:endParaRPr b="1" sz="31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Hayden Walmsley:</a:t>
            </a:r>
            <a:r>
              <a:rPr lang="en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Emerging enthusiast in BioBuilder and synthetic biology, eager to deepen expertise in the field.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Tucker Marshall:</a:t>
            </a:r>
            <a:r>
              <a:rPr lang="en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Two years of experience in cancer immunology, bringing a strong biomedical foundation while newly exploring synthetic biology.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Gina Rubiano:</a:t>
            </a:r>
            <a:r>
              <a:rPr lang="en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Three years of advanced study in cancer immunology, now expanding her interdisciplinary knowledge into synthetic biology.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1" name="Google Shape;71;g1efd191b55a_0_0"/>
          <p:cNvSpPr txBox="1"/>
          <p:nvPr/>
        </p:nvSpPr>
        <p:spPr>
          <a:xfrm>
            <a:off x="23211363" y="10125475"/>
            <a:ext cx="5963400" cy="80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"/>
              <a:buChar char="●"/>
            </a:pP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incorporate HSP20 to </a:t>
            </a:r>
            <a:r>
              <a:rPr i="1"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Symbiodinium</a:t>
            </a: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we are targeting its chloroplast genome using a biolistic (gene gun) transformation method.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system uses the Cauliflower Mosaic Virus 35S (CaMV35S) promoter, a constitutive promoter that ensures continuous expression of HSP20.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allows for stable and high-level gene expression in </a:t>
            </a:r>
            <a:r>
              <a:rPr i="1"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Symbiodinium</a:t>
            </a: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independent of temperature fluctuations.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1efd191b55a_0_0"/>
          <p:cNvPicPr preferRelativeResize="0"/>
          <p:nvPr/>
        </p:nvPicPr>
        <p:blipFill rotWithShape="1">
          <a:blip r:embed="rId14">
            <a:alphaModFix/>
          </a:blip>
          <a:srcRect b="16669" l="0" r="0" t="12489"/>
          <a:stretch/>
        </p:blipFill>
        <p:spPr>
          <a:xfrm>
            <a:off x="13803600" y="3147150"/>
            <a:ext cx="8494629" cy="60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1efd191b55a_0_0"/>
          <p:cNvSpPr txBox="1"/>
          <p:nvPr/>
        </p:nvSpPr>
        <p:spPr>
          <a:xfrm>
            <a:off x="30696150" y="14973305"/>
            <a:ext cx="2526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500" lIns="58500" spcFirstLastPara="1" rIns="58500" wrap="square" tIns="58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 would like to thank Dr. Pethel and Dr. Leah Davis for their support and guidance throughout the project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efd191b55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083460" y="9654525"/>
            <a:ext cx="8667765" cy="86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efd191b55a_0_0"/>
          <p:cNvSpPr txBox="1"/>
          <p:nvPr/>
        </p:nvSpPr>
        <p:spPr>
          <a:xfrm>
            <a:off x="13290450" y="2529000"/>
            <a:ext cx="16745400" cy="1614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500" lIns="58500" spcFirstLastPara="1" rIns="58500" wrap="square" tIns="58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Times"/>
                <a:ea typeface="Times"/>
                <a:cs typeface="Times"/>
                <a:sym typeface="Times"/>
              </a:rPr>
              <a:t>  </a:t>
            </a:r>
            <a:r>
              <a:rPr b="1" i="0" lang="en" sz="31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Science Content</a:t>
            </a:r>
            <a:endParaRPr b="1" i="0" sz="31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"/>
                <a:ea typeface="Times"/>
                <a:cs typeface="Times"/>
                <a:sym typeface="Times"/>
              </a:rPr>
              <a:t>         Figure1: </a:t>
            </a:r>
            <a:r>
              <a:rPr i="1"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Symbiodinium in Coral Polyp</a:t>
            </a:r>
            <a:r>
              <a:rPr lang="en" sz="2800">
                <a:latin typeface="Times"/>
                <a:ea typeface="Times"/>
                <a:cs typeface="Times"/>
                <a:sym typeface="Times"/>
              </a:rPr>
              <a:t>				   				Figure 2: </a:t>
            </a:r>
            <a:r>
              <a:rPr i="1" lang="en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Arabidopsis HSP</a:t>
            </a:r>
            <a:endParaRPr i="1"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"/>
                <a:ea typeface="Times"/>
                <a:cs typeface="Times"/>
                <a:sym typeface="Times"/>
              </a:rPr>
              <a:t>                    </a:t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"/>
                <a:ea typeface="Times"/>
                <a:cs typeface="Times"/>
                <a:sym typeface="Times"/>
              </a:rPr>
              <a:t>                            Figure 3:</a:t>
            </a:r>
            <a:r>
              <a:rPr i="1" lang="en" sz="2800">
                <a:latin typeface="Times"/>
                <a:ea typeface="Times"/>
                <a:cs typeface="Times"/>
                <a:sym typeface="Times"/>
              </a:rPr>
              <a:t> Coralicious PLASMID</a:t>
            </a:r>
            <a:endParaRPr i="1" sz="28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Weisberg</dc:creator>
</cp:coreProperties>
</file>