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8" roundtripDataSignature="AMtx7mh9sMnhlfFKESYzwgnYGloN6hLIZ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SitaRam Meen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customschemas.google.com/relationships/presentationmetadata" Target="meta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2-13T21:43:42.994">
    <p:pos x="6000" y="0"/>
    <p:text>This approach is promising, and I extend my congratulations to the team for making it possible. The method showcases multiple potential benefits, including being simple and likely effective, affordable and can be used for many other inflammatory diseases, I believe. One of its significant advantages is that curcumin can inhibit NF-kB. If there is more NF-kB, more curcumin production is induced, which in turn helps further suppress the disease activity, creating a beneficial cycle and it enhances its therapeutic effects progressively.
It is important to consider certain questions, not as criticisms but for improvement and a deeper understanding of the approach and the disease itself. Every significant project should be accompanied by questions that aim to enhance its quality, and not all questions may be answered, even when the product is on the market. I believe some of these questions you are already aware of, but I am listing them for your reference, and it may help us in our meeting.
•	How do you maintain the plasmid without selection pressure or ensure continuous dosing or you are using some selection pressure?
•	How will you manage it as NF-kB is crucial for overcoming co-infection?
•	What is the availability of bacteria in the gut and the effective concentration of NF-kB there?
• Does NF-kB penetrate bacteria easily to show it inducer effect? 
•	Why produce this instead of directly taking curcumin? Address issues like selection pressure and regular dosing.
•	Biologics may have fewer side effects and are proven for moderate to severe RA, what is the likeness of curcumin in that scenario.
•	Is the vector (plasmid) safe for clinical use, considering its mobile DNA elements?
Remember, every question cannot be answered!!
Looking forward to seeing you!
Sitaram</p:text>
    <p:extLst>
      <p:ext uri="{C676402C-5697-4E1C-873F-D02D1690AC5C}">
        <p15:threadingInfo timeZoneBias="0"/>
      </p:ext>
      <p:ext uri="http://customooxmlschemas.google.com/">
        <go:slidesCustomData xmlns:go="http://customooxmlschemas.google.com/" commentPostId="AAABeDmrie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fd191b5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efd191b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10.png"/><Relationship Id="rId13" Type="http://schemas.openxmlformats.org/officeDocument/2006/relationships/image" Target="../media/image13.png"/><Relationship Id="rId12"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6.png"/><Relationship Id="rId9" Type="http://schemas.openxmlformats.org/officeDocument/2006/relationships/image" Target="../media/image7.png"/><Relationship Id="rId15" Type="http://schemas.openxmlformats.org/officeDocument/2006/relationships/image" Target="../media/image11.png"/><Relationship Id="rId14" Type="http://schemas.openxmlformats.org/officeDocument/2006/relationships/image" Target="../media/image1.png"/><Relationship Id="rId16" Type="http://schemas.openxmlformats.org/officeDocument/2006/relationships/image" Target="../media/image8.jp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4.jp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1efd191b55a_0_0"/>
          <p:cNvSpPr txBox="1"/>
          <p:nvPr/>
        </p:nvSpPr>
        <p:spPr>
          <a:xfrm>
            <a:off x="491125" y="2526149"/>
            <a:ext cx="20672700" cy="64182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spAutoFit/>
          </a:bodyPr>
          <a:lstStyle/>
          <a:p>
            <a:pPr indent="0" lvl="0" marL="0" marR="0" rtl="0" algn="ctr">
              <a:lnSpc>
                <a:spcPct val="115000"/>
              </a:lnSpc>
              <a:spcBef>
                <a:spcPts val="1200"/>
              </a:spcBef>
              <a:spcAft>
                <a:spcPts val="0"/>
              </a:spcAft>
              <a:buClr>
                <a:schemeClr val="dk1"/>
              </a:buClr>
              <a:buSzPts val="1100"/>
              <a:buFont typeface="Arial"/>
              <a:buNone/>
            </a:pPr>
            <a:r>
              <a:rPr b="1" i="0" lang="en" sz="3200" u="none" cap="none" strike="noStrike">
                <a:solidFill>
                  <a:schemeClr val="dk1"/>
                </a:solidFill>
                <a:latin typeface="Times New Roman"/>
                <a:ea typeface="Times New Roman"/>
                <a:cs typeface="Times New Roman"/>
                <a:sym typeface="Times New Roman"/>
              </a:rPr>
              <a:t>Abstract</a:t>
            </a:r>
            <a:endParaRPr b="1" i="0" sz="3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1200"/>
              </a:spcAft>
              <a:buClr>
                <a:schemeClr val="dk1"/>
              </a:buClr>
              <a:buSzPts val="1100"/>
              <a:buFont typeface="Arial"/>
              <a:buNone/>
            </a:pPr>
            <a:r>
              <a:rPr b="0" i="0" lang="en" sz="2900" u="none" cap="none" strike="noStrike">
                <a:solidFill>
                  <a:schemeClr val="dk1"/>
                </a:solidFill>
                <a:latin typeface="Times New Roman"/>
                <a:ea typeface="Times New Roman"/>
                <a:cs typeface="Times New Roman"/>
                <a:sym typeface="Times New Roman"/>
              </a:rPr>
              <a:t>Eighteen million people worldwide suffer from rheumatoid arthritis (RA), a chronic autoimmune disease that attacks joint linings, causing swelling, inflammation, and damage to the affected area. As of now, RA cannot be cured, but disease-modifying antirheumatic drugs (DMARDs) or nonsteroidal anti-inflammatory drugs (NSAIDs) are used to limit symptoms. However, DMARDs increase the risk of infection by suppressing the immune system, while NSAIDs should only be used in the short term. In most cases, RA is found in joints; however, in some rare cases, it can spread to other parts of the body. When inflammation occurs, the body responds by releasing high levels of nuclear factor-kappa B (NF-kB), a group of proteins that promotes the expression of proinflammatory cytokines and chemokines. Our project aims to reduce the body's inflammation response to RA by developing a response mechanism utilizing NF-kB. This design engineers </a:t>
            </a:r>
            <a:r>
              <a:rPr b="0" i="1" lang="en" sz="2900" u="none" cap="none" strike="noStrike">
                <a:solidFill>
                  <a:schemeClr val="dk1"/>
                </a:solidFill>
                <a:latin typeface="Times New Roman"/>
                <a:ea typeface="Times New Roman"/>
                <a:cs typeface="Times New Roman"/>
                <a:sym typeface="Times New Roman"/>
              </a:rPr>
              <a:t>Lactobacillus</a:t>
            </a:r>
            <a:r>
              <a:rPr b="0" i="0" lang="en" sz="2900" u="none" cap="none" strike="noStrike">
                <a:solidFill>
                  <a:schemeClr val="dk1"/>
                </a:solidFill>
                <a:latin typeface="Times New Roman"/>
                <a:ea typeface="Times New Roman"/>
                <a:cs typeface="Times New Roman"/>
                <a:sym typeface="Times New Roman"/>
              </a:rPr>
              <a:t> to produce curcumin, the anti-inflammatory molecule from the plant </a:t>
            </a:r>
            <a:r>
              <a:rPr b="0" i="1" lang="en" sz="2900" u="none" cap="none" strike="noStrike">
                <a:solidFill>
                  <a:schemeClr val="dk1"/>
                </a:solidFill>
                <a:latin typeface="Times New Roman"/>
                <a:ea typeface="Times New Roman"/>
                <a:cs typeface="Times New Roman"/>
                <a:sym typeface="Times New Roman"/>
              </a:rPr>
              <a:t>Curcuma longa</a:t>
            </a:r>
            <a:r>
              <a:rPr b="0" i="0" lang="en" sz="2900" u="none" cap="none" strike="noStrike">
                <a:solidFill>
                  <a:schemeClr val="dk1"/>
                </a:solidFill>
                <a:latin typeface="Times New Roman"/>
                <a:ea typeface="Times New Roman"/>
                <a:cs typeface="Times New Roman"/>
                <a:sym typeface="Times New Roman"/>
              </a:rPr>
              <a:t>, to significantly reduce the inflammatory response. By pairing the production of curcumin with the NF-kB-inducible promoter JTi2, our design becomes a self-regulating machine. Our goal is to create an automatic regulator and responder to abnormal levels of inflammation in the body, serving as a long-term treatment for those suffering from RA and possibl</a:t>
            </a:r>
            <a:r>
              <a:rPr lang="en" sz="2900">
                <a:solidFill>
                  <a:schemeClr val="dk1"/>
                </a:solidFill>
                <a:latin typeface="Times New Roman"/>
                <a:ea typeface="Times New Roman"/>
                <a:cs typeface="Times New Roman"/>
                <a:sym typeface="Times New Roman"/>
              </a:rPr>
              <a:t>y </a:t>
            </a:r>
            <a:r>
              <a:rPr b="0" i="0" lang="en" sz="2900" u="none" cap="none" strike="noStrike">
                <a:solidFill>
                  <a:schemeClr val="dk1"/>
                </a:solidFill>
                <a:latin typeface="Times New Roman"/>
                <a:ea typeface="Times New Roman"/>
                <a:cs typeface="Times New Roman"/>
                <a:sym typeface="Times New Roman"/>
              </a:rPr>
              <a:t>other autoimmune disorders. </a:t>
            </a:r>
            <a:endParaRPr b="0" i="0" sz="3100" u="none" cap="none" strike="noStrike">
              <a:solidFill>
                <a:schemeClr val="dk1"/>
              </a:solidFill>
              <a:latin typeface="Times New Roman"/>
              <a:ea typeface="Times New Roman"/>
              <a:cs typeface="Times New Roman"/>
              <a:sym typeface="Times New Roman"/>
            </a:endParaRPr>
          </a:p>
        </p:txBody>
      </p:sp>
      <p:sp>
        <p:nvSpPr>
          <p:cNvPr id="55" name="Google Shape;55;g1efd191b55a_0_0"/>
          <p:cNvSpPr txBox="1"/>
          <p:nvPr/>
        </p:nvSpPr>
        <p:spPr>
          <a:xfrm>
            <a:off x="9024843" y="-3062"/>
            <a:ext cx="26131500" cy="26880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chemeClr val="dk1"/>
              </a:buClr>
              <a:buSzPts val="2000"/>
              <a:buFont typeface="Arial"/>
              <a:buNone/>
            </a:pPr>
            <a:r>
              <a:rPr b="1" i="0" lang="en" sz="3700" u="none" cap="none" strike="noStrike">
                <a:solidFill>
                  <a:schemeClr val="dk1"/>
                </a:solidFill>
                <a:latin typeface="Arial"/>
                <a:ea typeface="Arial"/>
                <a:cs typeface="Arial"/>
                <a:sym typeface="Arial"/>
              </a:rPr>
              <a:t>Utilizing Engineered Curcumin for Targeted Suppression of Inflammation in Rheumatoid Arthritis</a:t>
            </a:r>
            <a:endParaRPr b="1" i="0" sz="3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712"/>
              <a:buFont typeface="Arial"/>
              <a:buNone/>
            </a:pPr>
            <a:r>
              <a:rPr b="0" i="0" lang="en" sz="3000" u="none" cap="none" strike="noStrike">
                <a:solidFill>
                  <a:srgbClr val="000000"/>
                </a:solidFill>
                <a:latin typeface="Times New Roman"/>
                <a:ea typeface="Times New Roman"/>
                <a:cs typeface="Times New Roman"/>
                <a:sym typeface="Times New Roman"/>
              </a:rPr>
              <a:t>Gavin Gall, Ben Grant, Adrian Alfirevic, Kaden Haslinger, Abbi Bernhardt, Dr. Beth Pethel,  Dr. SitaRam Meena (UCB)</a:t>
            </a:r>
            <a:endParaRPr b="0" i="0" sz="30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712"/>
              <a:buFont typeface="Arial"/>
              <a:buNone/>
            </a:pPr>
            <a:r>
              <a:rPr b="0" i="0" lang="en" sz="3000" u="none" cap="none" strike="noStrike">
                <a:solidFill>
                  <a:srgbClr val="000000"/>
                </a:solidFill>
                <a:latin typeface="Times New Roman"/>
                <a:ea typeface="Times New Roman"/>
                <a:cs typeface="Times New Roman"/>
                <a:sym typeface="Times New Roman"/>
              </a:rPr>
              <a:t>Western Reserve Academy, Hudson, Ohio, United States</a:t>
            </a:r>
            <a:endParaRPr b="0" i="0" sz="3000" u="none" cap="none" strike="noStrike">
              <a:solidFill>
                <a:srgbClr val="000000"/>
              </a:solidFill>
              <a:latin typeface="Times New Roman"/>
              <a:ea typeface="Times New Roman"/>
              <a:cs typeface="Times New Roman"/>
              <a:sym typeface="Times New Roman"/>
            </a:endParaRPr>
          </a:p>
        </p:txBody>
      </p:sp>
      <p:sp>
        <p:nvSpPr>
          <p:cNvPr id="56" name="Google Shape;56;g1efd191b55a_0_0"/>
          <p:cNvSpPr txBox="1"/>
          <p:nvPr/>
        </p:nvSpPr>
        <p:spPr>
          <a:xfrm>
            <a:off x="6553475" y="9399600"/>
            <a:ext cx="11303700" cy="96738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15000"/>
              </a:lnSpc>
              <a:spcBef>
                <a:spcPts val="0"/>
              </a:spcBef>
              <a:spcAft>
                <a:spcPts val="0"/>
              </a:spcAft>
              <a:buClr>
                <a:schemeClr val="dk1"/>
              </a:buClr>
              <a:buSzPts val="1100"/>
              <a:buFont typeface="Arial"/>
              <a:buNone/>
            </a:pPr>
            <a:r>
              <a:rPr b="1" i="0" lang="en" sz="3200" u="none" cap="none" strike="noStrike">
                <a:solidFill>
                  <a:schemeClr val="dk1"/>
                </a:solidFill>
                <a:latin typeface="Times New Roman"/>
                <a:ea typeface="Times New Roman"/>
                <a:cs typeface="Times New Roman"/>
                <a:sym typeface="Times New Roman"/>
              </a:rPr>
              <a:t>Background</a:t>
            </a:r>
            <a:endParaRPr b="1" i="0" sz="3200" u="none" cap="none" strike="noStrike">
              <a:solidFill>
                <a:schemeClr val="dk1"/>
              </a:solidFill>
              <a:latin typeface="Times New Roman"/>
              <a:ea typeface="Times New Roman"/>
              <a:cs typeface="Times New Roman"/>
              <a:sym typeface="Times New Roman"/>
            </a:endParaRPr>
          </a:p>
          <a:p>
            <a:pPr indent="-431800" lvl="0" marL="457200" marR="0" rtl="0" algn="l">
              <a:lnSpc>
                <a:spcPct val="115000"/>
              </a:lnSpc>
              <a:spcBef>
                <a:spcPts val="0"/>
              </a:spcBef>
              <a:spcAft>
                <a:spcPts val="0"/>
              </a:spcAft>
              <a:buClr>
                <a:schemeClr val="dk1"/>
              </a:buClr>
              <a:buSzPts val="3200"/>
              <a:buFont typeface="Times New Roman"/>
              <a:buChar char="●"/>
            </a:pPr>
            <a:r>
              <a:rPr b="0" i="0" lang="en" sz="2900" u="none" cap="none" strike="noStrike">
                <a:solidFill>
                  <a:schemeClr val="dk1"/>
                </a:solidFill>
                <a:latin typeface="Times New Roman"/>
                <a:ea typeface="Times New Roman"/>
                <a:cs typeface="Times New Roman"/>
                <a:sym typeface="Times New Roman"/>
              </a:rPr>
              <a:t>-Rheumatoid arthritis (RA) is a chronic autoimmune disease that attacks the synovium, leading to joint pain, swelling, and damage. While the exact cause is unknown, genetic, hormonal, and environmental factors contribute to its onset.</a:t>
            </a:r>
            <a:endParaRPr b="0" i="0" sz="2900" u="none" cap="none" strike="noStrike">
              <a:solidFill>
                <a:schemeClr val="dk1"/>
              </a:solidFill>
              <a:latin typeface="Times New Roman"/>
              <a:ea typeface="Times New Roman"/>
              <a:cs typeface="Times New Roman"/>
              <a:sym typeface="Times New Roman"/>
            </a:endParaRPr>
          </a:p>
          <a:p>
            <a:pPr indent="-412750" lvl="0" marL="457200" marR="0" rtl="0" algn="l">
              <a:lnSpc>
                <a:spcPct val="115000"/>
              </a:lnSpc>
              <a:spcBef>
                <a:spcPts val="0"/>
              </a:spcBef>
              <a:spcAft>
                <a:spcPts val="0"/>
              </a:spcAft>
              <a:buClr>
                <a:schemeClr val="dk1"/>
              </a:buClr>
              <a:buSzPts val="2900"/>
              <a:buFont typeface="Times New Roman"/>
              <a:buChar char="●"/>
            </a:pPr>
            <a:r>
              <a:rPr b="0" i="0" lang="en" sz="2900" u="none" cap="none" strike="noStrike">
                <a:solidFill>
                  <a:schemeClr val="dk1"/>
                </a:solidFill>
                <a:latin typeface="Times New Roman"/>
                <a:ea typeface="Times New Roman"/>
                <a:cs typeface="Times New Roman"/>
                <a:sym typeface="Times New Roman"/>
              </a:rPr>
              <a:t>NF-kB proteins that mediate inflammation, leading to excessive immune responses and joint damage. </a:t>
            </a:r>
            <a:endParaRPr b="0" i="0" sz="2900" u="none" cap="none" strike="noStrike">
              <a:solidFill>
                <a:schemeClr val="dk1"/>
              </a:solidFill>
              <a:latin typeface="Times New Roman"/>
              <a:ea typeface="Times New Roman"/>
              <a:cs typeface="Times New Roman"/>
              <a:sym typeface="Times New Roman"/>
            </a:endParaRPr>
          </a:p>
          <a:p>
            <a:pPr indent="-412750" lvl="0" marL="457200" marR="0" rtl="0" algn="l">
              <a:lnSpc>
                <a:spcPct val="115000"/>
              </a:lnSpc>
              <a:spcBef>
                <a:spcPts val="0"/>
              </a:spcBef>
              <a:spcAft>
                <a:spcPts val="0"/>
              </a:spcAft>
              <a:buClr>
                <a:schemeClr val="dk1"/>
              </a:buClr>
              <a:buSzPts val="2900"/>
              <a:buFont typeface="Times New Roman"/>
              <a:buChar char="●"/>
            </a:pPr>
            <a:r>
              <a:rPr b="0" i="0" lang="en" sz="2900" u="none" cap="none" strike="noStrike">
                <a:solidFill>
                  <a:schemeClr val="dk1"/>
                </a:solidFill>
                <a:latin typeface="Times New Roman"/>
                <a:ea typeface="Times New Roman"/>
                <a:cs typeface="Times New Roman"/>
                <a:sym typeface="Times New Roman"/>
              </a:rPr>
              <a:t>Our solution proposes utilizing curcumin, a natural anti-inflammatory compound found in turmeric, to target inflammation. We aim to engineer a gut microbe, </a:t>
            </a:r>
            <a:r>
              <a:rPr b="0" i="1" lang="en" sz="2900" u="none" cap="none" strike="noStrike">
                <a:solidFill>
                  <a:schemeClr val="dk1"/>
                </a:solidFill>
                <a:latin typeface="Times New Roman"/>
                <a:ea typeface="Times New Roman"/>
                <a:cs typeface="Times New Roman"/>
                <a:sym typeface="Times New Roman"/>
              </a:rPr>
              <a:t>Lactobacillus </a:t>
            </a:r>
            <a:r>
              <a:rPr b="0" i="0" lang="en" sz="2900" u="none" cap="none" strike="noStrike">
                <a:solidFill>
                  <a:schemeClr val="dk1"/>
                </a:solidFill>
                <a:latin typeface="Times New Roman"/>
                <a:ea typeface="Times New Roman"/>
                <a:cs typeface="Times New Roman"/>
                <a:sym typeface="Times New Roman"/>
              </a:rPr>
              <a:t>(LGC), to produce curcumin in response to high NF-kB levels. By incorporating promoter BBa_K3661006, which activates curcumin production only during inflammation, our system offers a targeted, regulated approach to RA treatment. Delivered as a probiotic pill, this approach could provide a self-regulating alternative to current therapies, and potentially reduce inflammation and disease progression in RA patients.</a:t>
            </a:r>
            <a:endParaRPr b="0" i="0" sz="2900" u="none" cap="none" strike="noStrike">
              <a:solidFill>
                <a:schemeClr val="dk1"/>
              </a:solidFill>
              <a:latin typeface="Times New Roman"/>
              <a:ea typeface="Times New Roman"/>
              <a:cs typeface="Times New Roman"/>
              <a:sym typeface="Times New Roman"/>
            </a:endParaRPr>
          </a:p>
        </p:txBody>
      </p:sp>
      <p:sp>
        <p:nvSpPr>
          <p:cNvPr id="57" name="Google Shape;57;g1efd191b55a_0_0"/>
          <p:cNvSpPr txBox="1"/>
          <p:nvPr/>
        </p:nvSpPr>
        <p:spPr>
          <a:xfrm>
            <a:off x="29057325" y="12746025"/>
            <a:ext cx="7783200" cy="23454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2900"/>
              <a:buFont typeface="Arial"/>
              <a:buNone/>
            </a:pPr>
            <a:r>
              <a:rPr b="1" i="0" lang="en" sz="2900" u="none" cap="none" strike="noStrike">
                <a:solidFill>
                  <a:srgbClr val="000000"/>
                </a:solidFill>
                <a:latin typeface="Times New Roman"/>
                <a:ea typeface="Times New Roman"/>
                <a:cs typeface="Times New Roman"/>
                <a:sym typeface="Times New Roman"/>
              </a:rPr>
              <a:t>Our Team</a:t>
            </a:r>
            <a:endParaRPr b="1" i="0" sz="29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000000"/>
                </a:solidFill>
                <a:latin typeface="Times New Roman"/>
                <a:ea typeface="Times New Roman"/>
                <a:cs typeface="Times New Roman"/>
                <a:sym typeface="Times New Roman"/>
              </a:rPr>
              <a:t>Our team consists of five members, Abbi Bernhardt, Gavin Gall, Kaden Haslinger, Adrian Alfirevic, and Ben Grant (Left to right). We are all seniors new to BioBuilder and synthetic biology. </a:t>
            </a:r>
            <a:endParaRPr b="0" i="0" sz="2700" u="none" cap="none" strike="noStrike">
              <a:solidFill>
                <a:schemeClr val="dk1"/>
              </a:solidFill>
              <a:latin typeface="Times New Roman"/>
              <a:ea typeface="Times New Roman"/>
              <a:cs typeface="Times New Roman"/>
              <a:sym typeface="Times New Roman"/>
            </a:endParaRPr>
          </a:p>
        </p:txBody>
      </p:sp>
      <p:sp>
        <p:nvSpPr>
          <p:cNvPr id="58" name="Google Shape;58;g1efd191b55a_0_0"/>
          <p:cNvSpPr txBox="1"/>
          <p:nvPr/>
        </p:nvSpPr>
        <p:spPr>
          <a:xfrm>
            <a:off x="29094363" y="15193200"/>
            <a:ext cx="5127000" cy="3880200"/>
          </a:xfrm>
          <a:prstGeom prst="rect">
            <a:avLst/>
          </a:prstGeom>
          <a:no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2304"/>
              <a:buFont typeface="Arial"/>
              <a:buNone/>
            </a:pPr>
            <a:r>
              <a:rPr b="1" i="0" lang="en" sz="3000" u="none" cap="none" strike="noStrike">
                <a:solidFill>
                  <a:schemeClr val="dk1"/>
                </a:solidFill>
                <a:latin typeface="Times New Roman"/>
                <a:ea typeface="Times New Roman"/>
                <a:cs typeface="Times New Roman"/>
                <a:sym typeface="Times New Roman"/>
              </a:rPr>
              <a:t>Acknowledgements</a:t>
            </a:r>
            <a:endParaRPr b="1" i="0" sz="3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304"/>
              <a:buFont typeface="Arial"/>
              <a:buNone/>
            </a:pPr>
            <a:r>
              <a:rPr b="0" i="0" lang="en" sz="2800" u="none" cap="none" strike="noStrike">
                <a:solidFill>
                  <a:schemeClr val="dk1"/>
                </a:solidFill>
                <a:latin typeface="Times New Roman"/>
                <a:ea typeface="Times New Roman"/>
                <a:cs typeface="Times New Roman"/>
                <a:sym typeface="Times New Roman"/>
              </a:rPr>
              <a:t>We would like to thank our teacher, Dr. Beth Pethel, for her guidance and support, We also extend our gratitude to our mentor, Dr. Sitaram Meena, for his expert feedback and assistance during our writing process.</a:t>
            </a:r>
            <a:endParaRPr b="0" i="0" sz="2800" u="none" cap="none" strike="noStrike">
              <a:solidFill>
                <a:schemeClr val="dk1"/>
              </a:solidFill>
              <a:latin typeface="Times New Roman"/>
              <a:ea typeface="Times New Roman"/>
              <a:cs typeface="Times New Roman"/>
              <a:sym typeface="Times New Roman"/>
            </a:endParaRPr>
          </a:p>
        </p:txBody>
      </p:sp>
      <p:pic>
        <p:nvPicPr>
          <p:cNvPr id="59" name="Google Shape;59;g1efd191b55a_0_0"/>
          <p:cNvPicPr preferRelativeResize="0"/>
          <p:nvPr/>
        </p:nvPicPr>
        <p:blipFill rotWithShape="1">
          <a:blip r:embed="rId4">
            <a:alphaModFix/>
          </a:blip>
          <a:srcRect b="-9660" l="0" r="0" t="0"/>
          <a:stretch/>
        </p:blipFill>
        <p:spPr>
          <a:xfrm>
            <a:off x="-3" y="-141787"/>
            <a:ext cx="7262506" cy="2965434"/>
          </a:xfrm>
          <a:prstGeom prst="rect">
            <a:avLst/>
          </a:prstGeom>
          <a:noFill/>
          <a:ln>
            <a:noFill/>
          </a:ln>
        </p:spPr>
      </p:pic>
      <p:pic>
        <p:nvPicPr>
          <p:cNvPr id="60" name="Google Shape;60;g1efd191b55a_0_0"/>
          <p:cNvPicPr preferRelativeResize="0"/>
          <p:nvPr/>
        </p:nvPicPr>
        <p:blipFill rotWithShape="1">
          <a:blip r:embed="rId5">
            <a:alphaModFix/>
          </a:blip>
          <a:srcRect b="12032" l="0" r="0" t="13550"/>
          <a:stretch/>
        </p:blipFill>
        <p:spPr>
          <a:xfrm>
            <a:off x="12687146" y="20035255"/>
            <a:ext cx="4952974" cy="784875"/>
          </a:xfrm>
          <a:prstGeom prst="rect">
            <a:avLst/>
          </a:prstGeom>
          <a:noFill/>
          <a:ln>
            <a:noFill/>
          </a:ln>
        </p:spPr>
      </p:pic>
      <p:pic>
        <p:nvPicPr>
          <p:cNvPr id="61" name="Google Shape;61;g1efd191b55a_0_0"/>
          <p:cNvPicPr preferRelativeResize="0"/>
          <p:nvPr/>
        </p:nvPicPr>
        <p:blipFill rotWithShape="1">
          <a:blip r:embed="rId6">
            <a:alphaModFix/>
          </a:blip>
          <a:srcRect b="21276" l="77022" r="4298" t="16283"/>
          <a:stretch/>
        </p:blipFill>
        <p:spPr>
          <a:xfrm>
            <a:off x="813750" y="19705153"/>
            <a:ext cx="4952987" cy="1164746"/>
          </a:xfrm>
          <a:prstGeom prst="rect">
            <a:avLst/>
          </a:prstGeom>
          <a:noFill/>
          <a:ln>
            <a:noFill/>
          </a:ln>
        </p:spPr>
      </p:pic>
      <p:pic>
        <p:nvPicPr>
          <p:cNvPr id="62" name="Google Shape;62;g1efd191b55a_0_0"/>
          <p:cNvPicPr preferRelativeResize="0"/>
          <p:nvPr/>
        </p:nvPicPr>
        <p:blipFill rotWithShape="1">
          <a:blip r:embed="rId7">
            <a:alphaModFix/>
          </a:blip>
          <a:srcRect b="23600" l="9561" r="11287" t="23329"/>
          <a:stretch/>
        </p:blipFill>
        <p:spPr>
          <a:xfrm>
            <a:off x="8205699" y="19787680"/>
            <a:ext cx="4481456" cy="1164744"/>
          </a:xfrm>
          <a:prstGeom prst="rect">
            <a:avLst/>
          </a:prstGeom>
          <a:noFill/>
          <a:ln>
            <a:noFill/>
          </a:ln>
        </p:spPr>
      </p:pic>
      <p:pic>
        <p:nvPicPr>
          <p:cNvPr id="63" name="Google Shape;63;g1efd191b55a_0_0"/>
          <p:cNvPicPr preferRelativeResize="0"/>
          <p:nvPr/>
        </p:nvPicPr>
        <p:blipFill rotWithShape="1">
          <a:blip r:embed="rId8">
            <a:alphaModFix/>
          </a:blip>
          <a:srcRect b="0" l="0" r="0" t="0"/>
          <a:stretch/>
        </p:blipFill>
        <p:spPr>
          <a:xfrm>
            <a:off x="25498561" y="19845310"/>
            <a:ext cx="3949777" cy="1164746"/>
          </a:xfrm>
          <a:prstGeom prst="rect">
            <a:avLst/>
          </a:prstGeom>
          <a:noFill/>
          <a:ln>
            <a:noFill/>
          </a:ln>
        </p:spPr>
      </p:pic>
      <p:pic>
        <p:nvPicPr>
          <p:cNvPr id="64" name="Google Shape;64;g1efd191b55a_0_0"/>
          <p:cNvPicPr preferRelativeResize="0"/>
          <p:nvPr/>
        </p:nvPicPr>
        <p:blipFill rotWithShape="1">
          <a:blip r:embed="rId9">
            <a:alphaModFix/>
          </a:blip>
          <a:srcRect b="0" l="0" r="0" t="0"/>
          <a:stretch/>
        </p:blipFill>
        <p:spPr>
          <a:xfrm>
            <a:off x="6121189" y="19787680"/>
            <a:ext cx="1730082" cy="1280022"/>
          </a:xfrm>
          <a:prstGeom prst="rect">
            <a:avLst/>
          </a:prstGeom>
          <a:noFill/>
          <a:ln>
            <a:noFill/>
          </a:ln>
        </p:spPr>
      </p:pic>
      <p:pic>
        <p:nvPicPr>
          <p:cNvPr id="65" name="Google Shape;65;g1efd191b55a_0_0"/>
          <p:cNvPicPr preferRelativeResize="0"/>
          <p:nvPr/>
        </p:nvPicPr>
        <p:blipFill rotWithShape="1">
          <a:blip r:embed="rId10">
            <a:alphaModFix/>
          </a:blip>
          <a:srcRect b="0" l="0" r="0" t="0"/>
          <a:stretch/>
        </p:blipFill>
        <p:spPr>
          <a:xfrm>
            <a:off x="29932014" y="19845309"/>
            <a:ext cx="4700134" cy="1164746"/>
          </a:xfrm>
          <a:prstGeom prst="rect">
            <a:avLst/>
          </a:prstGeom>
          <a:noFill/>
          <a:ln>
            <a:noFill/>
          </a:ln>
        </p:spPr>
      </p:pic>
      <p:pic>
        <p:nvPicPr>
          <p:cNvPr id="66" name="Google Shape;66;g1efd191b55a_0_0"/>
          <p:cNvPicPr preferRelativeResize="0"/>
          <p:nvPr/>
        </p:nvPicPr>
        <p:blipFill rotWithShape="1">
          <a:blip r:embed="rId11">
            <a:alphaModFix/>
          </a:blip>
          <a:srcRect b="0" l="0" r="0" t="0"/>
          <a:stretch/>
        </p:blipFill>
        <p:spPr>
          <a:xfrm>
            <a:off x="18123784" y="19845311"/>
            <a:ext cx="6891126" cy="1164746"/>
          </a:xfrm>
          <a:prstGeom prst="rect">
            <a:avLst/>
          </a:prstGeom>
          <a:noFill/>
          <a:ln>
            <a:noFill/>
          </a:ln>
        </p:spPr>
      </p:pic>
      <p:pic>
        <p:nvPicPr>
          <p:cNvPr id="67" name="Google Shape;67;g1efd191b55a_0_0"/>
          <p:cNvPicPr preferRelativeResize="0"/>
          <p:nvPr/>
        </p:nvPicPr>
        <p:blipFill rotWithShape="1">
          <a:blip r:embed="rId12">
            <a:alphaModFix/>
          </a:blip>
          <a:srcRect b="18882" l="30899" r="34747" t="17128"/>
          <a:stretch/>
        </p:blipFill>
        <p:spPr>
          <a:xfrm>
            <a:off x="491125" y="9399600"/>
            <a:ext cx="6062350" cy="9804600"/>
          </a:xfrm>
          <a:prstGeom prst="rect">
            <a:avLst/>
          </a:prstGeom>
          <a:noFill/>
          <a:ln cap="flat" cmpd="sng" w="9525">
            <a:solidFill>
              <a:schemeClr val="dk1"/>
            </a:solidFill>
            <a:prstDash val="solid"/>
            <a:round/>
            <a:headEnd len="sm" w="sm" type="none"/>
            <a:tailEnd len="sm" w="sm" type="none"/>
          </a:ln>
        </p:spPr>
      </p:pic>
      <p:pic>
        <p:nvPicPr>
          <p:cNvPr id="68" name="Google Shape;68;g1efd191b55a_0_0"/>
          <p:cNvPicPr preferRelativeResize="0"/>
          <p:nvPr/>
        </p:nvPicPr>
        <p:blipFill rotWithShape="1">
          <a:blip r:embed="rId13">
            <a:alphaModFix/>
          </a:blip>
          <a:srcRect b="44356" l="0" r="0" t="31964"/>
          <a:stretch/>
        </p:blipFill>
        <p:spPr>
          <a:xfrm>
            <a:off x="29057350" y="9399600"/>
            <a:ext cx="7783200" cy="3244652"/>
          </a:xfrm>
          <a:prstGeom prst="rect">
            <a:avLst/>
          </a:prstGeom>
          <a:noFill/>
          <a:ln cap="flat" cmpd="sng" w="9525">
            <a:solidFill>
              <a:schemeClr val="dk1"/>
            </a:solidFill>
            <a:prstDash val="solid"/>
            <a:round/>
            <a:headEnd len="sm" w="sm" type="none"/>
            <a:tailEnd len="sm" w="sm" type="none"/>
          </a:ln>
        </p:spPr>
      </p:pic>
      <p:pic>
        <p:nvPicPr>
          <p:cNvPr id="69" name="Google Shape;69;g1efd191b55a_0_0"/>
          <p:cNvPicPr preferRelativeResize="0"/>
          <p:nvPr/>
        </p:nvPicPr>
        <p:blipFill rotWithShape="1">
          <a:blip r:embed="rId14">
            <a:alphaModFix/>
          </a:blip>
          <a:srcRect b="0" l="0" r="0" t="0"/>
          <a:stretch/>
        </p:blipFill>
        <p:spPr>
          <a:xfrm>
            <a:off x="34258424" y="15960599"/>
            <a:ext cx="2582157" cy="2345399"/>
          </a:xfrm>
          <a:prstGeom prst="rect">
            <a:avLst/>
          </a:prstGeom>
          <a:noFill/>
          <a:ln>
            <a:noFill/>
          </a:ln>
        </p:spPr>
      </p:pic>
      <p:pic>
        <p:nvPicPr>
          <p:cNvPr id="70" name="Google Shape;70;g1efd191b55a_0_0"/>
          <p:cNvPicPr preferRelativeResize="0"/>
          <p:nvPr/>
        </p:nvPicPr>
        <p:blipFill rotWithShape="1">
          <a:blip r:embed="rId15">
            <a:alphaModFix/>
          </a:blip>
          <a:srcRect b="0" l="0" r="0" t="0"/>
          <a:stretch/>
        </p:blipFill>
        <p:spPr>
          <a:xfrm>
            <a:off x="17857175" y="9399600"/>
            <a:ext cx="11200151" cy="9766850"/>
          </a:xfrm>
          <a:prstGeom prst="rect">
            <a:avLst/>
          </a:prstGeom>
          <a:noFill/>
          <a:ln cap="flat" cmpd="sng" w="9525">
            <a:solidFill>
              <a:schemeClr val="dk1"/>
            </a:solidFill>
            <a:prstDash val="solid"/>
            <a:round/>
            <a:headEnd len="sm" w="sm" type="none"/>
            <a:tailEnd len="sm" w="sm" type="none"/>
          </a:ln>
        </p:spPr>
      </p:pic>
      <p:pic>
        <p:nvPicPr>
          <p:cNvPr id="71" name="Google Shape;71;g1efd191b55a_0_0"/>
          <p:cNvPicPr preferRelativeResize="0"/>
          <p:nvPr/>
        </p:nvPicPr>
        <p:blipFill rotWithShape="1">
          <a:blip r:embed="rId16">
            <a:alphaModFix/>
          </a:blip>
          <a:srcRect b="17023" l="0" r="0" t="19315"/>
          <a:stretch/>
        </p:blipFill>
        <p:spPr>
          <a:xfrm>
            <a:off x="21163825" y="2526150"/>
            <a:ext cx="15676700" cy="6365100"/>
          </a:xfrm>
          <a:prstGeom prst="rect">
            <a:avLst/>
          </a:prstGeom>
          <a:noFill/>
          <a:ln cap="flat" cmpd="sng" w="9525">
            <a:solidFill>
              <a:schemeClr val="dk1"/>
            </a:solidFill>
            <a:prstDash val="solid"/>
            <a:round/>
            <a:headEnd len="sm" w="sm" type="none"/>
            <a:tailEnd len="sm" w="sm" type="none"/>
          </a:ln>
        </p:spPr>
      </p:pic>
      <p:sp>
        <p:nvSpPr>
          <p:cNvPr id="72" name="Google Shape;72;g1efd191b55a_0_0"/>
          <p:cNvSpPr txBox="1"/>
          <p:nvPr/>
        </p:nvSpPr>
        <p:spPr>
          <a:xfrm>
            <a:off x="34258300" y="15193250"/>
            <a:ext cx="2582100" cy="388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chemeClr val="dk1"/>
                </a:solidFill>
                <a:latin typeface="Times New Roman"/>
                <a:ea typeface="Times New Roman"/>
                <a:cs typeface="Times New Roman"/>
                <a:sym typeface="Times New Roman"/>
              </a:rPr>
              <a:t>Sources</a:t>
            </a:r>
            <a:endParaRPr b="1" i="0" sz="3000" u="none" cap="none" strike="noStrike">
              <a:solidFill>
                <a:schemeClr val="dk1"/>
              </a:solidFill>
              <a:latin typeface="Times New Roman"/>
              <a:ea typeface="Times New Roman"/>
              <a:cs typeface="Times New Roman"/>
              <a:sym typeface="Times New Roman"/>
            </a:endParaRPr>
          </a:p>
        </p:txBody>
      </p:sp>
      <p:sp>
        <p:nvSpPr>
          <p:cNvPr id="73" name="Google Shape;73;g1efd191b55a_0_0"/>
          <p:cNvSpPr/>
          <p:nvPr/>
        </p:nvSpPr>
        <p:spPr>
          <a:xfrm>
            <a:off x="813750" y="9630825"/>
            <a:ext cx="5325600" cy="1164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900"/>
              <a:buFont typeface="Arial"/>
              <a:buNone/>
            </a:pPr>
            <a:r>
              <a:rPr b="1" i="0" lang="en" sz="3900" u="none" cap="none" strike="noStrike">
                <a:solidFill>
                  <a:srgbClr val="000000"/>
                </a:solidFill>
                <a:latin typeface="Times New Roman"/>
                <a:ea typeface="Times New Roman"/>
                <a:cs typeface="Times New Roman"/>
                <a:sym typeface="Times New Roman"/>
              </a:rPr>
              <a:t>Rheumatoid Arthritis</a:t>
            </a:r>
            <a:endParaRPr b="1" i="0" sz="3900" u="none" cap="none" strike="noStrike">
              <a:solidFill>
                <a:srgbClr val="000000"/>
              </a:solidFill>
              <a:latin typeface="Times New Roman"/>
              <a:ea typeface="Times New Roman"/>
              <a:cs typeface="Times New Roman"/>
              <a:sym typeface="Times New Roman"/>
            </a:endParaRPr>
          </a:p>
        </p:txBody>
      </p:sp>
      <p:sp>
        <p:nvSpPr>
          <p:cNvPr id="74" name="Google Shape;74;g1efd191b55a_0_0"/>
          <p:cNvSpPr/>
          <p:nvPr/>
        </p:nvSpPr>
        <p:spPr>
          <a:xfrm>
            <a:off x="20794450" y="9399600"/>
            <a:ext cx="5325600" cy="931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900"/>
              <a:buFont typeface="Arial"/>
              <a:buNone/>
            </a:pPr>
            <a:r>
              <a:rPr b="1" i="0" lang="en" sz="3900" u="none" cap="none" strike="noStrike">
                <a:solidFill>
                  <a:srgbClr val="000000"/>
                </a:solidFill>
                <a:latin typeface="Times New Roman"/>
                <a:ea typeface="Times New Roman"/>
                <a:cs typeface="Times New Roman"/>
                <a:sym typeface="Times New Roman"/>
              </a:rPr>
              <a:t>Curcumin Synthesis Pathway</a:t>
            </a:r>
            <a:endParaRPr b="1" i="0" sz="3900" u="none" cap="none" strike="noStrike">
              <a:solidFill>
                <a:srgbClr val="000000"/>
              </a:solidFill>
              <a:latin typeface="Times New Roman"/>
              <a:ea typeface="Times New Roman"/>
              <a:cs typeface="Times New Roman"/>
              <a:sym typeface="Times New Roman"/>
            </a:endParaRPr>
          </a:p>
        </p:txBody>
      </p:sp>
      <p:sp>
        <p:nvSpPr>
          <p:cNvPr id="75" name="Google Shape;75;g1efd191b55a_0_0"/>
          <p:cNvSpPr/>
          <p:nvPr/>
        </p:nvSpPr>
        <p:spPr>
          <a:xfrm>
            <a:off x="21163650" y="2526150"/>
            <a:ext cx="15676800" cy="931200"/>
          </a:xfrm>
          <a:prstGeom prst="rect">
            <a:avLst/>
          </a:prstGeom>
          <a:solidFill>
            <a:srgbClr val="FCE2E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900"/>
              <a:buFont typeface="Arial"/>
              <a:buNone/>
            </a:pPr>
            <a:r>
              <a:rPr b="1" i="1" lang="en" sz="3900" u="none" cap="none" strike="noStrike">
                <a:solidFill>
                  <a:srgbClr val="000000"/>
                </a:solidFill>
                <a:latin typeface="Times New Roman"/>
                <a:ea typeface="Times New Roman"/>
                <a:cs typeface="Times New Roman"/>
                <a:sym typeface="Times New Roman"/>
              </a:rPr>
              <a:t>Lactobacillus</a:t>
            </a:r>
            <a:r>
              <a:rPr b="1" i="0" lang="en" sz="3900" u="none" cap="none" strike="noStrike">
                <a:solidFill>
                  <a:srgbClr val="000000"/>
                </a:solidFill>
                <a:latin typeface="Times New Roman"/>
                <a:ea typeface="Times New Roman"/>
                <a:cs typeface="Times New Roman"/>
                <a:sym typeface="Times New Roman"/>
              </a:rPr>
              <a:t> Production of Curcumin</a:t>
            </a:r>
            <a:endParaRPr b="1" i="0" sz="39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