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067700" cx="37463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636">
          <p15:clr>
            <a:srgbClr val="747775"/>
          </p15:clr>
        </p15:guide>
        <p15:guide id="2" pos="11800">
          <p15:clr>
            <a:srgbClr val="747775"/>
          </p15:clr>
        </p15:guide>
      </p15:sldGuideLst>
    </p:ext>
    <p:ext uri="GoogleSlidesCustomDataVersion2">
      <go:slidesCustomData xmlns:go="http://customooxmlschemas.google.com/" r:id="rId7" roundtripDataSignature="AMtx7mhu5wk+T0QqZMKtOh5QXha8FCt4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636" orient="horz"/>
        <p:guide pos="118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1277083" y="3049770"/>
            <a:ext cx="34909313" cy="8407424"/>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p:txBody>
      </p:sp>
      <p:sp>
        <p:nvSpPr>
          <p:cNvPr id="11" name="Google Shape;11;p3"/>
          <p:cNvSpPr txBox="1"/>
          <p:nvPr>
            <p:ph idx="1" type="subTitle"/>
          </p:nvPr>
        </p:nvSpPr>
        <p:spPr>
          <a:xfrm>
            <a:off x="1277050" y="11608541"/>
            <a:ext cx="34909313" cy="324648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p:txBody>
      </p:sp>
      <p:sp>
        <p:nvSpPr>
          <p:cNvPr id="12" name="Google Shape;12;p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1277050" y="4530674"/>
            <a:ext cx="34909313" cy="8042472"/>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p:nvPr>
            <p:ph idx="1" type="body"/>
          </p:nvPr>
        </p:nvSpPr>
        <p:spPr>
          <a:xfrm>
            <a:off x="1277050" y="12911475"/>
            <a:ext cx="34909313" cy="5328061"/>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1277050" y="8809856"/>
            <a:ext cx="34909313" cy="3448002"/>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p:txBody>
      </p:sp>
      <p:sp>
        <p:nvSpPr>
          <p:cNvPr id="15" name="Google Shape;15;p4"/>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1277050"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3" name="Google Shape;23;p6"/>
          <p:cNvSpPr txBox="1"/>
          <p:nvPr>
            <p:ph idx="2" type="body"/>
          </p:nvPr>
        </p:nvSpPr>
        <p:spPr>
          <a:xfrm>
            <a:off x="19798578" y="4720523"/>
            <a:ext cx="16387785" cy="13993533"/>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5734"/>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24" name="Google Shape;24;p6"/>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1277050" y="2275731"/>
            <a:ext cx="11504513" cy="3095338"/>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p:txBody>
      </p:sp>
      <p:sp>
        <p:nvSpPr>
          <p:cNvPr id="30" name="Google Shape;30;p8"/>
          <p:cNvSpPr txBox="1"/>
          <p:nvPr>
            <p:ph idx="1" type="body"/>
          </p:nvPr>
        </p:nvSpPr>
        <p:spPr>
          <a:xfrm>
            <a:off x="1277050" y="5691785"/>
            <a:ext cx="11504513" cy="13022783"/>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4915"/>
            </a:lvl1pPr>
            <a:lvl2pPr indent="-304800" lvl="1" marL="914400" algn="l">
              <a:lnSpc>
                <a:spcPct val="115000"/>
              </a:lnSpc>
              <a:spcBef>
                <a:spcPts val="0"/>
              </a:spcBef>
              <a:spcAft>
                <a:spcPts val="0"/>
              </a:spcAft>
              <a:buSzPts val="1200"/>
              <a:buChar char="○"/>
              <a:defRPr sz="4915"/>
            </a:lvl2pPr>
            <a:lvl3pPr indent="-304800" lvl="2" marL="1371600" algn="l">
              <a:lnSpc>
                <a:spcPct val="115000"/>
              </a:lnSpc>
              <a:spcBef>
                <a:spcPts val="0"/>
              </a:spcBef>
              <a:spcAft>
                <a:spcPts val="0"/>
              </a:spcAft>
              <a:buSzPts val="1200"/>
              <a:buChar char="■"/>
              <a:defRPr sz="4915"/>
            </a:lvl3pPr>
            <a:lvl4pPr indent="-304800" lvl="3" marL="1828800" algn="l">
              <a:lnSpc>
                <a:spcPct val="115000"/>
              </a:lnSpc>
              <a:spcBef>
                <a:spcPts val="0"/>
              </a:spcBef>
              <a:spcAft>
                <a:spcPts val="0"/>
              </a:spcAft>
              <a:buSzPts val="1200"/>
              <a:buChar char="●"/>
              <a:defRPr sz="4915"/>
            </a:lvl4pPr>
            <a:lvl5pPr indent="-304800" lvl="4" marL="2286000" algn="l">
              <a:lnSpc>
                <a:spcPct val="115000"/>
              </a:lnSpc>
              <a:spcBef>
                <a:spcPts val="0"/>
              </a:spcBef>
              <a:spcAft>
                <a:spcPts val="0"/>
              </a:spcAft>
              <a:buSzPts val="1200"/>
              <a:buChar char="○"/>
              <a:defRPr sz="4915"/>
            </a:lvl5pPr>
            <a:lvl6pPr indent="-304800" lvl="5" marL="2743200" algn="l">
              <a:lnSpc>
                <a:spcPct val="115000"/>
              </a:lnSpc>
              <a:spcBef>
                <a:spcPts val="0"/>
              </a:spcBef>
              <a:spcAft>
                <a:spcPts val="0"/>
              </a:spcAft>
              <a:buSzPts val="1200"/>
              <a:buChar char="■"/>
              <a:defRPr sz="4915"/>
            </a:lvl6pPr>
            <a:lvl7pPr indent="-304800" lvl="6" marL="3200400" algn="l">
              <a:lnSpc>
                <a:spcPct val="115000"/>
              </a:lnSpc>
              <a:spcBef>
                <a:spcPts val="0"/>
              </a:spcBef>
              <a:spcAft>
                <a:spcPts val="0"/>
              </a:spcAft>
              <a:buSzPts val="1200"/>
              <a:buChar char="●"/>
              <a:defRPr sz="4915"/>
            </a:lvl7pPr>
            <a:lvl8pPr indent="-304800" lvl="7" marL="3657600" algn="l">
              <a:lnSpc>
                <a:spcPct val="115000"/>
              </a:lnSpc>
              <a:spcBef>
                <a:spcPts val="0"/>
              </a:spcBef>
              <a:spcAft>
                <a:spcPts val="0"/>
              </a:spcAft>
              <a:buSzPts val="1200"/>
              <a:buChar char="○"/>
              <a:defRPr sz="4915"/>
            </a:lvl8pPr>
            <a:lvl9pPr indent="-304800" lvl="8" marL="4114800" algn="l">
              <a:lnSpc>
                <a:spcPct val="115000"/>
              </a:lnSpc>
              <a:spcBef>
                <a:spcPts val="0"/>
              </a:spcBef>
              <a:spcAft>
                <a:spcPts val="0"/>
              </a:spcAft>
              <a:buSzPts val="1200"/>
              <a:buChar char="■"/>
              <a:defRPr sz="4915"/>
            </a:lvl9pPr>
          </a:lstStyle>
          <a:p/>
        </p:txBody>
      </p:sp>
      <p:sp>
        <p:nvSpPr>
          <p:cNvPr id="31" name="Google Shape;31;p8"/>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2008578" y="1843809"/>
            <a:ext cx="26089186" cy="16755867"/>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p:txBody>
      </p:sp>
      <p:sp>
        <p:nvSpPr>
          <p:cNvPr id="34" name="Google Shape;34;p9"/>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anchorCtr="0" anchor="ctr" bIns="374475" lIns="374475" spcFirstLastPara="1" rIns="374475" wrap="square" tIns="374475">
            <a:noAutofit/>
          </a:bodyPr>
          <a:lstStyle/>
          <a:p>
            <a:pPr indent="0" lvl="0" marL="0" marR="0" rtl="0" algn="l">
              <a:lnSpc>
                <a:spcPct val="100000"/>
              </a:lnSpc>
              <a:spcBef>
                <a:spcPts val="0"/>
              </a:spcBef>
              <a:spcAft>
                <a:spcPts val="0"/>
              </a:spcAft>
              <a:buClr>
                <a:srgbClr val="000000"/>
              </a:buClr>
              <a:buSzPts val="23491"/>
              <a:buFont typeface="Arial"/>
              <a:buNone/>
            </a:pPr>
            <a:r>
              <a:t/>
            </a:r>
            <a:endParaRPr b="0" i="0" sz="23491"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1087767" y="5051070"/>
            <a:ext cx="16573381" cy="6071483"/>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p:txBody>
      </p:sp>
      <p:sp>
        <p:nvSpPr>
          <p:cNvPr id="38" name="Google Shape;38;p10"/>
          <p:cNvSpPr txBox="1"/>
          <p:nvPr>
            <p:ph idx="1" type="subTitle"/>
          </p:nvPr>
        </p:nvSpPr>
        <p:spPr>
          <a:xfrm>
            <a:off x="1087767" y="11481361"/>
            <a:ext cx="16573381" cy="5058954"/>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p:txBody>
      </p:sp>
      <p:sp>
        <p:nvSpPr>
          <p:cNvPr id="39" name="Google Shape;39;p10"/>
          <p:cNvSpPr txBox="1"/>
          <p:nvPr>
            <p:ph idx="2" type="body"/>
          </p:nvPr>
        </p:nvSpPr>
        <p:spPr>
          <a:xfrm>
            <a:off x="20237372" y="2965803"/>
            <a:ext cx="15720376" cy="15135084"/>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1277050" y="17328383"/>
            <a:ext cx="24577376" cy="2478482"/>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77050" y="1822817"/>
            <a:ext cx="34909313" cy="2345772"/>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1277050" y="4720523"/>
            <a:ext cx="34909313" cy="13993533"/>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5734"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34712073" y="19100480"/>
            <a:ext cx="2248051" cy="1612181"/>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4096"/>
              <a:buFont typeface="Arial"/>
              <a:buNone/>
              <a:defRPr b="0" i="0" sz="4096"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1.png"/><Relationship Id="rId11" Type="http://schemas.openxmlformats.org/officeDocument/2006/relationships/image" Target="../media/image3.png"/><Relationship Id="rId10" Type="http://schemas.openxmlformats.org/officeDocument/2006/relationships/image" Target="../media/image8.png"/><Relationship Id="rId9" Type="http://schemas.openxmlformats.org/officeDocument/2006/relationships/image" Target="../media/image5.png"/><Relationship Id="rId5" Type="http://schemas.openxmlformats.org/officeDocument/2006/relationships/image" Target="../media/image6.jpg"/><Relationship Id="rId6" Type="http://schemas.openxmlformats.org/officeDocument/2006/relationships/image" Target="../media/image4.png"/><Relationship Id="rId7" Type="http://schemas.openxmlformats.org/officeDocument/2006/relationships/image" Target="../media/image2.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330950" y="1947650"/>
            <a:ext cx="11336100" cy="75822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4000"/>
              <a:buFont typeface="Arial"/>
              <a:buNone/>
            </a:pPr>
            <a:r>
              <a:t/>
            </a:r>
            <a:endParaRPr b="1" i="0" sz="4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000"/>
              <a:buFont typeface="Arial"/>
              <a:buNone/>
            </a:pPr>
            <a:r>
              <a:t/>
            </a:r>
            <a:endParaRPr b="1" i="0" sz="4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Abstract</a:t>
            </a:r>
            <a:endParaRPr b="1" i="0" sz="2700" u="none" cap="none" strike="noStrike">
              <a:solidFill>
                <a:srgbClr val="000000"/>
              </a:solidFill>
              <a:latin typeface="Arial"/>
              <a:ea typeface="Arial"/>
              <a:cs typeface="Arial"/>
              <a:sym typeface="Arial"/>
            </a:endParaRPr>
          </a:p>
          <a:p>
            <a:pPr indent="0" lvl="0" marL="0" marR="0" rtl="0" algn="just">
              <a:lnSpc>
                <a:spcPct val="115000"/>
              </a:lnSpc>
              <a:spcBef>
                <a:spcPts val="0"/>
              </a:spcBef>
              <a:spcAft>
                <a:spcPts val="0"/>
              </a:spcAft>
              <a:buClr>
                <a:srgbClr val="000000"/>
              </a:buClr>
              <a:buSzPts val="1100"/>
              <a:buFont typeface="Arial"/>
              <a:buNone/>
            </a:pPr>
            <a:r>
              <a:rPr b="0" i="0" lang="en" sz="2800" u="none" cap="none" strike="noStrike">
                <a:solidFill>
                  <a:schemeClr val="dk1"/>
                </a:solidFill>
                <a:latin typeface="Times New Roman"/>
                <a:ea typeface="Times New Roman"/>
                <a:cs typeface="Times New Roman"/>
                <a:sym typeface="Times New Roman"/>
              </a:rPr>
              <a:t>Plastic bottled water is essential for water storage during drought and famine, but has limited shelf life partly due to microplastic leaching. Microplastics, plastic particles smaller than five millimeters, significantly reduce bottled water's longevity. Recent research has identified promising bacterial strains for microplastic degradation, including Ideonella sakaiensis, which breaks down PET through specialized enzymes, and Stenotrophomas pavanii, which degrades PET at ambient temperatures. However, practical implementation faces challenges: slow degradation rates (weeks to months), substrate specificity limitations across diverse bottle materials, and environmental constraints within commercial bottled water that reduce bacterial efficiency. We propose a proof-of-concept solution using genetically modified BL21 E. coli transformed with a custom plasmid containing the plastic-degrading PETase gene, working with naturally existing cold-shock dormancy proteins. This approach aims to prove the viability of selective dormancy as an effective method to optimize and regulate microplastic degradation in bottled water environments, potentially dramatically increasing shelf life and improving water availability during scarcity.</a:t>
            </a:r>
            <a:endParaRPr b="0" i="0" sz="2800" u="none" cap="none" strike="noStrike">
              <a:solidFill>
                <a:schemeClr val="dk1"/>
              </a:solidFill>
              <a:latin typeface="Times New Roman"/>
              <a:ea typeface="Times New Roman"/>
              <a:cs typeface="Times New Roman"/>
              <a:sym typeface="Times New Roman"/>
            </a:endParaRPr>
          </a:p>
          <a:p>
            <a:pPr indent="0" lvl="0" marL="0" marR="0" rtl="0" algn="l">
              <a:lnSpc>
                <a:spcPct val="115000"/>
              </a:lnSpc>
              <a:spcBef>
                <a:spcPts val="0"/>
              </a:spcBef>
              <a:spcAft>
                <a:spcPts val="0"/>
              </a:spcAft>
              <a:buClr>
                <a:schemeClr val="dk1"/>
              </a:buClr>
              <a:buSzPts val="1100"/>
              <a:buFont typeface="Arial"/>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3277"/>
              <a:buFont typeface="Arial"/>
              <a:buNone/>
            </a:pPr>
            <a:r>
              <a:t/>
            </a:r>
            <a:endParaRPr b="1" i="0" sz="3277"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5" name="Google Shape;55;p1"/>
          <p:cNvSpPr txBox="1"/>
          <p:nvPr/>
        </p:nvSpPr>
        <p:spPr>
          <a:xfrm>
            <a:off x="7971925" y="-25"/>
            <a:ext cx="22149000" cy="2529000"/>
          </a:xfrm>
          <a:prstGeom prst="rect">
            <a:avLst/>
          </a:prstGeom>
          <a:noFill/>
          <a:ln>
            <a:noFill/>
          </a:ln>
        </p:spPr>
        <p:txBody>
          <a:bodyPr anchorCtr="0" anchor="ctr" bIns="58450" lIns="58450" spcFirstLastPara="1" rIns="58450" wrap="square" tIns="58450">
            <a:noAutofit/>
          </a:bodyPr>
          <a:lstStyle/>
          <a:p>
            <a:pPr indent="0" lvl="0" marL="0" marR="0" rtl="0" algn="l">
              <a:lnSpc>
                <a:spcPct val="115000"/>
              </a:lnSpc>
              <a:spcBef>
                <a:spcPts val="1200"/>
              </a:spcBef>
              <a:spcAft>
                <a:spcPts val="0"/>
              </a:spcAft>
              <a:buClr>
                <a:srgbClr val="000000"/>
              </a:buClr>
              <a:buSzPts val="1100"/>
              <a:buFont typeface="Arial"/>
              <a:buNone/>
            </a:pPr>
            <a:r>
              <a:rPr b="1" i="0" lang="en" sz="4096" u="none" cap="none" strike="noStrike">
                <a:solidFill>
                  <a:srgbClr val="000000"/>
                </a:solidFill>
                <a:latin typeface="Arial"/>
                <a:ea typeface="Arial"/>
                <a:cs typeface="Arial"/>
                <a:sym typeface="Arial"/>
              </a:rPr>
              <a:t>On-Demand Plastic Degraders: Controllable PETase Expression via Cold Shock</a:t>
            </a:r>
            <a:endParaRPr b="1" i="0" sz="4096" u="none" cap="none" strike="noStrike">
              <a:solidFill>
                <a:srgbClr val="000000"/>
              </a:solidFill>
              <a:latin typeface="Arial"/>
              <a:ea typeface="Arial"/>
              <a:cs typeface="Arial"/>
              <a:sym typeface="Arial"/>
            </a:endParaRPr>
          </a:p>
          <a:p>
            <a:pPr indent="0" lvl="0" marL="0" marR="0" rtl="0" algn="ctr">
              <a:lnSpc>
                <a:spcPct val="100000"/>
              </a:lnSpc>
              <a:spcBef>
                <a:spcPts val="1200"/>
              </a:spcBef>
              <a:spcAft>
                <a:spcPts val="0"/>
              </a:spcAft>
              <a:buClr>
                <a:srgbClr val="000000"/>
              </a:buClr>
              <a:buSzPts val="3686"/>
              <a:buFont typeface="Arial"/>
              <a:buNone/>
            </a:pPr>
            <a:r>
              <a:rPr b="0" i="0" lang="en" sz="3686" u="none" cap="none" strike="noStrike">
                <a:solidFill>
                  <a:srgbClr val="000000"/>
                </a:solidFill>
                <a:latin typeface="Arial"/>
                <a:ea typeface="Arial"/>
                <a:cs typeface="Arial"/>
                <a:sym typeface="Arial"/>
              </a:rPr>
              <a:t>Jonathan Jung, Atul Ganesh, Shruthika Pallapothu, Esha Rudagi, Erin Choi, Eunice Zhang, Jiaqi Zhong, Aarush Kulkarni, Kashifah Hossain, Sumehra Darafzin Mrs. Brewer, Dr. Ben Steil</a:t>
            </a:r>
            <a:endParaRPr b="0" i="0" sz="3686"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686"/>
              <a:buFont typeface="Arial"/>
              <a:buNone/>
            </a:pPr>
            <a:r>
              <a:rPr b="0" i="0" lang="en" sz="3686" u="none" cap="none" strike="noStrike">
                <a:solidFill>
                  <a:srgbClr val="000000"/>
                </a:solidFill>
                <a:latin typeface="Arial"/>
                <a:ea typeface="Arial"/>
                <a:cs typeface="Arial"/>
                <a:sym typeface="Arial"/>
              </a:rPr>
              <a:t>Troy High, Troy, MI, USA</a:t>
            </a:r>
            <a:endParaRPr b="0" i="0" sz="3686" u="none" cap="none" strike="noStrike">
              <a:solidFill>
                <a:srgbClr val="000000"/>
              </a:solidFill>
              <a:latin typeface="Arial"/>
              <a:ea typeface="Arial"/>
              <a:cs typeface="Arial"/>
              <a:sym typeface="Arial"/>
            </a:endParaRPr>
          </a:p>
        </p:txBody>
      </p:sp>
      <p:sp>
        <p:nvSpPr>
          <p:cNvPr id="56" name="Google Shape;56;p1"/>
          <p:cNvSpPr txBox="1"/>
          <p:nvPr/>
        </p:nvSpPr>
        <p:spPr>
          <a:xfrm>
            <a:off x="0" y="13687125"/>
            <a:ext cx="11922900" cy="8780100"/>
          </a:xfrm>
          <a:prstGeom prst="rect">
            <a:avLst/>
          </a:prstGeom>
          <a:noFill/>
          <a:ln cap="flat" cmpd="sng" w="9525">
            <a:solidFill>
              <a:schemeClr val="lt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3600"/>
              <a:buFont typeface="Arial"/>
              <a:buNone/>
            </a:pPr>
            <a:r>
              <a:rPr b="1" i="0" lang="en" sz="3600" u="none" cap="none" strike="noStrike">
                <a:solidFill>
                  <a:srgbClr val="000000"/>
                </a:solidFill>
                <a:latin typeface="Times New Roman"/>
                <a:ea typeface="Times New Roman"/>
                <a:cs typeface="Times New Roman"/>
                <a:sym typeface="Times New Roman"/>
              </a:rPr>
              <a:t>Introduction/Background</a:t>
            </a:r>
            <a:endParaRPr b="0" i="0" sz="36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2800"/>
              <a:buFont typeface="Arial"/>
              <a:buNone/>
            </a:pPr>
            <a:r>
              <a:rPr b="0" i="0" lang="en" sz="2800" u="none" cap="none" strike="noStrike">
                <a:solidFill>
                  <a:schemeClr val="dk1"/>
                </a:solidFill>
                <a:latin typeface="Times New Roman"/>
                <a:ea typeface="Times New Roman"/>
                <a:cs typeface="Times New Roman"/>
                <a:sym typeface="Times New Roman"/>
              </a:rPr>
              <a:t>The World Health Organization found that over 90% of sampled bottled water brands contained detectable levels of microplastics. Unfortunately, during the past few years extensive research has been done identifying that storage longevity is compromised by microplastic contamination.  These microplastics not only degrade water quality but also pose significant health risks, as recent studies show disruption in cellular function or accumulation in vital organs. To combat this issue, scientists have investigated bacteria capable of breaking down plastic waste. </a:t>
            </a:r>
            <a:r>
              <a:rPr b="0" i="1" lang="en" sz="2800" u="none" cap="none" strike="noStrike">
                <a:solidFill>
                  <a:schemeClr val="dk1"/>
                </a:solidFill>
                <a:latin typeface="Times New Roman"/>
                <a:ea typeface="Times New Roman"/>
                <a:cs typeface="Times New Roman"/>
                <a:sym typeface="Times New Roman"/>
              </a:rPr>
              <a:t>Ideonella sakaiensis</a:t>
            </a:r>
            <a:r>
              <a:rPr b="0" i="0" lang="en" sz="2800" u="none" cap="none" strike="noStrike">
                <a:solidFill>
                  <a:schemeClr val="dk1"/>
                </a:solidFill>
                <a:latin typeface="Times New Roman"/>
                <a:ea typeface="Times New Roman"/>
                <a:cs typeface="Times New Roman"/>
                <a:sym typeface="Times New Roman"/>
              </a:rPr>
              <a:t> is one such microorganism, producing PETase, an enzyme that degrades PET into smaller, more manageable components. Similarly, </a:t>
            </a:r>
            <a:r>
              <a:rPr b="0" i="1" lang="en" sz="2800" u="none" cap="none" strike="noStrike">
                <a:solidFill>
                  <a:schemeClr val="dk1"/>
                </a:solidFill>
                <a:latin typeface="Times New Roman"/>
                <a:ea typeface="Times New Roman"/>
                <a:cs typeface="Times New Roman"/>
                <a:sym typeface="Times New Roman"/>
              </a:rPr>
              <a:t>Stenotrophomonas pavanii</a:t>
            </a:r>
            <a:r>
              <a:rPr b="0" i="0" lang="en" sz="2800" u="none" cap="none" strike="noStrike">
                <a:solidFill>
                  <a:schemeClr val="dk1"/>
                </a:solidFill>
                <a:latin typeface="Times New Roman"/>
                <a:ea typeface="Times New Roman"/>
                <a:cs typeface="Times New Roman"/>
                <a:sym typeface="Times New Roman"/>
              </a:rPr>
              <a:t> can degrade PET at standard room temperatures, making it a strong candidate for practical use. However, these bacterial solutions come with challenges, such as extended degradation times, limited compatibility with different plastic compositions, and inefficiencies in commercial bottled water conditions. This research presents a novel approach using engineered </a:t>
            </a:r>
            <a:r>
              <a:rPr b="0" i="1" lang="en" sz="2800" u="none" cap="none" strike="noStrike">
                <a:solidFill>
                  <a:schemeClr val="dk1"/>
                </a:solidFill>
                <a:latin typeface="Times New Roman"/>
                <a:ea typeface="Times New Roman"/>
                <a:cs typeface="Times New Roman"/>
                <a:sym typeface="Times New Roman"/>
              </a:rPr>
              <a:t>E. coli</a:t>
            </a:r>
            <a:r>
              <a:rPr b="0" i="0" lang="en" sz="2800" u="none" cap="none" strike="noStrike">
                <a:solidFill>
                  <a:schemeClr val="dk1"/>
                </a:solidFill>
                <a:latin typeface="Times New Roman"/>
                <a:ea typeface="Times New Roman"/>
                <a:cs typeface="Times New Roman"/>
                <a:sym typeface="Times New Roman"/>
              </a:rPr>
              <a:t> BL21, modified to express the PETase gene within a custom plasmid while utilizing cold-shock dormancy proteins. This system aims to regulate and enhance plastic degradation under controlled conditions, potentially mitigating microplastic contamination in bottled water and significantly extending its shelf life in times of scarcity.</a:t>
            </a:r>
            <a:endParaRPr b="0" i="0" sz="28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867"/>
              <a:buFont typeface="Arial"/>
              <a:buNone/>
            </a:pPr>
            <a:r>
              <a:t/>
            </a:r>
            <a:endParaRPr b="0" i="0" sz="2867"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3277"/>
              <a:buFont typeface="Arial"/>
              <a:buNone/>
            </a:pPr>
            <a:r>
              <a:t/>
            </a:r>
            <a:endParaRPr b="0" i="0" sz="3277" u="none" cap="none" strike="noStrike">
              <a:solidFill>
                <a:srgbClr val="000000"/>
              </a:solidFill>
              <a:latin typeface="Arial"/>
              <a:ea typeface="Arial"/>
              <a:cs typeface="Arial"/>
              <a:sym typeface="Arial"/>
            </a:endParaRPr>
          </a:p>
        </p:txBody>
      </p:sp>
      <p:sp>
        <p:nvSpPr>
          <p:cNvPr id="57" name="Google Shape;57;p1"/>
          <p:cNvSpPr txBox="1"/>
          <p:nvPr/>
        </p:nvSpPr>
        <p:spPr>
          <a:xfrm>
            <a:off x="11891550" y="2741037"/>
            <a:ext cx="11661300" cy="158673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3277"/>
              <a:buFont typeface="Arial"/>
              <a:buNone/>
            </a:pPr>
            <a:r>
              <a:t/>
            </a:r>
            <a:endParaRPr b="1" i="0" sz="3277"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77"/>
              <a:buFont typeface="Arial"/>
              <a:buNone/>
            </a:pPr>
            <a:r>
              <a:rPr b="1" i="0" lang="en" sz="3277" u="none" cap="none" strike="noStrike">
                <a:solidFill>
                  <a:srgbClr val="000000"/>
                </a:solidFill>
                <a:latin typeface="Arial"/>
                <a:ea typeface="Arial"/>
                <a:cs typeface="Arial"/>
                <a:sym typeface="Arial"/>
              </a:rPr>
              <a:t>Anticipated Results</a:t>
            </a:r>
            <a:endParaRPr b="1" i="0" sz="3277"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2800"/>
              <a:buFont typeface="Arial"/>
              <a:buNone/>
            </a:pPr>
            <a:r>
              <a:rPr b="0" i="0" lang="en" sz="2800" u="none" cap="none" strike="noStrike">
                <a:solidFill>
                  <a:schemeClr val="dk1"/>
                </a:solidFill>
                <a:latin typeface="Times New Roman"/>
                <a:ea typeface="Times New Roman"/>
                <a:cs typeface="Times New Roman"/>
                <a:sym typeface="Times New Roman"/>
              </a:rPr>
              <a:t>We anticipate successful transfer of pET24a-isPETase from DH5α to BL21(DE3) with transformation efficiency of 3-5 × 10³ CFU/μg DNA, confirmed by growth on kanamycin-selective media. </a:t>
            </a:r>
            <a:r>
              <a:rPr b="0" i="0" lang="en" sz="2800" u="none" cap="none" strike="noStrike">
                <a:solidFill>
                  <a:srgbClr val="000000"/>
                </a:solidFill>
                <a:latin typeface="Times New Roman"/>
                <a:ea typeface="Times New Roman"/>
                <a:cs typeface="Times New Roman"/>
                <a:sym typeface="Times New Roman"/>
              </a:rPr>
              <a:t>The cold shock treatment is expected to enhance PETase expression by 15-20% in E. coli, resulting in significantly larger plastic degradation zones while maintaining cell viability</a:t>
            </a:r>
            <a:endParaRPr b="0" i="0" sz="2800" u="none" cap="none" strike="noStrike">
              <a:solidFill>
                <a:srgbClr val="000000"/>
              </a:solidFill>
              <a:latin typeface="Times New Roman"/>
              <a:ea typeface="Times New Roman"/>
              <a:cs typeface="Times New Roman"/>
              <a:sym typeface="Times New Roman"/>
            </a:endParaRPr>
          </a:p>
        </p:txBody>
      </p:sp>
      <p:sp>
        <p:nvSpPr>
          <p:cNvPr id="58" name="Google Shape;58;p1"/>
          <p:cNvSpPr txBox="1"/>
          <p:nvPr/>
        </p:nvSpPr>
        <p:spPr>
          <a:xfrm>
            <a:off x="24179225" y="1786325"/>
            <a:ext cx="11922900" cy="10637100"/>
          </a:xfrm>
          <a:prstGeom prst="rect">
            <a:avLst/>
          </a:prstGeom>
          <a:noFill/>
          <a:ln cap="flat" cmpd="sng" w="9525">
            <a:solidFill>
              <a:schemeClr val="dk1"/>
            </a:solidFill>
            <a:prstDash val="solid"/>
            <a:round/>
            <a:headEnd len="sm" w="sm" type="none"/>
            <a:tailEnd len="sm" w="sm" type="none"/>
          </a:ln>
        </p:spPr>
        <p:txBody>
          <a:bodyPr anchorCtr="0" anchor="ctr"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4000"/>
              <a:buFont typeface="Arial"/>
              <a:buNone/>
            </a:pPr>
            <a:r>
              <a:rPr b="1" i="0" lang="en" sz="4000" u="none" cap="none" strike="noStrike">
                <a:solidFill>
                  <a:srgbClr val="000000"/>
                </a:solidFill>
                <a:latin typeface="Times New Roman"/>
                <a:ea typeface="Times New Roman"/>
                <a:cs typeface="Times New Roman"/>
                <a:sym typeface="Times New Roman"/>
              </a:rPr>
              <a:t>Team Content</a:t>
            </a:r>
            <a:endParaRPr b="0" i="0" sz="2800" u="none" cap="none" strike="noStrike">
              <a:solidFill>
                <a:schemeClr val="dk1"/>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chemeClr val="dk1"/>
              </a:buClr>
              <a:buSzPts val="2800"/>
              <a:buFont typeface="Times New Roman"/>
              <a:buChar char="●"/>
            </a:pPr>
            <a:r>
              <a:rPr b="0" i="0" lang="en" sz="2800" u="none" cap="none" strike="noStrike">
                <a:solidFill>
                  <a:schemeClr val="dk1"/>
                </a:solidFill>
                <a:latin typeface="Times New Roman"/>
                <a:ea typeface="Times New Roman"/>
                <a:cs typeface="Times New Roman"/>
                <a:sym typeface="Times New Roman"/>
              </a:rPr>
              <a:t>The Troy High BioBuilder team this year consists of ten members, nine of which are new members.  It is refreshing for all of us to work in a large collaborative setting, especially during the brainstorming process, as we all had varying ideas of research topics and different perspectives on the approach of each proposal. Our team hopes that any future teams will build upon the work that was done with this year, to transform this concept into an actual, feasible solution in making bottled water more sustainable—which would be impactful towards communities that lack access to clean water.</a:t>
            </a:r>
            <a:endParaRPr b="0" i="0" sz="2800" u="none" cap="none" strike="noStrike">
              <a:solidFill>
                <a:schemeClr val="dk1"/>
              </a:solidFill>
              <a:latin typeface="Times New Roman"/>
              <a:ea typeface="Times New Roman"/>
              <a:cs typeface="Times New Roman"/>
              <a:sym typeface="Times New Roman"/>
            </a:endParaRPr>
          </a:p>
          <a:p>
            <a:pPr indent="0" lvl="0" marL="45720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chemeClr val="dk1"/>
              </a:buClr>
              <a:buSzPts val="2800"/>
              <a:buFont typeface="Times New Roman"/>
              <a:buChar char="●"/>
            </a:pPr>
            <a:r>
              <a:rPr b="0" i="0" lang="en" sz="2800" u="none" cap="none" strike="noStrike">
                <a:solidFill>
                  <a:schemeClr val="dk1"/>
                </a:solidFill>
                <a:latin typeface="Times New Roman"/>
                <a:ea typeface="Times New Roman"/>
                <a:cs typeface="Times New Roman"/>
                <a:sym typeface="Times New Roman"/>
              </a:rPr>
              <a:t>In this experiment, the host cell used was BL21 E. coli, and as E. coli is generally considered non-consumable, is thus not an ideal host cell to insert into bottled water. Subsequent research should focus on extending this proof-of-concept solution to possible host cell species that are both safe for consumption and do not compromise the taste. </a:t>
            </a:r>
            <a:endParaRPr b="0" i="0" sz="28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chemeClr val="dk1"/>
              </a:buClr>
              <a:buSzPts val="2800"/>
              <a:buFont typeface="Times New Roman"/>
              <a:buChar char="●"/>
            </a:pPr>
            <a:r>
              <a:rPr b="0" i="0" lang="en" sz="2800" u="none" cap="none" strike="noStrike">
                <a:solidFill>
                  <a:schemeClr val="dk1"/>
                </a:solidFill>
                <a:latin typeface="Times New Roman"/>
                <a:ea typeface="Times New Roman"/>
                <a:cs typeface="Times New Roman"/>
                <a:sym typeface="Times New Roman"/>
              </a:rPr>
              <a:t>Additionally, accurate quantification of PET microplastic degradation remains a challenge. Future teams looking to advance this project may consider developing methods to accurately measure PET microplastic degradation due to genetically modified bacteria within bottled water in comparison to the control group. </a:t>
            </a:r>
            <a:endParaRPr b="0" i="0" sz="2800" u="none" cap="none" strike="noStrike">
              <a:solidFill>
                <a:schemeClr val="dk1"/>
              </a:solidFill>
              <a:latin typeface="Times New Roman"/>
              <a:ea typeface="Times New Roman"/>
              <a:cs typeface="Times New Roman"/>
              <a:sym typeface="Times New Roman"/>
            </a:endParaRPr>
          </a:p>
        </p:txBody>
      </p:sp>
      <p:sp>
        <p:nvSpPr>
          <p:cNvPr id="59" name="Google Shape;59;p1"/>
          <p:cNvSpPr txBox="1"/>
          <p:nvPr/>
        </p:nvSpPr>
        <p:spPr>
          <a:xfrm>
            <a:off x="24179225" y="13687125"/>
            <a:ext cx="11922900" cy="4921200"/>
          </a:xfrm>
          <a:prstGeom prst="rect">
            <a:avLst/>
          </a:prstGeom>
          <a:noFill/>
          <a:ln cap="flat" cmpd="sng" w="9525">
            <a:solidFill>
              <a:schemeClr val="dk1"/>
            </a:solidFill>
            <a:prstDash val="solid"/>
            <a:round/>
            <a:headEnd len="sm" w="sm" type="none"/>
            <a:tailEnd len="sm" w="sm" type="none"/>
          </a:ln>
        </p:spPr>
        <p:txBody>
          <a:bodyPr anchorCtr="0" anchor="t" bIns="58450" lIns="58450" spcFirstLastPara="1" rIns="58450" wrap="square" tIns="58450">
            <a:noAutofit/>
          </a:bodyPr>
          <a:lstStyle/>
          <a:p>
            <a:pPr indent="0" lvl="0" marL="0" marR="0" rtl="0" algn="ctr">
              <a:lnSpc>
                <a:spcPct val="100000"/>
              </a:lnSpc>
              <a:spcBef>
                <a:spcPts val="0"/>
              </a:spcBef>
              <a:spcAft>
                <a:spcPts val="0"/>
              </a:spcAft>
              <a:buClr>
                <a:srgbClr val="000000"/>
              </a:buClr>
              <a:buSzPts val="3277"/>
              <a:buFont typeface="Arial"/>
              <a:buNone/>
            </a:pPr>
            <a:r>
              <a:rPr b="1" i="0" lang="en" sz="3277" u="none" cap="none" strike="noStrike">
                <a:solidFill>
                  <a:srgbClr val="000000"/>
                </a:solidFill>
                <a:latin typeface="Times New Roman"/>
                <a:ea typeface="Times New Roman"/>
                <a:cs typeface="Times New Roman"/>
                <a:sym typeface="Times New Roman"/>
              </a:rPr>
              <a:t>References and acknowledgements</a:t>
            </a:r>
            <a:endParaRPr b="1" i="0" sz="3277" u="none" cap="none" strike="noStrike">
              <a:solidFill>
                <a:srgbClr val="000000"/>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chemeClr val="dk1"/>
              </a:buClr>
              <a:buSzPts val="2800"/>
              <a:buFont typeface="Times New Roman"/>
              <a:buChar char="●"/>
            </a:pPr>
            <a:r>
              <a:rPr b="0" i="0" lang="en" sz="2800" u="none" cap="none" strike="noStrike">
                <a:solidFill>
                  <a:schemeClr val="dk1"/>
                </a:solidFill>
                <a:latin typeface="Times New Roman"/>
                <a:ea typeface="Times New Roman"/>
                <a:cs typeface="Times New Roman"/>
                <a:sym typeface="Times New Roman"/>
              </a:rPr>
              <a:t>Yoshida, S., Hiraga, K., Takehana, T., Taniguchi, I., Yamaji, H., Maeda, Y., Toyohara, K., Miyamoto, K., Kimura, Y., &amp; Oda, K. (2016). A Bacterium That Degrades and Assimilates poly(ethylene terephthalate). </a:t>
            </a:r>
            <a:r>
              <a:rPr b="0" i="1" lang="en" sz="2800" u="none" cap="none" strike="noStrike">
                <a:solidFill>
                  <a:schemeClr val="dk1"/>
                </a:solidFill>
                <a:latin typeface="Times New Roman"/>
                <a:ea typeface="Times New Roman"/>
                <a:cs typeface="Times New Roman"/>
                <a:sym typeface="Times New Roman"/>
              </a:rPr>
              <a:t>Science</a:t>
            </a:r>
            <a:r>
              <a:rPr b="0" i="0" lang="en" sz="2800" u="none" cap="none" strike="noStrike">
                <a:solidFill>
                  <a:schemeClr val="dk1"/>
                </a:solidFill>
                <a:latin typeface="Times New Roman"/>
                <a:ea typeface="Times New Roman"/>
                <a:cs typeface="Times New Roman"/>
                <a:sym typeface="Times New Roman"/>
              </a:rPr>
              <a:t>, </a:t>
            </a:r>
            <a:r>
              <a:rPr b="0" i="1" lang="en" sz="2800" u="none" cap="none" strike="noStrike">
                <a:solidFill>
                  <a:schemeClr val="dk1"/>
                </a:solidFill>
                <a:latin typeface="Times New Roman"/>
                <a:ea typeface="Times New Roman"/>
                <a:cs typeface="Times New Roman"/>
                <a:sym typeface="Times New Roman"/>
              </a:rPr>
              <a:t>351</a:t>
            </a:r>
            <a:r>
              <a:rPr b="0" i="0" lang="en" sz="2800" u="none" cap="none" strike="noStrike">
                <a:solidFill>
                  <a:schemeClr val="dk1"/>
                </a:solidFill>
                <a:latin typeface="Times New Roman"/>
                <a:ea typeface="Times New Roman"/>
                <a:cs typeface="Times New Roman"/>
                <a:sym typeface="Times New Roman"/>
              </a:rPr>
              <a:t>(6278), 1196–1199. https://doi.org/10.1126/science.aad6359‌</a:t>
            </a:r>
            <a:endParaRPr b="0" i="0" sz="2800" u="none" cap="none" strike="noStrike">
              <a:solidFill>
                <a:schemeClr val="dk1"/>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chemeClr val="dk1"/>
              </a:buClr>
              <a:buSzPts val="2800"/>
              <a:buFont typeface="Times New Roman"/>
              <a:buChar char="●"/>
            </a:pPr>
            <a:r>
              <a:rPr b="0" i="0" lang="en" sz="2800" u="none" cap="none" strike="noStrike">
                <a:solidFill>
                  <a:schemeClr val="dk1"/>
                </a:solidFill>
                <a:latin typeface="Times New Roman"/>
                <a:ea typeface="Times New Roman"/>
                <a:cs typeface="Times New Roman"/>
                <a:sym typeface="Times New Roman"/>
              </a:rPr>
              <a:t>‌Schymanski, D., Goldbeck, C., Humpf, H.-U., &amp; Fürst, P. (2018). Analysis of microplastics in water by micro-Raman spectroscopy: Release of plastic particles from different packaging into mineral water. </a:t>
            </a:r>
            <a:r>
              <a:rPr b="0" i="1" lang="en" sz="2800" u="none" cap="none" strike="noStrike">
                <a:solidFill>
                  <a:schemeClr val="dk1"/>
                </a:solidFill>
                <a:latin typeface="Times New Roman"/>
                <a:ea typeface="Times New Roman"/>
                <a:cs typeface="Times New Roman"/>
                <a:sym typeface="Times New Roman"/>
              </a:rPr>
              <a:t>Water Research</a:t>
            </a:r>
            <a:r>
              <a:rPr b="0" i="0" lang="en" sz="2800" u="none" cap="none" strike="noStrike">
                <a:solidFill>
                  <a:schemeClr val="dk1"/>
                </a:solidFill>
                <a:latin typeface="Times New Roman"/>
                <a:ea typeface="Times New Roman"/>
                <a:cs typeface="Times New Roman"/>
                <a:sym typeface="Times New Roman"/>
              </a:rPr>
              <a:t>, </a:t>
            </a:r>
            <a:r>
              <a:rPr b="0" i="1" lang="en" sz="2800" u="none" cap="none" strike="noStrike">
                <a:solidFill>
                  <a:schemeClr val="dk1"/>
                </a:solidFill>
                <a:latin typeface="Times New Roman"/>
                <a:ea typeface="Times New Roman"/>
                <a:cs typeface="Times New Roman"/>
                <a:sym typeface="Times New Roman"/>
              </a:rPr>
              <a:t>129</a:t>
            </a:r>
            <a:r>
              <a:rPr b="0" i="0" lang="en" sz="2800" u="none" cap="none" strike="noStrike">
                <a:solidFill>
                  <a:schemeClr val="dk1"/>
                </a:solidFill>
                <a:latin typeface="Times New Roman"/>
                <a:ea typeface="Times New Roman"/>
                <a:cs typeface="Times New Roman"/>
                <a:sym typeface="Times New Roman"/>
              </a:rPr>
              <a:t>, 154–162. https://doi.org/10.1016/j.watres.2017.11.011</a:t>
            </a:r>
            <a:endParaRPr b="0" i="0" sz="2800" u="none" cap="none" strike="noStrike">
              <a:solidFill>
                <a:schemeClr val="dk1"/>
              </a:solidFill>
              <a:latin typeface="Times New Roman"/>
              <a:ea typeface="Times New Roman"/>
              <a:cs typeface="Times New Roman"/>
              <a:sym typeface="Times New Roman"/>
            </a:endParaRPr>
          </a:p>
          <a:p>
            <a:pPr indent="0" lvl="0" marL="312115" marR="0" rtl="0" algn="l">
              <a:lnSpc>
                <a:spcPct val="100000"/>
              </a:lnSpc>
              <a:spcBef>
                <a:spcPts val="1200"/>
              </a:spcBef>
              <a:spcAft>
                <a:spcPts val="0"/>
              </a:spcAft>
              <a:buClr>
                <a:srgbClr val="000000"/>
              </a:buClr>
              <a:buSzPts val="2800"/>
              <a:buFont typeface="Arial"/>
              <a:buNone/>
            </a:pPr>
            <a:r>
              <a:rPr b="0" i="0" lang="en" sz="2800" u="none" cap="none" strike="noStrike">
                <a:solidFill>
                  <a:schemeClr val="dk1"/>
                </a:solidFill>
                <a:latin typeface="Times New Roman"/>
                <a:ea typeface="Times New Roman"/>
                <a:cs typeface="Times New Roman"/>
                <a:sym typeface="Times New Roman"/>
              </a:rPr>
              <a:t>We’d like to thank Mrs. Brewer for letting us use her classroom and Dr. Ben Steil for his assistance. </a:t>
            </a:r>
            <a:endParaRPr b="0" i="0" sz="2800" u="none" cap="none" strike="noStrike">
              <a:solidFill>
                <a:schemeClr val="dk1"/>
              </a:solidFill>
              <a:latin typeface="Times New Roman"/>
              <a:ea typeface="Times New Roman"/>
              <a:cs typeface="Times New Roman"/>
              <a:sym typeface="Times New Roman"/>
            </a:endParaRPr>
          </a:p>
        </p:txBody>
      </p:sp>
      <p:pic>
        <p:nvPicPr>
          <p:cNvPr id="60" name="Google Shape;60;p1"/>
          <p:cNvPicPr preferRelativeResize="0"/>
          <p:nvPr/>
        </p:nvPicPr>
        <p:blipFill rotWithShape="1">
          <a:blip r:embed="rId3">
            <a:alphaModFix/>
          </a:blip>
          <a:srcRect b="-9660" l="0" r="0" t="0"/>
          <a:stretch/>
        </p:blipFill>
        <p:spPr>
          <a:xfrm>
            <a:off x="672343" y="-505182"/>
            <a:ext cx="7088775" cy="2789981"/>
          </a:xfrm>
          <a:prstGeom prst="rect">
            <a:avLst/>
          </a:prstGeom>
          <a:noFill/>
          <a:ln>
            <a:noFill/>
          </a:ln>
        </p:spPr>
      </p:pic>
      <p:sp>
        <p:nvSpPr>
          <p:cNvPr id="61" name="Google Shape;61;p1"/>
          <p:cNvSpPr txBox="1"/>
          <p:nvPr/>
        </p:nvSpPr>
        <p:spPr>
          <a:xfrm>
            <a:off x="12255100" y="2741025"/>
            <a:ext cx="11157600" cy="6833400"/>
          </a:xfrm>
          <a:prstGeom prst="rect">
            <a:avLst/>
          </a:prstGeom>
          <a:noFill/>
          <a:ln>
            <a:noFill/>
          </a:ln>
        </p:spPr>
        <p:txBody>
          <a:bodyPr anchorCtr="0" anchor="t" bIns="45650" lIns="91425" spcFirstLastPara="1" rIns="91425" wrap="square" tIns="45650">
            <a:spAutoFit/>
          </a:bodyPr>
          <a:lstStyle/>
          <a:p>
            <a:pPr indent="0" lvl="0" marL="0" marR="0" rtl="0" algn="ctr">
              <a:lnSpc>
                <a:spcPct val="100000"/>
              </a:lnSpc>
              <a:spcBef>
                <a:spcPts val="0"/>
              </a:spcBef>
              <a:spcAft>
                <a:spcPts val="0"/>
              </a:spcAft>
              <a:buClr>
                <a:srgbClr val="000000"/>
              </a:buClr>
              <a:buSzPts val="4096"/>
              <a:buFont typeface="Arial"/>
              <a:buNone/>
            </a:pPr>
            <a:r>
              <a:rPr b="1" i="0" lang="en" sz="4096" u="none" cap="none" strike="noStrike">
                <a:solidFill>
                  <a:srgbClr val="000000"/>
                </a:solidFill>
                <a:latin typeface="Times New Roman"/>
                <a:ea typeface="Times New Roman"/>
                <a:cs typeface="Times New Roman"/>
                <a:sym typeface="Times New Roman"/>
              </a:rPr>
              <a:t>Methods</a:t>
            </a:r>
            <a:endParaRPr b="1" i="0" sz="4096" u="none" cap="none" strike="noStrike">
              <a:solidFill>
                <a:srgbClr val="000000"/>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500"/>
              <a:buFont typeface="Arial"/>
              <a:buNone/>
            </a:pPr>
            <a:r>
              <a:t/>
            </a:r>
            <a:endParaRPr b="1" i="0" sz="500" u="none" cap="none" strike="noStrike">
              <a:solidFill>
                <a:srgbClr val="000000"/>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rgbClr val="000000"/>
              </a:buClr>
              <a:buSzPts val="2800"/>
              <a:buFont typeface="Arial"/>
              <a:buNone/>
            </a:pPr>
            <a:r>
              <a:rPr b="0" i="0" lang="en" sz="2800" u="none" cap="none" strike="noStrike">
                <a:solidFill>
                  <a:srgbClr val="000000"/>
                </a:solidFill>
                <a:latin typeface="Times New Roman"/>
                <a:ea typeface="Times New Roman"/>
                <a:cs typeface="Times New Roman"/>
                <a:sym typeface="Times New Roman"/>
              </a:rPr>
              <a:t>We utilized the pET24a-isPETase plasmid containing codon-optimized PETase from Ideonella sakaiensis with a C-terminal His-tag. The plasmid was extracted from E. coli DH5α using alkaline lysis and transformed into BL21(DE3) competent cells via heat shock at 42°C. Transformed cells were selected on kanamycin plates and verified by colony PCR. For cold shock experiments, cultures were grown at 37°C to OD600 of 0.6, then transferred to 15°C for 8 hours to induce dormancy. After a 4-hour recovery at 37°C, protein expression was induced with 0.5 mM IPTG. Four experimental conditions were tested: control (no treatment), cold shock only, IPTG only, and cold shock+IPTG. Cell viability was assessed by colony counting from serial dilutions. PETase expression was verified by SDS-PAGE analysis. For PET degradation assays, normalized bacterial suspensions will be spotted onto 50 μm PET film squares on minimal media plates and incubated at 37°C for 14 days, with clearing zones documented every 48 hours.</a:t>
            </a:r>
            <a:endParaRPr b="0" i="0" sz="2800" u="none" cap="none" strike="noStrike">
              <a:solidFill>
                <a:srgbClr val="000000"/>
              </a:solidFill>
              <a:latin typeface="Times New Roman"/>
              <a:ea typeface="Times New Roman"/>
              <a:cs typeface="Times New Roman"/>
              <a:sym typeface="Times New Roman"/>
            </a:endParaRPr>
          </a:p>
        </p:txBody>
      </p:sp>
      <p:pic>
        <p:nvPicPr>
          <p:cNvPr id="62" name="Google Shape;62;p1"/>
          <p:cNvPicPr preferRelativeResize="0"/>
          <p:nvPr/>
        </p:nvPicPr>
        <p:blipFill rotWithShape="1">
          <a:blip r:embed="rId4">
            <a:alphaModFix/>
          </a:blip>
          <a:srcRect b="12032" l="0" r="0" t="13550"/>
          <a:stretch/>
        </p:blipFill>
        <p:spPr>
          <a:xfrm>
            <a:off x="17121555" y="19075639"/>
            <a:ext cx="5073884" cy="1054827"/>
          </a:xfrm>
          <a:prstGeom prst="rect">
            <a:avLst/>
          </a:prstGeom>
          <a:noFill/>
          <a:ln>
            <a:noFill/>
          </a:ln>
        </p:spPr>
      </p:pic>
      <p:pic>
        <p:nvPicPr>
          <p:cNvPr id="63" name="Google Shape;63;p1"/>
          <p:cNvPicPr preferRelativeResize="0"/>
          <p:nvPr/>
        </p:nvPicPr>
        <p:blipFill rotWithShape="1">
          <a:blip r:embed="rId5">
            <a:alphaModFix/>
          </a:blip>
          <a:srcRect b="23600" l="9561" r="11287" t="23329"/>
          <a:stretch/>
        </p:blipFill>
        <p:spPr>
          <a:xfrm>
            <a:off x="11173296" y="18820379"/>
            <a:ext cx="4590861" cy="1565347"/>
          </a:xfrm>
          <a:prstGeom prst="rect">
            <a:avLst/>
          </a:prstGeom>
          <a:noFill/>
          <a:ln>
            <a:noFill/>
          </a:ln>
        </p:spPr>
      </p:pic>
      <p:pic>
        <p:nvPicPr>
          <p:cNvPr id="64" name="Google Shape;64;p1"/>
          <p:cNvPicPr preferRelativeResize="0"/>
          <p:nvPr/>
        </p:nvPicPr>
        <p:blipFill rotWithShape="1">
          <a:blip r:embed="rId6">
            <a:alphaModFix/>
          </a:blip>
          <a:srcRect b="0" l="0" r="0" t="0"/>
          <a:stretch/>
        </p:blipFill>
        <p:spPr>
          <a:xfrm>
            <a:off x="31940613" y="18858439"/>
            <a:ext cx="3849561" cy="1489301"/>
          </a:xfrm>
          <a:prstGeom prst="rect">
            <a:avLst/>
          </a:prstGeom>
          <a:noFill/>
          <a:ln>
            <a:noFill/>
          </a:ln>
        </p:spPr>
      </p:pic>
      <p:pic>
        <p:nvPicPr>
          <p:cNvPr id="65" name="Google Shape;65;p1"/>
          <p:cNvPicPr preferRelativeResize="0"/>
          <p:nvPr/>
        </p:nvPicPr>
        <p:blipFill rotWithShape="1">
          <a:blip r:embed="rId7">
            <a:alphaModFix/>
          </a:blip>
          <a:srcRect b="0" l="0" r="0" t="0"/>
          <a:stretch/>
        </p:blipFill>
        <p:spPr>
          <a:xfrm>
            <a:off x="7761119" y="18820328"/>
            <a:ext cx="1772317" cy="1720278"/>
          </a:xfrm>
          <a:prstGeom prst="rect">
            <a:avLst/>
          </a:prstGeom>
          <a:noFill/>
          <a:ln>
            <a:noFill/>
          </a:ln>
        </p:spPr>
      </p:pic>
      <p:pic>
        <p:nvPicPr>
          <p:cNvPr id="66" name="Google Shape;66;p1"/>
          <p:cNvPicPr preferRelativeResize="0"/>
          <p:nvPr/>
        </p:nvPicPr>
        <p:blipFill rotWithShape="1">
          <a:blip r:embed="rId8">
            <a:alphaModFix/>
          </a:blip>
          <a:srcRect b="0" l="0" r="7621" t="0"/>
          <a:stretch/>
        </p:blipFill>
        <p:spPr>
          <a:xfrm>
            <a:off x="1673468" y="18820297"/>
            <a:ext cx="4447837" cy="1565388"/>
          </a:xfrm>
          <a:prstGeom prst="rect">
            <a:avLst/>
          </a:prstGeom>
          <a:noFill/>
          <a:ln>
            <a:noFill/>
          </a:ln>
        </p:spPr>
      </p:pic>
      <p:pic>
        <p:nvPicPr>
          <p:cNvPr id="67" name="Google Shape;67;p1"/>
          <p:cNvPicPr preferRelativeResize="0"/>
          <p:nvPr/>
        </p:nvPicPr>
        <p:blipFill rotWithShape="1">
          <a:blip r:embed="rId9">
            <a:alphaModFix/>
          </a:blip>
          <a:srcRect b="0" l="0" r="0" t="0"/>
          <a:stretch/>
        </p:blipFill>
        <p:spPr>
          <a:xfrm>
            <a:off x="23552839" y="18858378"/>
            <a:ext cx="6718247" cy="1489260"/>
          </a:xfrm>
          <a:prstGeom prst="rect">
            <a:avLst/>
          </a:prstGeom>
          <a:noFill/>
          <a:ln>
            <a:noFill/>
          </a:ln>
        </p:spPr>
      </p:pic>
      <p:pic>
        <p:nvPicPr>
          <p:cNvPr id="68" name="Google Shape;68;p1"/>
          <p:cNvPicPr preferRelativeResize="0"/>
          <p:nvPr/>
        </p:nvPicPr>
        <p:blipFill rotWithShape="1">
          <a:blip r:embed="rId10">
            <a:alphaModFix/>
          </a:blip>
          <a:srcRect b="0" l="0" r="0" t="0"/>
          <a:stretch/>
        </p:blipFill>
        <p:spPr>
          <a:xfrm>
            <a:off x="11891538" y="12423525"/>
            <a:ext cx="11157474" cy="3193216"/>
          </a:xfrm>
          <a:prstGeom prst="rect">
            <a:avLst/>
          </a:prstGeom>
          <a:noFill/>
          <a:ln>
            <a:noFill/>
          </a:ln>
        </p:spPr>
      </p:pic>
      <p:pic>
        <p:nvPicPr>
          <p:cNvPr id="69" name="Google Shape;69;p1"/>
          <p:cNvPicPr preferRelativeResize="0"/>
          <p:nvPr/>
        </p:nvPicPr>
        <p:blipFill rotWithShape="1">
          <a:blip r:embed="rId11">
            <a:alphaModFix/>
          </a:blip>
          <a:srcRect b="0" l="0" r="0" t="0"/>
          <a:stretch/>
        </p:blipFill>
        <p:spPr>
          <a:xfrm>
            <a:off x="11964775" y="15616748"/>
            <a:ext cx="11336150" cy="345891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coreProperties>
</file>